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3921" r:id="rId2"/>
  </p:sldMasterIdLst>
  <p:notesMasterIdLst>
    <p:notesMasterId r:id="rId27"/>
  </p:notesMasterIdLst>
  <p:handoutMasterIdLst>
    <p:handoutMasterId r:id="rId28"/>
  </p:handoutMasterIdLst>
  <p:sldIdLst>
    <p:sldId id="362" r:id="rId3"/>
    <p:sldId id="374" r:id="rId4"/>
    <p:sldId id="375" r:id="rId5"/>
    <p:sldId id="369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71" r:id="rId14"/>
    <p:sldId id="383" r:id="rId15"/>
    <p:sldId id="365" r:id="rId16"/>
    <p:sldId id="394" r:id="rId17"/>
    <p:sldId id="396" r:id="rId18"/>
    <p:sldId id="395" r:id="rId19"/>
    <p:sldId id="397" r:id="rId20"/>
    <p:sldId id="398" r:id="rId21"/>
    <p:sldId id="399" r:id="rId22"/>
    <p:sldId id="386" r:id="rId23"/>
    <p:sldId id="364" r:id="rId24"/>
    <p:sldId id="400" r:id="rId25"/>
    <p:sldId id="366" r:id="rId2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4DC"/>
    <a:srgbClr val="C1E0FF"/>
    <a:srgbClr val="ABE3FF"/>
    <a:srgbClr val="BFB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1" autoAdjust="0"/>
    <p:restoredTop sz="93080" autoAdjust="0"/>
  </p:normalViewPr>
  <p:slideViewPr>
    <p:cSldViewPr>
      <p:cViewPr>
        <p:scale>
          <a:sx n="90" d="100"/>
          <a:sy n="90" d="100"/>
        </p:scale>
        <p:origin x="-139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438" y="-86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02356530894017E-2"/>
          <c:y val="3.4369692542950116E-2"/>
          <c:w val="0.86935665067487089"/>
          <c:h val="0.7682226616397461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Готов</c:v>
                </c:pt>
              </c:strCache>
            </c:strRef>
          </c:tx>
          <c:spPr>
            <a:solidFill>
              <a:schemeClr val="accent1"/>
            </a:solidFill>
            <a:ln w="425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numRef>
              <c:f>Лист1!$A$2:$A$9</c:f>
              <c:numCache>
                <c:formatCode>d\-mmm</c:formatCode>
                <c:ptCount val="8"/>
                <c:pt idx="0">
                  <c:v>1</c:v>
                </c:pt>
                <c:pt idx="1">
                  <c:v>2</c:v>
                </c:pt>
                <c:pt idx="2" formatCode="General">
                  <c:v>3</c:v>
                </c:pt>
                <c:pt idx="3" formatCode="General">
                  <c:v>4</c:v>
                </c:pt>
                <c:pt idx="4" formatCode="General">
                  <c:v>5</c:v>
                </c:pt>
                <c:pt idx="5" formatCode="General">
                  <c:v>6</c:v>
                </c:pt>
                <c:pt idx="6" formatCode="General">
                  <c:v>7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46</c:v>
                </c:pt>
                <c:pt idx="1">
                  <c:v>39</c:v>
                </c:pt>
                <c:pt idx="2">
                  <c:v>80</c:v>
                </c:pt>
                <c:pt idx="3">
                  <c:v>52</c:v>
                </c:pt>
                <c:pt idx="4">
                  <c:v>80</c:v>
                </c:pt>
                <c:pt idx="5">
                  <c:v>77</c:v>
                </c:pt>
                <c:pt idx="6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Испытываю трудности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Лист1!$A$2:$A$9</c:f>
              <c:numCache>
                <c:formatCode>d\-mmm</c:formatCode>
                <c:ptCount val="8"/>
                <c:pt idx="0">
                  <c:v>1</c:v>
                </c:pt>
                <c:pt idx="1">
                  <c:v>2</c:v>
                </c:pt>
                <c:pt idx="2" formatCode="General">
                  <c:v>3</c:v>
                </c:pt>
                <c:pt idx="3" formatCode="General">
                  <c:v>4</c:v>
                </c:pt>
                <c:pt idx="4" formatCode="General">
                  <c:v>5</c:v>
                </c:pt>
                <c:pt idx="5" formatCode="General">
                  <c:v>6</c:v>
                </c:pt>
                <c:pt idx="6" formatCode="General">
                  <c:v>7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54</c:v>
                </c:pt>
                <c:pt idx="1">
                  <c:v>61</c:v>
                </c:pt>
                <c:pt idx="2">
                  <c:v>20</c:v>
                </c:pt>
                <c:pt idx="3">
                  <c:v>48</c:v>
                </c:pt>
                <c:pt idx="4">
                  <c:v>20</c:v>
                </c:pt>
                <c:pt idx="5">
                  <c:v>23</c:v>
                </c:pt>
                <c:pt idx="6">
                  <c:v>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d\-mmm</c:formatCode>
                <c:ptCount val="8"/>
                <c:pt idx="0">
                  <c:v>1</c:v>
                </c:pt>
                <c:pt idx="1">
                  <c:v>2</c:v>
                </c:pt>
                <c:pt idx="2" formatCode="General">
                  <c:v>3</c:v>
                </c:pt>
                <c:pt idx="3" formatCode="General">
                  <c:v>4</c:v>
                </c:pt>
                <c:pt idx="4" formatCode="General">
                  <c:v>5</c:v>
                </c:pt>
                <c:pt idx="5" formatCode="General">
                  <c:v>6</c:v>
                </c:pt>
                <c:pt idx="6" formatCode="General">
                  <c:v>7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55994112"/>
        <c:axId val="255995904"/>
        <c:axId val="0"/>
      </c:bar3DChart>
      <c:catAx>
        <c:axId val="255994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55995904"/>
        <c:crosses val="autoZero"/>
        <c:auto val="1"/>
        <c:lblAlgn val="ctr"/>
        <c:lblOffset val="100"/>
        <c:noMultiLvlLbl val="0"/>
      </c:catAx>
      <c:valAx>
        <c:axId val="25599590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55994112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02356530894017E-2"/>
          <c:y val="3.4369692542950116E-2"/>
          <c:w val="0.86935665067487089"/>
          <c:h val="0.7682226616397461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Готов</c:v>
                </c:pt>
              </c:strCache>
            </c:strRef>
          </c:tx>
          <c:spPr>
            <a:solidFill>
              <a:schemeClr val="accent1"/>
            </a:solidFill>
            <a:ln w="425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numRef>
              <c:f>Лист1!$A$2:$A$9</c:f>
              <c:numCache>
                <c:formatCode>d\-mmm</c:formatCode>
                <c:ptCount val="8"/>
                <c:pt idx="0">
                  <c:v>1</c:v>
                </c:pt>
                <c:pt idx="1">
                  <c:v>2</c:v>
                </c:pt>
                <c:pt idx="2" formatCode="General">
                  <c:v>3</c:v>
                </c:pt>
                <c:pt idx="3" formatCode="General">
                  <c:v>4</c:v>
                </c:pt>
                <c:pt idx="4" formatCode="General">
                  <c:v>5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48</c:v>
                </c:pt>
                <c:pt idx="1">
                  <c:v>53</c:v>
                </c:pt>
                <c:pt idx="2">
                  <c:v>67</c:v>
                </c:pt>
                <c:pt idx="3">
                  <c:v>52</c:v>
                </c:pt>
                <c:pt idx="4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Испытываю трудности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Лист1!$A$2:$A$9</c:f>
              <c:numCache>
                <c:formatCode>d\-mmm</c:formatCode>
                <c:ptCount val="8"/>
                <c:pt idx="0">
                  <c:v>1</c:v>
                </c:pt>
                <c:pt idx="1">
                  <c:v>2</c:v>
                </c:pt>
                <c:pt idx="2" formatCode="General">
                  <c:v>3</c:v>
                </c:pt>
                <c:pt idx="3" formatCode="General">
                  <c:v>4</c:v>
                </c:pt>
                <c:pt idx="4" formatCode="General">
                  <c:v>5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52</c:v>
                </c:pt>
                <c:pt idx="1">
                  <c:v>47</c:v>
                </c:pt>
                <c:pt idx="2">
                  <c:v>33</c:v>
                </c:pt>
                <c:pt idx="3">
                  <c:v>48</c:v>
                </c:pt>
                <c:pt idx="4">
                  <c:v>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d\-mmm</c:formatCode>
                <c:ptCount val="8"/>
                <c:pt idx="0">
                  <c:v>1</c:v>
                </c:pt>
                <c:pt idx="1">
                  <c:v>2</c:v>
                </c:pt>
                <c:pt idx="2" formatCode="General">
                  <c:v>3</c:v>
                </c:pt>
                <c:pt idx="3" formatCode="General">
                  <c:v>4</c:v>
                </c:pt>
                <c:pt idx="4" formatCode="General">
                  <c:v>5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56667008"/>
        <c:axId val="256672896"/>
        <c:axId val="0"/>
      </c:bar3DChart>
      <c:catAx>
        <c:axId val="256667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56672896"/>
        <c:crosses val="autoZero"/>
        <c:auto val="1"/>
        <c:lblAlgn val="ctr"/>
        <c:lblOffset val="100"/>
        <c:noMultiLvlLbl val="0"/>
      </c:catAx>
      <c:valAx>
        <c:axId val="25667289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56667008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699BB-7F74-4D9B-BA04-D3C4F84108C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F20EDD-F3A0-4E3B-924C-1647AAC154EF}">
      <dgm:prSet custT="1"/>
      <dgm:spPr/>
      <dgm:t>
        <a:bodyPr/>
        <a:lstStyle/>
        <a:p>
          <a:pPr rtl="0"/>
          <a:r>
            <a:rPr lang="ru-RU" sz="1800" b="1" dirty="0" smtClean="0">
              <a:latin typeface="Cambria"/>
              <a:cs typeface="Cambria"/>
            </a:rPr>
            <a:t>Васягина Н.Н., доктор психол. наук, профессор, зав кафедрой психологии образования  </a:t>
          </a:r>
          <a:r>
            <a:rPr lang="ru-RU" sz="1800" b="1" dirty="0" err="1" smtClean="0">
              <a:latin typeface="Cambria"/>
              <a:cs typeface="Cambria"/>
            </a:rPr>
            <a:t>УрГПУ</a:t>
          </a:r>
          <a:endParaRPr lang="ru-RU" sz="1800" b="1" dirty="0">
            <a:latin typeface="Cambria"/>
            <a:cs typeface="Cambria"/>
          </a:endParaRPr>
        </a:p>
      </dgm:t>
    </dgm:pt>
    <dgm:pt modelId="{A7C51ACA-30C2-407A-BF1C-3C5AF67288BC}" type="parTrans" cxnId="{B5D988E4-BFD0-4DD2-84E4-C7A48D1550F6}">
      <dgm:prSet/>
      <dgm:spPr/>
      <dgm:t>
        <a:bodyPr/>
        <a:lstStyle/>
        <a:p>
          <a:endParaRPr lang="ru-RU"/>
        </a:p>
      </dgm:t>
    </dgm:pt>
    <dgm:pt modelId="{ED331131-157F-4696-9FB3-7B147F09BC10}" type="sibTrans" cxnId="{B5D988E4-BFD0-4DD2-84E4-C7A48D1550F6}">
      <dgm:prSet/>
      <dgm:spPr/>
      <dgm:t>
        <a:bodyPr/>
        <a:lstStyle/>
        <a:p>
          <a:endParaRPr lang="ru-RU"/>
        </a:p>
      </dgm:t>
    </dgm:pt>
    <dgm:pt modelId="{55374480-201A-40B8-9045-6C47952A69B0}" type="pres">
      <dgm:prSet presAssocID="{49F699BB-7F74-4D9B-BA04-D3C4F84108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9AABB2-2824-4F06-AA2F-208FA47DED6F}" type="pres">
      <dgm:prSet presAssocID="{7FF20EDD-F3A0-4E3B-924C-1647AAC154EF}" presName="root" presStyleCnt="0"/>
      <dgm:spPr/>
    </dgm:pt>
    <dgm:pt modelId="{02681BF6-21DE-46AB-96F5-3797B6369BAB}" type="pres">
      <dgm:prSet presAssocID="{7FF20EDD-F3A0-4E3B-924C-1647AAC154EF}" presName="rootComposite" presStyleCnt="0"/>
      <dgm:spPr/>
    </dgm:pt>
    <dgm:pt modelId="{DAA49443-DD55-4E36-A0D8-B43875AB85BC}" type="pres">
      <dgm:prSet presAssocID="{7FF20EDD-F3A0-4E3B-924C-1647AAC154EF}" presName="rootText" presStyleLbl="node1" presStyleIdx="0" presStyleCnt="1" custScaleX="185041"/>
      <dgm:spPr/>
      <dgm:t>
        <a:bodyPr/>
        <a:lstStyle/>
        <a:p>
          <a:endParaRPr lang="ru-RU"/>
        </a:p>
      </dgm:t>
    </dgm:pt>
    <dgm:pt modelId="{10AA3A51-B5D7-4568-A789-ECD5C732DDE0}" type="pres">
      <dgm:prSet presAssocID="{7FF20EDD-F3A0-4E3B-924C-1647AAC154EF}" presName="rootConnector" presStyleLbl="node1" presStyleIdx="0" presStyleCnt="1"/>
      <dgm:spPr/>
      <dgm:t>
        <a:bodyPr/>
        <a:lstStyle/>
        <a:p>
          <a:endParaRPr lang="ru-RU"/>
        </a:p>
      </dgm:t>
    </dgm:pt>
    <dgm:pt modelId="{9E410BE8-4755-4BA1-B292-1498BC7FE2E8}" type="pres">
      <dgm:prSet presAssocID="{7FF20EDD-F3A0-4E3B-924C-1647AAC154EF}" presName="childShape" presStyleCnt="0"/>
      <dgm:spPr/>
    </dgm:pt>
  </dgm:ptLst>
  <dgm:cxnLst>
    <dgm:cxn modelId="{B5D988E4-BFD0-4DD2-84E4-C7A48D1550F6}" srcId="{49F699BB-7F74-4D9B-BA04-D3C4F84108CC}" destId="{7FF20EDD-F3A0-4E3B-924C-1647AAC154EF}" srcOrd="0" destOrd="0" parTransId="{A7C51ACA-30C2-407A-BF1C-3C5AF67288BC}" sibTransId="{ED331131-157F-4696-9FB3-7B147F09BC10}"/>
    <dgm:cxn modelId="{6294D47D-7F52-4FE3-80F7-202315118B7B}" type="presOf" srcId="{7FF20EDD-F3A0-4E3B-924C-1647AAC154EF}" destId="{10AA3A51-B5D7-4568-A789-ECD5C732DDE0}" srcOrd="1" destOrd="0" presId="urn:microsoft.com/office/officeart/2005/8/layout/hierarchy3"/>
    <dgm:cxn modelId="{D1A616AD-0B6C-4ECC-824C-D9A947D9DA4A}" type="presOf" srcId="{7FF20EDD-F3A0-4E3B-924C-1647AAC154EF}" destId="{DAA49443-DD55-4E36-A0D8-B43875AB85BC}" srcOrd="0" destOrd="0" presId="urn:microsoft.com/office/officeart/2005/8/layout/hierarchy3"/>
    <dgm:cxn modelId="{A7102F20-1226-4A80-BEC8-5B44A9716A8C}" type="presOf" srcId="{49F699BB-7F74-4D9B-BA04-D3C4F84108CC}" destId="{55374480-201A-40B8-9045-6C47952A69B0}" srcOrd="0" destOrd="0" presId="urn:microsoft.com/office/officeart/2005/8/layout/hierarchy3"/>
    <dgm:cxn modelId="{B9BDF77F-CAAE-4C1A-9370-25D578CA3AC1}" type="presParOf" srcId="{55374480-201A-40B8-9045-6C47952A69B0}" destId="{AE9AABB2-2824-4F06-AA2F-208FA47DED6F}" srcOrd="0" destOrd="0" presId="urn:microsoft.com/office/officeart/2005/8/layout/hierarchy3"/>
    <dgm:cxn modelId="{B4094BA3-8B3F-4DD2-B501-8FBD196E7BDE}" type="presParOf" srcId="{AE9AABB2-2824-4F06-AA2F-208FA47DED6F}" destId="{02681BF6-21DE-46AB-96F5-3797B6369BAB}" srcOrd="0" destOrd="0" presId="urn:microsoft.com/office/officeart/2005/8/layout/hierarchy3"/>
    <dgm:cxn modelId="{E7F2FCA6-7844-449C-9213-BF6C1F8DFC0B}" type="presParOf" srcId="{02681BF6-21DE-46AB-96F5-3797B6369BAB}" destId="{DAA49443-DD55-4E36-A0D8-B43875AB85BC}" srcOrd="0" destOrd="0" presId="urn:microsoft.com/office/officeart/2005/8/layout/hierarchy3"/>
    <dgm:cxn modelId="{42D69941-A9F1-4C8C-90BE-492F3F71CD41}" type="presParOf" srcId="{02681BF6-21DE-46AB-96F5-3797B6369BAB}" destId="{10AA3A51-B5D7-4568-A789-ECD5C732DDE0}" srcOrd="1" destOrd="0" presId="urn:microsoft.com/office/officeart/2005/8/layout/hierarchy3"/>
    <dgm:cxn modelId="{999B9DC7-6311-438D-8795-DCC0E8D0E39D}" type="presParOf" srcId="{AE9AABB2-2824-4F06-AA2F-208FA47DED6F}" destId="{9E410BE8-4755-4BA1-B292-1498BC7FE2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49443-DD55-4E36-A0D8-B43875AB85BC}">
      <dsp:nvSpPr>
        <dsp:cNvPr id="0" name=""/>
        <dsp:cNvSpPr/>
      </dsp:nvSpPr>
      <dsp:spPr>
        <a:xfrm>
          <a:off x="1800197" y="563"/>
          <a:ext cx="4792621" cy="1295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/>
              <a:cs typeface="Cambria"/>
            </a:rPr>
            <a:t>Васягина Н.Н., доктор психол. наук, профессор, зав кафедрой психологии образования  </a:t>
          </a:r>
          <a:r>
            <a:rPr lang="ru-RU" sz="1800" b="1" kern="1200" dirty="0" err="1" smtClean="0">
              <a:latin typeface="Cambria"/>
              <a:cs typeface="Cambria"/>
            </a:rPr>
            <a:t>УрГПУ</a:t>
          </a:r>
          <a:endParaRPr lang="ru-RU" sz="1800" b="1" kern="1200" dirty="0">
            <a:latin typeface="Cambria"/>
            <a:cs typeface="Cambria"/>
          </a:endParaRPr>
        </a:p>
      </dsp:txBody>
      <dsp:txXfrm>
        <a:off x="1838127" y="38493"/>
        <a:ext cx="4716761" cy="1219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1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14BF1-BA36-4C00-8932-30DC79284D53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789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789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C53E3-2F38-4904-8ECE-30579993F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90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1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44914-0AE8-4567-B348-CE0731FE6CAC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3494"/>
            <a:ext cx="5409562" cy="4474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789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789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A18D-6120-4A0D-98E0-DB6CB393FC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4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smtClean="0">
                <a:solidFill>
                  <a:prstClr val="black"/>
                </a:solidFill>
              </a:rPr>
              <a:pPr/>
              <a:t>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7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48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6635" indent="-283321" defTabSz="90348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3285" indent="-226657" defTabSz="90348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6598" indent="-226657" defTabSz="90348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9912" indent="-226657" defTabSz="90348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3226" indent="-226657" defTabSz="903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6540" indent="-226657" defTabSz="903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9854" indent="-226657" defTabSz="903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53167" indent="-226657" defTabSz="9034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677709C-C254-4C6F-B67C-4F68B7E675A1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ts val="595"/>
              </a:spcBef>
              <a:spcAft>
                <a:spcPts val="595"/>
              </a:spcAft>
              <a:defRPr/>
            </a:pPr>
            <a:r>
              <a:rPr lang="ru-RU" dirty="0" smtClean="0"/>
              <a:t>Содействие развитию качества рабочей силы и обучения на протяжении всей трудовой жизни</a:t>
            </a:r>
          </a:p>
          <a:p>
            <a:pPr>
              <a:spcBef>
                <a:spcPts val="595"/>
              </a:spcBef>
              <a:spcAft>
                <a:spcPts val="595"/>
              </a:spcAft>
              <a:defRPr/>
            </a:pPr>
            <a:r>
              <a:rPr lang="ru-RU" dirty="0" smtClean="0"/>
              <a:t>Содействие развитию национальной системы квалификаций в РФ</a:t>
            </a:r>
            <a:endParaRPr lang="ru-RU" sz="400" b="1" dirty="0">
              <a:solidFill>
                <a:srgbClr val="FFFF00"/>
              </a:solidFill>
            </a:endParaRPr>
          </a:p>
          <a:p>
            <a:pPr indent="458036" algn="just">
              <a:spcBef>
                <a:spcPct val="0"/>
              </a:spcBef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48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6635" indent="-283321" defTabSz="90348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33285" indent="-226657" defTabSz="90348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86598" indent="-226657" defTabSz="90348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39912" indent="-226657" defTabSz="90348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93226" indent="-226657" defTabSz="903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46540" indent="-226657" defTabSz="903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99854" indent="-226657" defTabSz="903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53167" indent="-226657" defTabSz="903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5875164-F259-4188-80D0-9A7801300432}" type="slidenum">
              <a:rPr lang="ru-RU" altLang="ru-RU">
                <a:solidFill>
                  <a:srgbClr val="000000"/>
                </a:solidFill>
                <a:latin typeface="Arial" pitchFamily="34" charset="0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43105" y="9412648"/>
            <a:ext cx="2940046" cy="49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8" tIns="45549" rIns="91098" bIns="45549"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EE780BB1-F57C-4A3C-A266-5C73500C6C23}" type="slidenum">
              <a:rPr lang="ru-RU" altLang="ru-RU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13</a:t>
            </a:fld>
            <a:endParaRPr lang="ru-RU" altLang="ru-RU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6324" name="Rectangle 7"/>
          <p:cNvSpPr txBox="1">
            <a:spLocks noGrp="1" noChangeArrowheads="1"/>
          </p:cNvSpPr>
          <p:nvPr/>
        </p:nvSpPr>
        <p:spPr bwMode="auto">
          <a:xfrm>
            <a:off x="3843105" y="9412648"/>
            <a:ext cx="2940046" cy="49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8" tIns="45549" rIns="91098" bIns="45549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2BD5104-38B6-4C89-8CBE-C7AC00FE860D}" type="slidenum">
              <a:rPr lang="ru-RU" altLang="ru-RU">
                <a:solidFill>
                  <a:srgbClr val="000000"/>
                </a:solidFill>
                <a:latin typeface="Franklin Gothic Book" pitchFamily="34" charset="0"/>
              </a:rPr>
              <a:pPr eaLnBrk="1" hangingPunct="1"/>
              <a:t>13</a:t>
            </a:fld>
            <a:endParaRPr lang="ru-RU" altLang="ru-RU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563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53000" cy="3716338"/>
          </a:xfrm>
          <a:ln/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33AF5-57E8-4AE0-87D0-7B3092B04ED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6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33AF5-57E8-4AE0-87D0-7B3092B04ED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34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33AF5-57E8-4AE0-87D0-7B3092B04ED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21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48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6635" indent="-283321" defTabSz="90348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33285" indent="-226657" defTabSz="90348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86598" indent="-226657" defTabSz="90348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39912" indent="-226657" defTabSz="90348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93226" indent="-226657" defTabSz="903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46540" indent="-226657" defTabSz="903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99854" indent="-226657" defTabSz="903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53167" indent="-226657" defTabSz="903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DD4631B-8112-44CD-90E4-C2372A8FEF0B}" type="slidenum">
              <a:rPr lang="ru-RU" altLang="ru-RU">
                <a:latin typeface="Arial" pitchFamily="34" charset="0"/>
              </a:rPr>
              <a:pPr/>
              <a:t>21</a:t>
            </a:fld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ru-RU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ru-RU"/>
              <a:t>Сведения об авторе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cs-CZ"/>
              <a:pPr/>
              <a:t>9. 9. 2016</a:t>
            </a:fld>
            <a:endParaRPr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7" name="Group 5"/>
          <p:cNvGrpSpPr>
            <a:grpSpLocks/>
          </p:cNvGrpSpPr>
          <p:nvPr userDrawn="1"/>
        </p:nvGrpSpPr>
        <p:grpSpPr bwMode="auto">
          <a:xfrm>
            <a:off x="7620000" y="5791200"/>
            <a:ext cx="1295400" cy="838199"/>
            <a:chOff x="2961" y="8038"/>
            <a:chExt cx="5580" cy="4026"/>
          </a:xfrm>
        </p:grpSpPr>
        <p:pic>
          <p:nvPicPr>
            <p:cNvPr id="18" name="Picture 6" descr="кк088"/>
            <p:cNvPicPr>
              <a:picLocks noChangeAspect="1" noChangeArrowheads="1"/>
            </p:cNvPicPr>
            <p:nvPr/>
          </p:nvPicPr>
          <p:blipFill>
            <a:blip r:embed="rId2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" y="9618"/>
              <a:ext cx="3513" cy="244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4999"/>
                    </a:srgbClr>
                  </a:solidFill>
                </a14:hiddenFill>
              </a:ext>
            </a:extLst>
          </p:spPr>
        </p:pic>
        <p:pic>
          <p:nvPicPr>
            <p:cNvPr id="19" name="Picture 7" descr="J019946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" y="8038"/>
              <a:ext cx="4124" cy="329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622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1 сверху, 2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409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509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слева, 3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3786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3 слева, 1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9217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2 слева, 3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40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слева, 2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3EF8FEE9-63ED-4C1B-8C25-9B47C2DA1E72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7895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дгробные п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ru-RU" sz="1200"/>
            </a:lvl1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E8BD303E-7304-41BE-B693-A76D7275A3B0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142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2D9F8A-279F-496E-B92D-4FA9DBC4239F}" type="datetime1">
              <a:rPr lang="ru-RU" smtClean="0"/>
              <a:pPr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48A10-393E-4AC2-AB4E-A061811575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385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869C98-8B5E-4BF3-BB82-EEDBF2F0271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F17F374F-8F2E-42FC-B8C0-8EDFCA32CD96}" type="datetime1">
              <a:rPr lang="ru-RU">
                <a:solidFill>
                  <a:prstClr val="black">
                    <a:tint val="65000"/>
                  </a:prstClr>
                </a:solidFill>
              </a:rPr>
              <a:pPr algn="r"/>
              <a:t>09.09.2016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1423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ru-RU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ru-RU"/>
              <a:t>Сведения об авторе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cs-CZ"/>
              <a:pPr/>
              <a:t>9. 9. 2016</a:t>
            </a:fld>
            <a:endParaRPr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7" name="Group 5"/>
          <p:cNvGrpSpPr>
            <a:grpSpLocks/>
          </p:cNvGrpSpPr>
          <p:nvPr userDrawn="1"/>
        </p:nvGrpSpPr>
        <p:grpSpPr bwMode="auto">
          <a:xfrm>
            <a:off x="7620000" y="5791200"/>
            <a:ext cx="1295400" cy="838199"/>
            <a:chOff x="2961" y="8038"/>
            <a:chExt cx="5580" cy="4026"/>
          </a:xfrm>
        </p:grpSpPr>
        <p:pic>
          <p:nvPicPr>
            <p:cNvPr id="18" name="Picture 6" descr="кк088"/>
            <p:cNvPicPr>
              <a:picLocks noChangeAspect="1" noChangeArrowheads="1"/>
            </p:cNvPicPr>
            <p:nvPr/>
          </p:nvPicPr>
          <p:blipFill>
            <a:blip r:embed="rId2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" y="9618"/>
              <a:ext cx="3513" cy="244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4999"/>
                    </a:srgbClr>
                  </a:solidFill>
                </a14:hiddenFill>
              </a:ext>
            </a:extLst>
          </p:spPr>
        </p:pic>
        <p:pic>
          <p:nvPicPr>
            <p:cNvPr id="19" name="Picture 7" descr="J019946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" y="8038"/>
              <a:ext cx="4124" cy="329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0886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 baseline="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ru-RU" sz="1100"/>
            </a:lvl1pPr>
            <a:extLst/>
          </a:lstStyle>
          <a:p>
            <a:pPr lvl="0"/>
            <a:r>
              <a:rPr kumimoji="0" lang="ru-RU"/>
              <a:t>Пункт повестки дня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ru-R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Стр.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F17F374F-8F2E-42FC-B8C0-8EDFCA32CD96}" type="datetime1">
              <a:rPr lang="ru-RU">
                <a:solidFill>
                  <a:prstClr val="black">
                    <a:tint val="65000"/>
                  </a:prstClr>
                </a:solidFill>
              </a:rPr>
              <a:pPr algn="r"/>
              <a:t>09.09.2016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443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cs-CZ"/>
              <a:pPr/>
              <a:t>9. 9. 2016</a:t>
            </a:fld>
            <a:endParaRPr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  <a:extLst/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 cstate="print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60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9066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7772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916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1281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2 слева, 1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E3B91AD-F2C9-43CB-A84C-1D5C130F2509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6896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1 слева, 2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651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1 сверху, 2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915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ru-R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ru-RU"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cs-CZ"/>
              <a:pPr/>
              <a:t>9. 9. 2016</a:t>
            </a:fld>
            <a:endParaRPr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  <a:extLst/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 cstate="print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57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80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слева, 3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9017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3 слева, 1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0580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2 слева, 3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970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слева, 2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3EF8FEE9-63ED-4C1B-8C25-9B47C2DA1E72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5210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дгробные п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kumimoji="0" lang="ru-RU" baseline="0"/>
              <a:t>Эмблема компании</a:t>
            </a:r>
            <a:endParaRPr kumimoji="0" lang="ru-RU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ru-RU" b="1"/>
            </a:lvl1pPr>
            <a:extLst/>
          </a:lstStyle>
          <a:p>
            <a:pPr lvl="0"/>
            <a:r>
              <a:rPr kumimoji="0" lang="ru-RU"/>
              <a:t>Сумма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ru-RU" sz="800" i="1"/>
            </a:lvl1pPr>
            <a:extLst/>
          </a:lstStyle>
          <a:p>
            <a:pPr lvl="0"/>
            <a:r>
              <a:rPr kumimoji="0" lang="ru-RU"/>
              <a:t>Дата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ru-RU" sz="800"/>
            </a:lvl1pPr>
            <a:extLst/>
          </a:lstStyle>
          <a:p>
            <a:pPr lvl="0"/>
            <a:r>
              <a:rPr kumimoji="0" lang="ru-RU"/>
              <a:t>Описание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ru-RU" sz="1200"/>
            </a:lvl1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E8BD303E-7304-41BE-B693-A76D7275A3B0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1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730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9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454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65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2 слева, 1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E3B91AD-F2C9-43CB-A84C-1D5C130F2509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521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: 1 слева, 2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808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ru-RU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000"/>
            </a:lvl1pPr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ru-RU" sz="1000">
                <a:solidFill>
                  <a:sysClr val="windowText" lastClr="000000"/>
                </a:solidFill>
              </a:defRPr>
            </a:lvl1pPr>
            <a:extLst/>
          </a:lstStyle>
          <a:p>
            <a:endParaRPr/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7162800" y="5867401"/>
            <a:ext cx="1295400" cy="838199"/>
            <a:chOff x="2961" y="8038"/>
            <a:chExt cx="5580" cy="4026"/>
          </a:xfrm>
        </p:grpSpPr>
        <p:pic>
          <p:nvPicPr>
            <p:cNvPr id="14" name="Picture 6" descr="кк088"/>
            <p:cNvPicPr>
              <a:picLocks noChangeAspect="1" noChangeArrowheads="1"/>
            </p:cNvPicPr>
            <p:nvPr/>
          </p:nvPicPr>
          <p:blipFill>
            <a:blip r:embed="rId21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" y="9618"/>
              <a:ext cx="3513" cy="244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4999"/>
                    </a:srgbClr>
                  </a:solidFill>
                </a14:hiddenFill>
              </a:ext>
            </a:extLst>
          </p:spPr>
        </p:pic>
        <p:pic>
          <p:nvPicPr>
            <p:cNvPr id="15" name="Picture 7" descr="J0199465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" y="8038"/>
              <a:ext cx="4124" cy="329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361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958" r:id="rId17"/>
    <p:sldLayoutId id="2147483959" r:id="rId18"/>
    <p:sldLayoutId id="2147483960" r:id="rId19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ru-RU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lang="ru-RU"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cs-CZ">
                <a:solidFill>
                  <a:prstClr val="black">
                    <a:tint val="65000"/>
                  </a:prstClr>
                </a:solidFill>
              </a:rPr>
              <a:pPr algn="r"/>
              <a:t>9. 9. 2016</a:t>
            </a:fld>
            <a:endParaRPr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000"/>
            </a:lvl1pPr>
            <a:extLst/>
          </a:lstStyle>
          <a:p>
            <a:fld id="{256D3EEF-DE4E-429D-8EC4-DDC531AFF58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lang="ru-RU" sz="1000">
                <a:solidFill>
                  <a:sysClr val="windowText" lastClr="000000"/>
                </a:solidFill>
              </a:defRPr>
            </a:lvl1pPr>
            <a:extLst/>
          </a:lstStyle>
          <a:p>
            <a:endParaRPr/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7162800" y="5867401"/>
            <a:ext cx="1295400" cy="838199"/>
            <a:chOff x="2961" y="8038"/>
            <a:chExt cx="5580" cy="4026"/>
          </a:xfrm>
        </p:grpSpPr>
        <p:pic>
          <p:nvPicPr>
            <p:cNvPr id="14" name="Picture 6" descr="кк088"/>
            <p:cNvPicPr>
              <a:picLocks noChangeAspect="1" noChangeArrowheads="1"/>
            </p:cNvPicPr>
            <p:nvPr/>
          </p:nvPicPr>
          <p:blipFill>
            <a:blip r:embed="rId18" cstate="print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" y="9618"/>
              <a:ext cx="3513" cy="244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4999"/>
                    </a:srgbClr>
                  </a:solidFill>
                </a14:hiddenFill>
              </a:ext>
            </a:extLst>
          </p:spPr>
        </p:pic>
        <p:pic>
          <p:nvPicPr>
            <p:cNvPr id="15" name="Picture 7" descr="J0199465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" y="8038"/>
              <a:ext cx="4124" cy="329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216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ru-RU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ru-RU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news.kremlin.ru/media/events/photos/big/41d4aa5d49eefdd297f5.jpeg" TargetMode="Externa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k-rspp.ru/wp-content/uploads/%D0%9F%D1%80%D0%B0%D0%B2%D0%B8%D0%BB%D0%B0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nark-rspp.ru/?p=1480" TargetMode="External"/><Relationship Id="rId4" Type="http://schemas.openxmlformats.org/officeDocument/2006/relationships/hyperlink" Target="http://www.nark-rspp.ru/?p=148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196290" cy="3619872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Cambria"/>
                <a:cs typeface="Cambria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Cambria"/>
                <a:cs typeface="Cambria"/>
              </a:rPr>
            </a:br>
            <a:r>
              <a:rPr lang="ru-RU" sz="3200" b="1" i="1" dirty="0"/>
              <a:t>Профессиональный стандарт педагога-психолога как инструмент профессионального развития</a:t>
            </a:r>
            <a:r>
              <a:rPr sz="3200" dirty="0" smtClean="0"/>
              <a:t> </a:t>
            </a:r>
            <a:endParaRPr sz="32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79294548"/>
              </p:ext>
            </p:extLst>
          </p:nvPr>
        </p:nvGraphicFramePr>
        <p:xfrm>
          <a:off x="179512" y="4725144"/>
          <a:ext cx="839301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28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860425"/>
          </a:xfrm>
        </p:spPr>
        <p:txBody>
          <a:bodyPr vert="horz"/>
          <a:lstStyle/>
          <a:p>
            <a:pPr>
              <a:defRPr/>
            </a:pPr>
            <a:r>
              <a:rPr lang="ru-RU" sz="2400" dirty="0" smtClean="0"/>
              <a:t>Национальная рамка квалификаций РФ</a:t>
            </a:r>
            <a:br>
              <a:rPr lang="ru-RU" sz="2400" dirty="0" smtClean="0"/>
            </a:br>
            <a:r>
              <a:rPr lang="ru-RU" sz="2400" dirty="0" smtClean="0"/>
              <a:t>Показатели уровней квалификации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553797"/>
              </p:ext>
            </p:extLst>
          </p:nvPr>
        </p:nvGraphicFramePr>
        <p:xfrm>
          <a:off x="35559" y="1124744"/>
          <a:ext cx="8653462" cy="5550625"/>
        </p:xfrm>
        <a:graphic>
          <a:graphicData uri="http://schemas.openxmlformats.org/drawingml/2006/table">
            <a:tbl>
              <a:tblPr/>
              <a:tblGrid>
                <a:gridCol w="438150"/>
                <a:gridCol w="3140075"/>
                <a:gridCol w="2555875"/>
                <a:gridCol w="2519362"/>
              </a:tblGrid>
              <a:tr h="2284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деятельность, предполагающая определение задач  собственной работы и/или подчиненных по достижению цели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взаимодействия сотрудников и смежных подразделений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Ответственность за результат выполнения работ на уровне подразделения или организации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Разработка, внедрение, контроль, оценка и корректировка направлений профессиональной деятельности, технологических или методических решений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 профессиональных знаний технологического или методического характера, в том числе, инновационных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поиск, анализ и оценка профессиональной информации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20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стратегии, управление процессами и деятельностью, в том числе, инновационной, с принятием решения на уровне крупных организаций или подразделений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Ответственность за результаты деятельности крупных организаций или подразделений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задач развития области профессиональной деятельности и (или) организации с использованием  разнообразных методов и технологий, в том числе, инновационных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новых методов, технологий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Понимание методологических основ профессиональной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новых знаний прикладного характера  в определенной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источников и поиск информации, необходимой для развития области профессиональной деятельности и /или организации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87717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5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677863"/>
          </a:xfrm>
        </p:spPr>
        <p:txBody>
          <a:bodyPr vert="horz">
            <a:normAutofit fontScale="90000"/>
          </a:bodyPr>
          <a:lstStyle/>
          <a:p>
            <a:pPr>
              <a:defRPr/>
            </a:pPr>
            <a:r>
              <a:rPr lang="ru-RU" sz="2400" dirty="0" smtClean="0"/>
              <a:t>Национальная рамка квалификаций РФ</a:t>
            </a:r>
            <a:br>
              <a:rPr lang="ru-RU" sz="2400" dirty="0" smtClean="0"/>
            </a:br>
            <a:r>
              <a:rPr lang="ru-RU" sz="2400" dirty="0" smtClean="0"/>
              <a:t>Показатели уровней квалификации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723371"/>
              </p:ext>
            </p:extLst>
          </p:nvPr>
        </p:nvGraphicFramePr>
        <p:xfrm>
          <a:off x="179513" y="1052736"/>
          <a:ext cx="8424936" cy="4911725"/>
        </p:xfrm>
        <a:graphic>
          <a:graphicData uri="http://schemas.openxmlformats.org/drawingml/2006/table">
            <a:tbl>
              <a:tblPr/>
              <a:tblGrid>
                <a:gridCol w="469286"/>
                <a:gridCol w="3114565"/>
                <a:gridCol w="2705312"/>
                <a:gridCol w="2135773"/>
              </a:tblGrid>
              <a:tr h="226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стратегии, управление процессами и деятельностью (в том числе, инновационной) с принятием решения на уровне крупных организаций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Ответственность за результаты деятельности крупных организаций и (или) отрасли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задач исследовательского и проектного характера, связанных с повышением эффективности процессов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новых знаний междисциплинарного и межотраслевого характера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и отбор информации, необходимой для развития  области деятельности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47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стратегии, управление большими техническими системами, социальными и экономическими  процессами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Значительный вклад в определенную область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Ответственность  за результаты деятельности на  национальном или международном уровнях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задач методологического, исследовательского и проектного характера, связанных с развитием и повышением эффективности процессов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новых фундаментальных знаний междисциплинарного и межотраслевого характера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87717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3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10600" y="404664"/>
            <a:ext cx="533400" cy="5843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>
                <a:latin typeface="Cambria"/>
                <a:cs typeface="Cambria"/>
              </a:rPr>
              <a:t/>
            </a:r>
            <a:br>
              <a:rPr lang="ru-RU" b="1" dirty="0">
                <a:latin typeface="Cambria"/>
                <a:cs typeface="Cambria"/>
              </a:rPr>
            </a:br>
            <a:endParaRPr lang="ru-RU" b="1" dirty="0">
              <a:latin typeface="Cambria"/>
              <a:cs typeface="Cambr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51520" y="188640"/>
            <a:ext cx="8130480" cy="208823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mbria"/>
                <a:cs typeface="Cambria"/>
              </a:rPr>
              <a:t>Профессиональный стандарт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Cambria"/>
                <a:cs typeface="Cambria"/>
              </a:rPr>
              <a:t>«Педагог-психолог» </a:t>
            </a:r>
            <a:r>
              <a:rPr lang="ru-RU" sz="2400" dirty="0">
                <a:solidFill>
                  <a:schemeClr val="tx1"/>
                </a:solidFill>
                <a:latin typeface="Cambria"/>
                <a:cs typeface="Cambria"/>
              </a:rPr>
              <a:t>(психолог в сфере образования</a:t>
            </a:r>
            <a:r>
              <a:rPr lang="ru-RU" sz="2400" dirty="0" smtClean="0">
                <a:solidFill>
                  <a:schemeClr val="tx1"/>
                </a:solidFill>
                <a:latin typeface="Cambria"/>
                <a:cs typeface="Cambria"/>
              </a:rPr>
              <a:t>) -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ambria"/>
                <a:cs typeface="Cambria"/>
              </a:rPr>
              <a:t>документ</a:t>
            </a:r>
            <a:r>
              <a:rPr lang="ru-RU" sz="1600" dirty="0">
                <a:solidFill>
                  <a:schemeClr val="tx1"/>
                </a:solidFill>
                <a:latin typeface="Cambria"/>
                <a:cs typeface="Cambria"/>
              </a:rPr>
              <a:t>, включающий перечень профессиональных требований к педагогу-психологу, (психологу образовательной организации), действующий на всей территории РФ.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5"/>
          </p:nvPr>
        </p:nvPicPr>
        <p:blipFill rotWithShape="1">
          <a:blip r:embed="rId2"/>
          <a:srcRect l="25539" t="45810" r="22489" b="19840"/>
          <a:stretch/>
        </p:blipFill>
        <p:spPr>
          <a:xfrm>
            <a:off x="251520" y="2736113"/>
            <a:ext cx="7848872" cy="350119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0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кругленный прямоугольник 4"/>
          <p:cNvSpPr>
            <a:spLocks noChangeArrowheads="1"/>
          </p:cNvSpPr>
          <p:nvPr/>
        </p:nvSpPr>
        <p:spPr bwMode="auto">
          <a:xfrm>
            <a:off x="52388" y="733425"/>
            <a:ext cx="9034462" cy="4349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pSp>
        <p:nvGrpSpPr>
          <p:cNvPr id="55299" name="Group 2"/>
          <p:cNvGrpSpPr>
            <a:grpSpLocks/>
          </p:cNvGrpSpPr>
          <p:nvPr/>
        </p:nvGrpSpPr>
        <p:grpSpPr bwMode="auto">
          <a:xfrm>
            <a:off x="3117850" y="1822450"/>
            <a:ext cx="2173288" cy="2219325"/>
            <a:chOff x="2368" y="1961"/>
            <a:chExt cx="748" cy="808"/>
          </a:xfrm>
        </p:grpSpPr>
        <p:grpSp>
          <p:nvGrpSpPr>
            <p:cNvPr id="55313" name="Group 3"/>
            <p:cNvGrpSpPr>
              <a:grpSpLocks/>
            </p:cNvGrpSpPr>
            <p:nvPr/>
          </p:nvGrpSpPr>
          <p:grpSpPr bwMode="auto">
            <a:xfrm>
              <a:off x="2368" y="1961"/>
              <a:ext cx="748" cy="775"/>
              <a:chOff x="2294" y="1939"/>
              <a:chExt cx="874" cy="906"/>
            </a:xfrm>
          </p:grpSpPr>
          <p:sp>
            <p:nvSpPr>
              <p:cNvPr id="55319" name="AutoShape 5"/>
              <p:cNvSpPr>
                <a:spLocks noChangeArrowheads="1"/>
              </p:cNvSpPr>
              <p:nvPr/>
            </p:nvSpPr>
            <p:spPr bwMode="auto">
              <a:xfrm>
                <a:off x="2361" y="2050"/>
                <a:ext cx="807" cy="795"/>
              </a:xfrm>
              <a:prstGeom prst="foldedCorner">
                <a:avLst>
                  <a:gd name="adj" fmla="val 12500"/>
                </a:avLst>
              </a:prstGeom>
              <a:gradFill rotWithShape="1">
                <a:gsLst>
                  <a:gs pos="0">
                    <a:srgbClr val="FFCC66"/>
                  </a:gs>
                  <a:gs pos="100000">
                    <a:srgbClr val="FFFFCC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00"/>
                  </a:buClr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00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  <a:latin typeface="Franklin Gothic Book" pitchFamily="34" charset="0"/>
                  <a:cs typeface="Arial" pitchFamily="34" charset="0"/>
                </a:endParaRPr>
              </a:p>
            </p:txBody>
          </p:sp>
          <p:sp>
            <p:nvSpPr>
              <p:cNvPr id="55320" name="AutoShape 6"/>
              <p:cNvSpPr>
                <a:spLocks noChangeArrowheads="1"/>
              </p:cNvSpPr>
              <p:nvPr/>
            </p:nvSpPr>
            <p:spPr bwMode="auto">
              <a:xfrm>
                <a:off x="2294" y="1939"/>
                <a:ext cx="828" cy="852"/>
              </a:xfrm>
              <a:prstGeom prst="foldedCorner">
                <a:avLst>
                  <a:gd name="adj" fmla="val 12500"/>
                </a:avLst>
              </a:prstGeom>
              <a:gradFill rotWithShape="1">
                <a:gsLst>
                  <a:gs pos="0">
                    <a:srgbClr val="0066CC"/>
                  </a:gs>
                  <a:gs pos="85001">
                    <a:srgbClr val="003399"/>
                  </a:gs>
                  <a:gs pos="100000">
                    <a:srgbClr val="CCFFCC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tIns="90000" bIns="90000" anchor="ctr"/>
              <a:lstStyle>
                <a:lvl1pPr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00"/>
                  </a:buClr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00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ru-RU" altLang="ru-RU" sz="2800" b="1">
                    <a:solidFill>
                      <a:srgbClr val="FFFF66"/>
                    </a:solidFill>
                    <a:latin typeface="Franklin Gothic Book" pitchFamily="34" charset="0"/>
                    <a:cs typeface="Arial" pitchFamily="34" charset="0"/>
                  </a:rPr>
                  <a:t>ПС</a:t>
                </a:r>
              </a:p>
            </p:txBody>
          </p:sp>
        </p:grpSp>
        <p:grpSp>
          <p:nvGrpSpPr>
            <p:cNvPr id="55314" name="Group 7"/>
            <p:cNvGrpSpPr>
              <a:grpSpLocks/>
            </p:cNvGrpSpPr>
            <p:nvPr/>
          </p:nvGrpSpPr>
          <p:grpSpPr bwMode="auto">
            <a:xfrm>
              <a:off x="2852" y="2635"/>
              <a:ext cx="143" cy="134"/>
              <a:chOff x="776" y="2769"/>
              <a:chExt cx="205" cy="190"/>
            </a:xfrm>
          </p:grpSpPr>
          <p:sp>
            <p:nvSpPr>
              <p:cNvPr id="55315" name="Oval 8"/>
              <p:cNvSpPr>
                <a:spLocks noChangeArrowheads="1"/>
              </p:cNvSpPr>
              <p:nvPr/>
            </p:nvSpPr>
            <p:spPr bwMode="auto">
              <a:xfrm>
                <a:off x="776" y="2769"/>
                <a:ext cx="192" cy="190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00"/>
                  </a:buClr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00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  <a:latin typeface="Franklin Gothic Book" pitchFamily="34" charset="0"/>
                  <a:cs typeface="Arial" pitchFamily="34" charset="0"/>
                </a:endParaRPr>
              </a:p>
            </p:txBody>
          </p:sp>
          <p:sp>
            <p:nvSpPr>
              <p:cNvPr id="55316" name="Oval 9"/>
              <p:cNvSpPr>
                <a:spLocks noChangeArrowheads="1"/>
              </p:cNvSpPr>
              <p:nvPr/>
            </p:nvSpPr>
            <p:spPr bwMode="auto">
              <a:xfrm>
                <a:off x="835" y="2791"/>
                <a:ext cx="146" cy="1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00"/>
                  </a:buClr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00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  <a:latin typeface="Franklin Gothic Book" pitchFamily="34" charset="0"/>
                  <a:cs typeface="Arial" pitchFamily="34" charset="0"/>
                </a:endParaRPr>
              </a:p>
            </p:txBody>
          </p:sp>
          <p:sp>
            <p:nvSpPr>
              <p:cNvPr id="55317" name="Oval 10"/>
              <p:cNvSpPr>
                <a:spLocks noChangeArrowheads="1"/>
              </p:cNvSpPr>
              <p:nvPr/>
            </p:nvSpPr>
            <p:spPr bwMode="auto">
              <a:xfrm>
                <a:off x="809" y="2785"/>
                <a:ext cx="133" cy="13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00"/>
                  </a:buClr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00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  <a:latin typeface="Franklin Gothic Book" pitchFamily="34" charset="0"/>
                  <a:cs typeface="Arial" pitchFamily="34" charset="0"/>
                </a:endParaRPr>
              </a:p>
            </p:txBody>
          </p:sp>
          <p:sp>
            <p:nvSpPr>
              <p:cNvPr id="55318" name="Oval 11"/>
              <p:cNvSpPr>
                <a:spLocks noChangeArrowheads="1"/>
              </p:cNvSpPr>
              <p:nvPr/>
            </p:nvSpPr>
            <p:spPr bwMode="auto">
              <a:xfrm>
                <a:off x="828" y="2802"/>
                <a:ext cx="101" cy="102"/>
              </a:xfrm>
              <a:prstGeom prst="ellipse">
                <a:avLst/>
              </a:prstGeom>
              <a:solidFill>
                <a:srgbClr val="000080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00"/>
                  </a:buClr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00"/>
                  </a:buClr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900">
                  <a:solidFill>
                    <a:srgbClr val="FFFFFF"/>
                  </a:solidFill>
                  <a:latin typeface="Franklin Gothic Book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5300" name="Text Box 13"/>
          <p:cNvSpPr txBox="1">
            <a:spLocks noChangeArrowheads="1"/>
          </p:cNvSpPr>
          <p:nvPr/>
        </p:nvSpPr>
        <p:spPr bwMode="auto">
          <a:xfrm>
            <a:off x="8686800" y="6621463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26000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4E0A6D9-E72B-4AC4-B54D-60BF4873380E}" type="slidenum">
              <a:rPr lang="ru-RU" altLang="ru-RU" sz="1000" b="1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5301" name="Rectangle 15"/>
          <p:cNvSpPr>
            <a:spLocks noChangeArrowheads="1"/>
          </p:cNvSpPr>
          <p:nvPr/>
        </p:nvSpPr>
        <p:spPr bwMode="auto">
          <a:xfrm>
            <a:off x="0" y="80645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  <a:t>Работодатели:</a:t>
            </a:r>
            <a:r>
              <a:rPr lang="ru-RU" altLang="ru-RU" sz="2000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  <a:t> оценка квалификации, подбор и расстановка кадров и руководителей организаций, стимулирование качества труда работников (в т.ч. через «эффективный контракт»), организация подготовки и ПК</a:t>
            </a:r>
          </a:p>
        </p:txBody>
      </p:sp>
      <p:sp>
        <p:nvSpPr>
          <p:cNvPr id="55302" name="Rectangle 16"/>
          <p:cNvSpPr>
            <a:spLocks noChangeArrowheads="1"/>
          </p:cNvSpPr>
          <p:nvPr/>
        </p:nvSpPr>
        <p:spPr bwMode="auto">
          <a:xfrm>
            <a:off x="5505450" y="1890713"/>
            <a:ext cx="35036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ts val="19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  <a:t>Органы власти:: </a:t>
            </a:r>
            <a:r>
              <a:rPr lang="ru-RU" altLang="ru-RU" sz="2000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  <a:t>формирование и реализация кадровой политики 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  <a:t>Службы по надзору в образовании</a:t>
            </a:r>
            <a:r>
              <a:rPr lang="ru-RU" altLang="ru-RU" sz="2000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  <a:t> : </a:t>
            </a:r>
          </a:p>
          <a:p>
            <a:pPr eaLnBrk="1" hangingPunct="1">
              <a:lnSpc>
                <a:spcPts val="19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  <a:t>Оценка соответствия работников и руководителей требованиям ПС</a:t>
            </a:r>
          </a:p>
        </p:txBody>
      </p:sp>
      <p:sp>
        <p:nvSpPr>
          <p:cNvPr id="55303" name="Rectangle 17"/>
          <p:cNvSpPr>
            <a:spLocks noChangeArrowheads="1"/>
          </p:cNvSpPr>
          <p:nvPr/>
        </p:nvSpPr>
        <p:spPr bwMode="auto">
          <a:xfrm>
            <a:off x="184150" y="1641475"/>
            <a:ext cx="28321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  <a:t>Работники:</a:t>
            </a:r>
            <a:endParaRPr lang="ru-RU" altLang="ru-RU" sz="2000">
              <a:solidFill>
                <a:srgbClr val="000000"/>
              </a:solidFill>
              <a:latin typeface="Franklin Gothic Book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  <a:t>определение своего профессионального уровня, планирование повышения квалификации и  карьерного роста</a:t>
            </a:r>
          </a:p>
        </p:txBody>
      </p:sp>
      <p:sp>
        <p:nvSpPr>
          <p:cNvPr id="55304" name="Rectangle 18"/>
          <p:cNvSpPr>
            <a:spLocks noChangeArrowheads="1"/>
          </p:cNvSpPr>
          <p:nvPr/>
        </p:nvSpPr>
        <p:spPr bwMode="auto">
          <a:xfrm>
            <a:off x="109538" y="4252913"/>
            <a:ext cx="8804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  <a:t>Система  непрерывного профессионального образования:</a:t>
            </a:r>
            <a:r>
              <a:rPr lang="ru-RU" altLang="ru-RU" sz="2000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  <a:t> формирование и обновление образовательных программ, оценка соответствия подготовки выпускников  требованиям ПС</a:t>
            </a:r>
          </a:p>
        </p:txBody>
      </p:sp>
      <p:sp>
        <p:nvSpPr>
          <p:cNvPr id="55305" name="Line 19"/>
          <p:cNvSpPr>
            <a:spLocks noChangeShapeType="1"/>
          </p:cNvSpPr>
          <p:nvPr/>
        </p:nvSpPr>
        <p:spPr bwMode="auto">
          <a:xfrm flipV="1">
            <a:off x="5208588" y="3297238"/>
            <a:ext cx="334962" cy="36512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6" name="Line 20"/>
          <p:cNvSpPr>
            <a:spLocks noChangeShapeType="1"/>
          </p:cNvSpPr>
          <p:nvPr/>
        </p:nvSpPr>
        <p:spPr bwMode="auto">
          <a:xfrm>
            <a:off x="3732213" y="3829050"/>
            <a:ext cx="15875" cy="358775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7" name="Line 21"/>
          <p:cNvSpPr>
            <a:spLocks noChangeShapeType="1"/>
          </p:cNvSpPr>
          <p:nvPr/>
        </p:nvSpPr>
        <p:spPr bwMode="auto">
          <a:xfrm>
            <a:off x="2730500" y="2122488"/>
            <a:ext cx="333375" cy="0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8" name="Line 22"/>
          <p:cNvSpPr>
            <a:spLocks noChangeShapeType="1"/>
          </p:cNvSpPr>
          <p:nvPr/>
        </p:nvSpPr>
        <p:spPr bwMode="auto">
          <a:xfrm>
            <a:off x="4403725" y="1528763"/>
            <a:ext cx="0" cy="315912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9" name="Text Box 23"/>
          <p:cNvSpPr txBox="1">
            <a:spLocks noChangeArrowheads="1"/>
          </p:cNvSpPr>
          <p:nvPr/>
        </p:nvSpPr>
        <p:spPr bwMode="auto">
          <a:xfrm>
            <a:off x="7938" y="112713"/>
            <a:ext cx="9136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latin typeface="Arial" pitchFamily="34" charset="0"/>
              </a:rPr>
              <a:t>ПРИМЕНЕНИЕ ПС</a:t>
            </a:r>
            <a:endParaRPr lang="ru-RU" altLang="ru-RU" sz="2400" b="1" dirty="0">
              <a:latin typeface="Arial" pitchFamily="34" charset="0"/>
            </a:endParaRPr>
          </a:p>
        </p:txBody>
      </p:sp>
      <p:sp>
        <p:nvSpPr>
          <p:cNvPr id="55310" name="Выноска со стрелкой вверх 5"/>
          <p:cNvSpPr>
            <a:spLocks noChangeArrowheads="1"/>
          </p:cNvSpPr>
          <p:nvPr/>
        </p:nvSpPr>
        <p:spPr bwMode="auto">
          <a:xfrm>
            <a:off x="363538" y="4752975"/>
            <a:ext cx="2565400" cy="1990725"/>
          </a:xfrm>
          <a:prstGeom prst="upArrowCallout">
            <a:avLst>
              <a:gd name="adj1" fmla="val 24986"/>
              <a:gd name="adj2" fmla="val 24986"/>
              <a:gd name="adj3" fmla="val 18861"/>
              <a:gd name="adj4" fmla="val 77259"/>
            </a:avLst>
          </a:prstGeom>
          <a:gradFill rotWithShape="0">
            <a:gsLst>
              <a:gs pos="0">
                <a:srgbClr val="003399"/>
              </a:gs>
              <a:gs pos="89000">
                <a:srgbClr val="003399"/>
              </a:gs>
              <a:gs pos="100000">
                <a:srgbClr val="CCFFCC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FFFF66"/>
                </a:solidFill>
              </a:rPr>
              <a:t>Информационно-методическое обеспечение разработки и внедрения ПС</a:t>
            </a:r>
          </a:p>
        </p:txBody>
      </p:sp>
      <p:sp>
        <p:nvSpPr>
          <p:cNvPr id="55311" name="Выноска со стрелкой вверх 24"/>
          <p:cNvSpPr>
            <a:spLocks noChangeArrowheads="1"/>
          </p:cNvSpPr>
          <p:nvPr/>
        </p:nvSpPr>
        <p:spPr bwMode="auto">
          <a:xfrm>
            <a:off x="3186113" y="4992688"/>
            <a:ext cx="2565400" cy="1628775"/>
          </a:xfrm>
          <a:prstGeom prst="upArrowCallout">
            <a:avLst>
              <a:gd name="adj1" fmla="val 24982"/>
              <a:gd name="adj2" fmla="val 24989"/>
              <a:gd name="adj3" fmla="val 18861"/>
              <a:gd name="adj4" fmla="val 77259"/>
            </a:avLst>
          </a:prstGeom>
          <a:gradFill rotWithShape="0">
            <a:gsLst>
              <a:gs pos="0">
                <a:srgbClr val="003399"/>
              </a:gs>
              <a:gs pos="89000">
                <a:srgbClr val="003399"/>
              </a:gs>
              <a:gs pos="100000">
                <a:srgbClr val="CCFFCC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FFFF66"/>
                </a:solidFill>
              </a:rPr>
              <a:t>Нормативно-методическое обеспечение внедрения ПС</a:t>
            </a:r>
          </a:p>
        </p:txBody>
      </p:sp>
      <p:sp>
        <p:nvSpPr>
          <p:cNvPr id="55312" name="Выноска со стрелкой вверх 26"/>
          <p:cNvSpPr>
            <a:spLocks noChangeArrowheads="1"/>
          </p:cNvSpPr>
          <p:nvPr/>
        </p:nvSpPr>
        <p:spPr bwMode="auto">
          <a:xfrm>
            <a:off x="6084888" y="4775200"/>
            <a:ext cx="2566987" cy="1968500"/>
          </a:xfrm>
          <a:prstGeom prst="upArrowCallout">
            <a:avLst>
              <a:gd name="adj1" fmla="val 25006"/>
              <a:gd name="adj2" fmla="val 25006"/>
              <a:gd name="adj3" fmla="val 18861"/>
              <a:gd name="adj4" fmla="val 77259"/>
            </a:avLst>
          </a:prstGeom>
          <a:gradFill rotWithShape="0">
            <a:gsLst>
              <a:gs pos="0">
                <a:srgbClr val="003399"/>
              </a:gs>
              <a:gs pos="89000">
                <a:srgbClr val="003399"/>
              </a:gs>
              <a:gs pos="100000">
                <a:srgbClr val="CCFFCC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FFFF66"/>
                </a:solidFill>
              </a:rPr>
              <a:t>Модернизация  системы непрерывного педобразования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7542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10600" y="404664"/>
            <a:ext cx="533400" cy="5843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>
                <a:latin typeface="Cambria"/>
                <a:cs typeface="Cambria"/>
              </a:rPr>
              <a:t/>
            </a:r>
            <a:br>
              <a:rPr lang="ru-RU" b="1" dirty="0">
                <a:latin typeface="Cambria"/>
                <a:cs typeface="Cambria"/>
              </a:rPr>
            </a:br>
            <a:endParaRPr lang="ru-RU" b="1" dirty="0">
              <a:latin typeface="Cambria"/>
              <a:cs typeface="Cambr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51520" y="188640"/>
            <a:ext cx="8130480" cy="13681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ambria"/>
                <a:cs typeface="Cambria"/>
              </a:rPr>
              <a:t>Зачем нужен стандарт?</a:t>
            </a:r>
            <a:endParaRPr lang="ru-RU" sz="36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5"/>
          </p:nvPr>
        </p:nvSpPr>
        <p:spPr>
          <a:xfrm>
            <a:off x="323528" y="1700808"/>
            <a:ext cx="7939608" cy="4619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Cambria"/>
                <a:cs typeface="Cambria"/>
              </a:rPr>
              <a:t>Стандарт </a:t>
            </a:r>
            <a:r>
              <a:rPr lang="ru-RU" sz="1800" b="1" dirty="0">
                <a:latin typeface="Cambria"/>
                <a:cs typeface="Cambria"/>
              </a:rPr>
              <a:t>– инструмент реализации стратегии развития </a:t>
            </a:r>
            <a:r>
              <a:rPr lang="ru-RU" sz="1800" b="1" dirty="0" smtClean="0">
                <a:latin typeface="Cambria"/>
                <a:cs typeface="Cambria"/>
              </a:rPr>
              <a:t>психологии </a:t>
            </a:r>
            <a:r>
              <a:rPr lang="ru-RU" sz="1800" b="1" dirty="0">
                <a:latin typeface="Cambria"/>
                <a:cs typeface="Cambria"/>
              </a:rPr>
              <a:t>образования в меняющемся мире российского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Cambria"/>
                <a:cs typeface="Cambria"/>
              </a:rPr>
              <a:t>Стандарт </a:t>
            </a:r>
            <a:r>
              <a:rPr lang="ru-RU" sz="1800" b="1" dirty="0">
                <a:latin typeface="Cambria"/>
                <a:cs typeface="Cambria"/>
              </a:rPr>
              <a:t>– инструмент повышения качества ПП-сопровождения </a:t>
            </a:r>
            <a:r>
              <a:rPr lang="ru-RU" sz="1800" b="1" dirty="0" smtClean="0">
                <a:latin typeface="Cambria"/>
                <a:cs typeface="Cambria"/>
              </a:rPr>
              <a:t>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Cambria"/>
                <a:cs typeface="Cambria"/>
              </a:rPr>
              <a:t>Стандарт </a:t>
            </a:r>
            <a:r>
              <a:rPr lang="ru-RU" sz="1800" b="1" dirty="0">
                <a:latin typeface="Cambria"/>
                <a:cs typeface="Cambria"/>
              </a:rPr>
              <a:t>– объективный измеритель квалификации педагога-психолога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Cambria"/>
                <a:cs typeface="Cambria"/>
              </a:rPr>
              <a:t>Стандарт </a:t>
            </a:r>
            <a:r>
              <a:rPr lang="ru-RU" sz="1800" b="1" dirty="0">
                <a:latin typeface="Cambria"/>
                <a:cs typeface="Cambria"/>
              </a:rPr>
              <a:t>– средство отбора психологических кадров в учреждения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Cambria"/>
                <a:cs typeface="Cambria"/>
              </a:rPr>
              <a:t>Стандарт </a:t>
            </a:r>
            <a:r>
              <a:rPr lang="ru-RU" sz="1800" b="1" dirty="0">
                <a:latin typeface="Cambria"/>
                <a:cs typeface="Cambria"/>
              </a:rPr>
              <a:t>– основа для формирования трудового договора, фиксирующего отношения между работником и работодателем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Cambria"/>
                <a:cs typeface="Cambria"/>
              </a:rPr>
              <a:t>Стандарт </a:t>
            </a:r>
            <a:r>
              <a:rPr lang="ru-RU" sz="1800" b="1" dirty="0">
                <a:latin typeface="Cambria"/>
                <a:cs typeface="Cambria"/>
              </a:rPr>
              <a:t>– основа формирования программ ВПО и ДПО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210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2867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Высшее </a:t>
            </a:r>
            <a:r>
              <a:rPr lang="ru-RU" sz="1800" b="1" dirty="0">
                <a:solidFill>
                  <a:srgbClr val="FF0000"/>
                </a:solidFill>
              </a:rPr>
              <a:t>образование по </a:t>
            </a:r>
            <a:r>
              <a:rPr lang="ru-RU" sz="1800" b="1" dirty="0" smtClean="0">
                <a:solidFill>
                  <a:srgbClr val="FF0000"/>
                </a:solidFill>
              </a:rPr>
              <a:t>профильным направлениям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* ОКСО - </a:t>
            </a:r>
            <a:r>
              <a:rPr lang="ru-RU" dirty="0"/>
              <a:t>Общероссийский классификатор специальностей по образованию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60648"/>
            <a:ext cx="7704856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ПРОФСТАНДАРТА ПЕДАГОГА-ПСИХОЛОГА К ПРОФЕССИОНАЛЬНОМУ ОБРАЗОВАНИЮ И ОБУЧЕНИЮ </a:t>
            </a:r>
            <a:endPara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867987"/>
              </p:ext>
            </p:extLst>
          </p:nvPr>
        </p:nvGraphicFramePr>
        <p:xfrm>
          <a:off x="813391" y="2828262"/>
          <a:ext cx="7161028" cy="247491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70208"/>
                <a:gridCol w="1840882"/>
                <a:gridCol w="4049938"/>
              </a:tblGrid>
              <a:tr h="43130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ОКСО*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528" marR="29528" marT="64770" marB="64770">
                    <a:solidFill>
                      <a:srgbClr val="EB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0303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528" marR="29528" marT="64770" marB="64770">
                    <a:solidFill>
                      <a:srgbClr val="EB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Психология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528" marR="29528" marT="64770" marB="64770">
                    <a:solidFill>
                      <a:srgbClr val="EBE8E7"/>
                    </a:solidFill>
                  </a:tcPr>
                </a:tc>
              </a:tr>
              <a:tr h="431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050706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528" marR="29528" marT="64770" marB="64770">
                    <a:solidFill>
                      <a:srgbClr val="EB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Педагогика и психология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528" marR="29528" marT="64770" marB="64770">
                    <a:solidFill>
                      <a:srgbClr val="EBE8E7"/>
                    </a:solidFill>
                  </a:tcPr>
                </a:tc>
              </a:tr>
              <a:tr h="431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050716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528" marR="29528" marT="64770" marB="64770">
                    <a:solidFill>
                      <a:srgbClr val="EB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Специальная психология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528" marR="29528" marT="64770" marB="64770">
                    <a:solidFill>
                      <a:srgbClr val="EBE8E7"/>
                    </a:solidFill>
                  </a:tcPr>
                </a:tc>
              </a:tr>
              <a:tr h="431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050717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528" marR="29528" marT="64770" marB="64770">
                    <a:solidFill>
                      <a:srgbClr val="EBE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Специальная дошкольная педагогика и психология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9528" marR="29528" marT="64770" marB="64770">
                    <a:solidFill>
                      <a:srgbClr val="EBE8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2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640960" cy="12961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ГОСУДАРСТВЕННЫЕ ОБРАЗОВАТЕЛЬНЫЕ СТАНДАРТЫ ВЫСШЕГО ОБРАЗОВАНИЯ, СОПРЯЖЕННЫЕ С ПРОФСТАНДАРТОМ ПЕДАГОГА-ПСИХОЛОГА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(примерный перечень)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379541"/>
              </p:ext>
            </p:extLst>
          </p:nvPr>
        </p:nvGraphicFramePr>
        <p:xfrm>
          <a:off x="251520" y="1395950"/>
          <a:ext cx="8352929" cy="5398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605"/>
                <a:gridCol w="2902590"/>
                <a:gridCol w="2580734"/>
              </a:tblGrid>
              <a:tr h="3597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БАКАЛАВРИАТ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МАГИСТРАТУРА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СПЕЦИАЛИТЕТ</a:t>
                      </a:r>
                    </a:p>
                  </a:txBody>
                  <a:tcPr marL="68580" marR="68580"/>
                </a:tc>
              </a:tr>
              <a:tr h="1076382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37.03.01. </a:t>
                      </a:r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</a:t>
                      </a:r>
                    </a:p>
                    <a:p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37.04.01. 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Психология</a:t>
                      </a:r>
                    </a:p>
                    <a:p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44.05.01. 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Педагогика и психология </a:t>
                      </a:r>
                      <a:r>
                        <a:rPr lang="ru-RU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девиантного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поведения</a:t>
                      </a:r>
                    </a:p>
                  </a:txBody>
                  <a:tcPr marL="68580" marR="68580"/>
                </a:tc>
              </a:tr>
              <a:tr h="944306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37.03.02. </a:t>
                      </a:r>
                      <a:r>
                        <a:rPr lang="ru-RU" sz="1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Конфликтология</a:t>
                      </a:r>
                      <a:endParaRPr lang="ru-RU" sz="1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37.04.02. </a:t>
                      </a:r>
                      <a:r>
                        <a:rPr lang="ru-RU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Конфликтология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37.05.02. 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Психология служебной деятельности</a:t>
                      </a:r>
                    </a:p>
                  </a:txBody>
                  <a:tcPr marL="68580" marR="68580"/>
                </a:tc>
              </a:tr>
              <a:tr h="944306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39.03.02. </a:t>
                      </a:r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работа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39.04.02. 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работа</a:t>
                      </a:r>
                    </a:p>
                    <a:p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944306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39.03.03. </a:t>
                      </a:r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с молодежью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39.04.03. 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работы с молодежью</a:t>
                      </a:r>
                    </a:p>
                    <a:p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076382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44.03.02. </a:t>
                      </a:r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Психолого-педагогическое образование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44.04.02. </a:t>
                      </a: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Психолого-педагогическое образование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6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730" t="42101" r="16112" b="22224"/>
          <a:stretch/>
        </p:blipFill>
        <p:spPr>
          <a:xfrm>
            <a:off x="271130" y="2132856"/>
            <a:ext cx="8318048" cy="331236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ПРОФЕССИИ ПЕДАГОГА-ПСИХОЛОГА В СПРАВОЧНИКЕ ВОСТРЕБОВАННЫХ НА РЫНКЕ ТРУДА,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И ПЕРСПЕКТИВНЫХ ПРОФЕССИЙ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290066" y="382397"/>
            <a:ext cx="6581181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Профе</a:t>
            </a:r>
            <a:r>
              <a:rPr sz="6000" b="1" spc="-14" baseline="3413" dirty="0" smtClean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60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сиональный</a:t>
            </a:r>
            <a:r>
              <a:rPr sz="6000" b="1" spc="-101" baseline="3413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стандарт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9975" y="992022"/>
            <a:ext cx="4420509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6000" b="1" spc="-54" baseline="3413" dirty="0" smtClean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60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да</a:t>
            </a:r>
            <a:r>
              <a:rPr sz="6000" b="1" spc="-44" baseline="3413" dirty="0" smtClean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60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6000" b="1" spc="-19" baseline="3413" dirty="0" smtClean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6000" b="1" spc="-4" baseline="3413" dirty="0" smtClean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60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-пси</a:t>
            </a:r>
            <a:r>
              <a:rPr sz="6000" b="1" spc="-79" baseline="3413" dirty="0" smtClean="0">
                <a:solidFill>
                  <a:srgbClr val="C00000"/>
                </a:solidFill>
                <a:latin typeface="Calibri"/>
                <a:cs typeface="Calibri"/>
              </a:rPr>
              <a:t>х</a:t>
            </a:r>
            <a:r>
              <a:rPr sz="6000" b="1" spc="-75" baseline="3413" dirty="0" smtClean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60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ло</a:t>
            </a:r>
            <a:r>
              <a:rPr sz="6000" b="1" spc="-19" baseline="3413" dirty="0" smtClean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60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9454" y="992022"/>
            <a:ext cx="2673052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5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иннова</a:t>
            </a:r>
            <a:r>
              <a:rPr sz="6000" b="1" spc="-9" baseline="3413" dirty="0" smtClean="0">
                <a:solidFill>
                  <a:srgbClr val="C00000"/>
                </a:solidFill>
                <a:latin typeface="Calibri"/>
                <a:cs typeface="Calibri"/>
              </a:rPr>
              <a:t>ц</a:t>
            </a:r>
            <a:r>
              <a:rPr sz="60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ия: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7852" y="1601851"/>
            <a:ext cx="4929295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тре</a:t>
            </a:r>
            <a:r>
              <a:rPr sz="6000" b="1" spc="-29" baseline="3413" dirty="0" smtClean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6000" b="1" spc="-50" baseline="3413" dirty="0" smtClean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60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6000" b="1" spc="-29" baseline="3413" dirty="0" smtClean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60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ся</a:t>
            </a:r>
            <a:r>
              <a:rPr sz="6000" b="1" spc="-36" baseline="3413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апроб</a:t>
            </a:r>
            <a:r>
              <a:rPr sz="6000" b="1" spc="-14" baseline="3413" dirty="0" smtClean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6000" b="1" spc="0" baseline="3413" dirty="0" smtClean="0">
                <a:solidFill>
                  <a:srgbClr val="C00000"/>
                </a:solidFill>
                <a:latin typeface="Calibri"/>
                <a:cs typeface="Calibri"/>
              </a:rPr>
              <a:t>ция!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593" y="2656959"/>
            <a:ext cx="6678625" cy="2017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54"/>
              </a:lnSpc>
              <a:spcBef>
                <a:spcPts val="177"/>
              </a:spcBef>
            </a:pPr>
            <a:r>
              <a:rPr sz="4800" spc="154" baseline="2815" dirty="0" smtClean="0">
                <a:solidFill>
                  <a:srgbClr val="1F487C"/>
                </a:solidFill>
                <a:latin typeface="Wingdings"/>
                <a:cs typeface="Wingdings"/>
              </a:rPr>
              <a:t></a:t>
            </a:r>
            <a:r>
              <a:rPr sz="4800" b="1" spc="0" baseline="2560" dirty="0" smtClean="0">
                <a:solidFill>
                  <a:srgbClr val="1F487C"/>
                </a:solidFill>
                <a:latin typeface="Calibri"/>
                <a:cs typeface="Calibri"/>
              </a:rPr>
              <a:t>Любая</a:t>
            </a:r>
            <a:r>
              <a:rPr sz="4800" b="1" spc="-14" baseline="2560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800" b="1" spc="0" baseline="2560" dirty="0" smtClean="0">
                <a:solidFill>
                  <a:srgbClr val="1F487C"/>
                </a:solidFill>
                <a:latin typeface="Calibri"/>
                <a:cs typeface="Calibri"/>
              </a:rPr>
              <a:t>ин</a:t>
            </a:r>
            <a:r>
              <a:rPr sz="4800" b="1" spc="14" baseline="2560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4800" b="1" spc="0" baseline="2560" dirty="0" smtClean="0">
                <a:solidFill>
                  <a:srgbClr val="1F487C"/>
                </a:solidFill>
                <a:latin typeface="Calibri"/>
                <a:cs typeface="Calibri"/>
              </a:rPr>
              <a:t>овация с</a:t>
            </a:r>
            <a:r>
              <a:rPr sz="4800" b="1" spc="9" baseline="2560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4800" b="1" spc="0" baseline="2560" dirty="0" smtClean="0">
                <a:solidFill>
                  <a:srgbClr val="1F487C"/>
                </a:solidFill>
                <a:latin typeface="Calibri"/>
                <a:cs typeface="Calibri"/>
              </a:rPr>
              <a:t>пров</a:t>
            </a:r>
            <a:r>
              <a:rPr sz="4800" b="1" spc="-29" baseline="2560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4800" b="1" spc="0" baseline="2560" dirty="0" smtClean="0">
                <a:solidFill>
                  <a:srgbClr val="1F487C"/>
                </a:solidFill>
                <a:latin typeface="Calibri"/>
                <a:cs typeface="Calibri"/>
              </a:rPr>
              <a:t>жда</a:t>
            </a:r>
            <a:r>
              <a:rPr sz="4800" b="1" spc="-14" baseline="2560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4800" b="1" spc="-25" baseline="2560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4800" b="1" spc="0" baseline="2560" dirty="0" smtClean="0">
                <a:solidFill>
                  <a:srgbClr val="1F487C"/>
                </a:solidFill>
                <a:latin typeface="Calibri"/>
                <a:cs typeface="Calibri"/>
              </a:rPr>
              <a:t>ся</a:t>
            </a:r>
            <a:endParaRPr sz="3200" dirty="0">
              <a:latin typeface="Calibri"/>
              <a:cs typeface="Calibri"/>
            </a:endParaRPr>
          </a:p>
          <a:p>
            <a:pPr marL="355600" marR="64694">
              <a:lnSpc>
                <a:spcPts val="3840"/>
              </a:lnSpc>
              <a:spcBef>
                <a:spcPts val="14"/>
              </a:spcBef>
            </a:pPr>
            <a:r>
              <a:rPr sz="4800" b="1" spc="0" baseline="1706" dirty="0" smtClean="0">
                <a:solidFill>
                  <a:srgbClr val="1F487C"/>
                </a:solidFill>
                <a:latin typeface="Calibri"/>
                <a:cs typeface="Calibri"/>
              </a:rPr>
              <a:t>рис</a:t>
            </a:r>
            <a:r>
              <a:rPr sz="4800" b="1" spc="-34" baseline="1706" dirty="0" smtClean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4800" b="1" spc="0" baseline="1706" dirty="0" smtClean="0">
                <a:solidFill>
                  <a:srgbClr val="1F487C"/>
                </a:solidFill>
                <a:latin typeface="Calibri"/>
                <a:cs typeface="Calibri"/>
              </a:rPr>
              <a:t>ами</a:t>
            </a:r>
            <a:endParaRPr sz="3200" dirty="0">
              <a:latin typeface="Calibri"/>
              <a:cs typeface="Calibri"/>
            </a:endParaRPr>
          </a:p>
          <a:p>
            <a:pPr marL="12700" marR="16995">
              <a:lnSpc>
                <a:spcPct val="101725"/>
              </a:lnSpc>
              <a:spcBef>
                <a:spcPts val="511"/>
              </a:spcBef>
            </a:pPr>
            <a:r>
              <a:rPr sz="3200" spc="154" dirty="0" smtClean="0">
                <a:solidFill>
                  <a:srgbClr val="1F487C"/>
                </a:solidFill>
                <a:latin typeface="Wingdings"/>
                <a:cs typeface="Wingdings"/>
              </a:rPr>
              <a:t></a:t>
            </a:r>
            <a:r>
              <a:rPr sz="3200" b="1" spc="0" dirty="0" smtClean="0">
                <a:solidFill>
                  <a:srgbClr val="1F487C"/>
                </a:solidFill>
                <a:latin typeface="Calibri"/>
                <a:cs typeface="Calibri"/>
              </a:rPr>
              <a:t>Риск –</a:t>
            </a:r>
            <a:r>
              <a:rPr sz="3200" b="1" spc="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spc="0" dirty="0" smtClean="0">
                <a:solidFill>
                  <a:srgbClr val="1F487C"/>
                </a:solidFill>
                <a:latin typeface="Calibri"/>
                <a:cs typeface="Calibri"/>
              </a:rPr>
              <a:t>э</a:t>
            </a:r>
            <a:r>
              <a:rPr sz="3200" b="1" spc="-34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3200" b="1" spc="0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3200" b="1" spc="-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spc="0" dirty="0" smtClean="0">
                <a:solidFill>
                  <a:srgbClr val="1F487C"/>
                </a:solidFill>
                <a:latin typeface="Calibri"/>
                <a:cs typeface="Calibri"/>
              </a:rPr>
              <a:t>не</a:t>
            </a:r>
            <a:r>
              <a:rPr sz="3200" b="1" spc="-9" dirty="0" smtClean="0">
                <a:solidFill>
                  <a:srgbClr val="1F487C"/>
                </a:solidFill>
                <a:latin typeface="Calibri"/>
                <a:cs typeface="Calibri"/>
              </a:rPr>
              <a:t>г</a:t>
            </a:r>
            <a:r>
              <a:rPr sz="3200" b="1" spc="-14" dirty="0" smtClean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r>
              <a:rPr sz="3200" b="1" spc="0" dirty="0" smtClean="0">
                <a:solidFill>
                  <a:srgbClr val="1F487C"/>
                </a:solidFill>
                <a:latin typeface="Calibri"/>
                <a:cs typeface="Calibri"/>
              </a:rPr>
              <a:t>тивные</a:t>
            </a:r>
            <a:r>
              <a:rPr sz="3200" b="1" spc="-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spc="0" dirty="0" smtClean="0">
                <a:solidFill>
                  <a:srgbClr val="1F487C"/>
                </a:solidFill>
                <a:latin typeface="Calibri"/>
                <a:cs typeface="Calibri"/>
              </a:rPr>
              <a:t>по</a:t>
            </a:r>
            <a:r>
              <a:rPr sz="3200" b="1" spc="4" dirty="0" smtClean="0">
                <a:solidFill>
                  <a:srgbClr val="1F487C"/>
                </a:solidFill>
                <a:latin typeface="Calibri"/>
                <a:cs typeface="Calibri"/>
              </a:rPr>
              <a:t>с</a:t>
            </a:r>
            <a:r>
              <a:rPr sz="3200" b="1" spc="0" dirty="0" smtClean="0">
                <a:solidFill>
                  <a:srgbClr val="1F487C"/>
                </a:solidFill>
                <a:latin typeface="Calibri"/>
                <a:cs typeface="Calibri"/>
              </a:rPr>
              <a:t>л</a:t>
            </a:r>
            <a:r>
              <a:rPr sz="3200" b="1" spc="-59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3200" b="1" spc="-39" dirty="0" smtClean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3200" b="1" spc="0" dirty="0" smtClean="0">
                <a:solidFill>
                  <a:srgbClr val="1F487C"/>
                </a:solidFill>
                <a:latin typeface="Calibri"/>
                <a:cs typeface="Calibri"/>
              </a:rPr>
              <a:t>ствия</a:t>
            </a:r>
            <a:endParaRPr sz="3200" dirty="0">
              <a:latin typeface="Calibri"/>
              <a:cs typeface="Calibri"/>
            </a:endParaRPr>
          </a:p>
          <a:p>
            <a:pPr marL="355600" marR="64694">
              <a:lnSpc>
                <a:spcPts val="3840"/>
              </a:lnSpc>
              <a:spcBef>
                <a:spcPts val="192"/>
              </a:spcBef>
            </a:pPr>
            <a:r>
              <a:rPr sz="4800" b="1" spc="0" baseline="1706" dirty="0" smtClean="0">
                <a:solidFill>
                  <a:srgbClr val="1F487C"/>
                </a:solidFill>
                <a:latin typeface="Calibri"/>
                <a:cs typeface="Calibri"/>
              </a:rPr>
              <a:t>ин</a:t>
            </a:r>
            <a:r>
              <a:rPr sz="4800" b="1" spc="14" baseline="1706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4800" b="1" spc="0" baseline="1706" dirty="0" smtClean="0">
                <a:solidFill>
                  <a:srgbClr val="1F487C"/>
                </a:solidFill>
                <a:latin typeface="Calibri"/>
                <a:cs typeface="Calibri"/>
              </a:rPr>
              <a:t>оваци</a:t>
            </a:r>
            <a:r>
              <a:rPr sz="4800" b="1" spc="4" baseline="1706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4800" b="1" spc="0" baseline="1706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4800" b="1" spc="9" baseline="1706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4800" b="1" spc="0" baseline="1706" dirty="0" smtClean="0">
                <a:solidFill>
                  <a:srgbClr val="1F487C"/>
                </a:solidFill>
                <a:latin typeface="Calibri"/>
                <a:cs typeface="Calibri"/>
              </a:rPr>
              <a:t>ых</a:t>
            </a:r>
            <a:r>
              <a:rPr sz="4800" b="1" spc="-19" baseline="1706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 smtClean="0">
                <a:solidFill>
                  <a:srgbClr val="1F487C"/>
                </a:solidFill>
                <a:latin typeface="Calibri"/>
                <a:cs typeface="Calibri"/>
              </a:rPr>
              <a:t>изменений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61439" y="3754272"/>
            <a:ext cx="46437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1F487C"/>
                </a:solidFill>
                <a:latin typeface="Calibri"/>
                <a:cs typeface="Calibri"/>
              </a:rPr>
              <a:t>от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7593" y="4803139"/>
            <a:ext cx="7083848" cy="944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554"/>
              </a:lnSpc>
              <a:spcBef>
                <a:spcPts val="177"/>
              </a:spcBef>
            </a:pPr>
            <a:r>
              <a:rPr sz="4800" spc="154" baseline="2815" dirty="0" smtClean="0">
                <a:solidFill>
                  <a:srgbClr val="1F487C"/>
                </a:solidFill>
                <a:latin typeface="Wingdings"/>
                <a:cs typeface="Wingdings"/>
              </a:rPr>
              <a:t></a:t>
            </a:r>
            <a:r>
              <a:rPr sz="4800" b="1" spc="0" baseline="2560" dirty="0" smtClean="0">
                <a:solidFill>
                  <a:srgbClr val="1F487C"/>
                </a:solidFill>
                <a:latin typeface="Calibri"/>
                <a:cs typeface="Calibri"/>
              </a:rPr>
              <a:t>Риски нео</a:t>
            </a:r>
            <a:r>
              <a:rPr sz="4800" b="1" spc="-50" baseline="2560" dirty="0" smtClean="0">
                <a:solidFill>
                  <a:srgbClr val="1F487C"/>
                </a:solidFill>
                <a:latin typeface="Calibri"/>
                <a:cs typeface="Calibri"/>
              </a:rPr>
              <a:t>б</a:t>
            </a:r>
            <a:r>
              <a:rPr sz="4800" b="1" spc="-54" baseline="2560" dirty="0" smtClean="0">
                <a:solidFill>
                  <a:srgbClr val="1F487C"/>
                </a:solidFill>
                <a:latin typeface="Calibri"/>
                <a:cs typeface="Calibri"/>
              </a:rPr>
              <a:t>х</a:t>
            </a:r>
            <a:r>
              <a:rPr sz="4800" b="1" spc="-79" baseline="2560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4800" b="1" spc="0" baseline="2560" dirty="0" smtClean="0">
                <a:solidFill>
                  <a:srgbClr val="1F487C"/>
                </a:solidFill>
                <a:latin typeface="Calibri"/>
                <a:cs typeface="Calibri"/>
              </a:rPr>
              <a:t>ди</a:t>
            </a:r>
            <a:r>
              <a:rPr sz="4800" b="1" spc="-9" baseline="2560" dirty="0" smtClean="0">
                <a:solidFill>
                  <a:srgbClr val="1F487C"/>
                </a:solidFill>
                <a:latin typeface="Calibri"/>
                <a:cs typeface="Calibri"/>
              </a:rPr>
              <a:t>м</a:t>
            </a:r>
            <a:r>
              <a:rPr sz="4800" b="1" spc="0" baseline="2560" dirty="0" smtClean="0">
                <a:solidFill>
                  <a:srgbClr val="1F487C"/>
                </a:solidFill>
                <a:latin typeface="Calibri"/>
                <a:cs typeface="Calibri"/>
              </a:rPr>
              <a:t>о осоз</a:t>
            </a:r>
            <a:r>
              <a:rPr sz="4800" b="1" spc="9" baseline="2560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4800" b="1" spc="0" baseline="2560" dirty="0" smtClean="0">
                <a:solidFill>
                  <a:srgbClr val="1F487C"/>
                </a:solidFill>
                <a:latin typeface="Calibri"/>
                <a:cs typeface="Calibri"/>
              </a:rPr>
              <a:t>ав</a:t>
            </a:r>
            <a:r>
              <a:rPr sz="4800" b="1" spc="-14" baseline="2560" dirty="0" smtClean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r>
              <a:rPr sz="4800" b="1" spc="0" baseline="2560" dirty="0" smtClean="0">
                <a:solidFill>
                  <a:srgbClr val="1F487C"/>
                </a:solidFill>
                <a:latin typeface="Calibri"/>
                <a:cs typeface="Calibri"/>
              </a:rPr>
              <a:t>ть,</a:t>
            </a:r>
            <a:r>
              <a:rPr sz="4800" b="1" spc="-29" baseline="2560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800" b="1" spc="0" baseline="2560" dirty="0" smtClean="0">
                <a:solidFill>
                  <a:srgbClr val="1F487C"/>
                </a:solidFill>
                <a:latin typeface="Calibri"/>
                <a:cs typeface="Calibri"/>
              </a:rPr>
              <a:t>ч</a:t>
            </a:r>
            <a:r>
              <a:rPr sz="4800" b="1" spc="-29" baseline="2560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4800" b="1" spc="0" baseline="2560" dirty="0" smtClean="0">
                <a:solidFill>
                  <a:srgbClr val="1F487C"/>
                </a:solidFill>
                <a:latin typeface="Calibri"/>
                <a:cs typeface="Calibri"/>
              </a:rPr>
              <a:t>обы</a:t>
            </a:r>
            <a:endParaRPr sz="3200" dirty="0">
              <a:latin typeface="Calibri"/>
              <a:cs typeface="Calibri"/>
            </a:endParaRPr>
          </a:p>
          <a:p>
            <a:pPr marL="312381" marR="237165" algn="ctr">
              <a:lnSpc>
                <a:spcPts val="3840"/>
              </a:lnSpc>
              <a:spcBef>
                <a:spcPts val="14"/>
              </a:spcBef>
            </a:pPr>
            <a:r>
              <a:rPr sz="4800" b="1" spc="0" baseline="1706" dirty="0" smtClean="0">
                <a:solidFill>
                  <a:srgbClr val="1F487C"/>
                </a:solidFill>
                <a:latin typeface="Calibri"/>
                <a:cs typeface="Calibri"/>
              </a:rPr>
              <a:t>пр</a:t>
            </a:r>
            <a:r>
              <a:rPr sz="4800" b="1" spc="-50" baseline="1706" dirty="0" smtClean="0">
                <a:solidFill>
                  <a:srgbClr val="1F487C"/>
                </a:solidFill>
                <a:latin typeface="Calibri"/>
                <a:cs typeface="Calibri"/>
              </a:rPr>
              <a:t>ед</a:t>
            </a:r>
            <a:r>
              <a:rPr sz="4800" b="1" spc="0" baseline="1706" dirty="0" smtClean="0">
                <a:solidFill>
                  <a:srgbClr val="1F487C"/>
                </a:solidFill>
                <a:latin typeface="Calibri"/>
                <a:cs typeface="Calibri"/>
              </a:rPr>
              <a:t>упр</a:t>
            </a:r>
            <a:r>
              <a:rPr sz="4800" b="1" spc="-59" baseline="1706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4800" b="1" spc="0" baseline="1706" dirty="0" smtClean="0">
                <a:solidFill>
                  <a:srgbClr val="1F487C"/>
                </a:solidFill>
                <a:latin typeface="Calibri"/>
                <a:cs typeface="Calibri"/>
              </a:rPr>
              <a:t>дить или</a:t>
            </a:r>
            <a:r>
              <a:rPr sz="4800" b="1" spc="9" baseline="1706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 smtClean="0">
                <a:solidFill>
                  <a:srgbClr val="1F487C"/>
                </a:solidFill>
                <a:latin typeface="Calibri"/>
                <a:cs typeface="Calibri"/>
              </a:rPr>
              <a:t>минимиз</a:t>
            </a:r>
            <a:r>
              <a:rPr sz="4800" b="1" spc="4" baseline="1706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4800" b="1" spc="0" baseline="1706" dirty="0" smtClean="0">
                <a:solidFill>
                  <a:srgbClr val="1F487C"/>
                </a:solidFill>
                <a:latin typeface="Calibri"/>
                <a:cs typeface="Calibri"/>
              </a:rPr>
              <a:t>ров</a:t>
            </a:r>
            <a:r>
              <a:rPr sz="4800" b="1" spc="-14" baseline="1706" dirty="0" smtClean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r>
              <a:rPr sz="4800" b="1" spc="0" baseline="1706" dirty="0" smtClean="0">
                <a:solidFill>
                  <a:srgbClr val="1F487C"/>
                </a:solidFill>
                <a:latin typeface="Calibri"/>
                <a:cs typeface="Calibri"/>
              </a:rPr>
              <a:t>ть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8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2107" y="594232"/>
            <a:ext cx="6047232" cy="2296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5262">
              <a:lnSpc>
                <a:spcPts val="2955"/>
              </a:lnSpc>
              <a:spcBef>
                <a:spcPts val="147"/>
              </a:spcBef>
            </a:pPr>
            <a:endParaRPr sz="29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107" y="758951"/>
            <a:ext cx="6047232" cy="2132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107" y="1537716"/>
            <a:ext cx="6047232" cy="2132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" y="2362200"/>
            <a:ext cx="6047232" cy="2132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628" y="3261360"/>
            <a:ext cx="5725668" cy="2078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7179" y="4375785"/>
            <a:ext cx="1711579" cy="634933"/>
          </a:xfrm>
          <a:custGeom>
            <a:avLst/>
            <a:gdLst/>
            <a:ahLst/>
            <a:cxnLst/>
            <a:rect l="l" t="t" r="r" b="b"/>
            <a:pathLst>
              <a:path w="1711579" h="634933">
                <a:moveTo>
                  <a:pt x="166203" y="535277"/>
                </a:moveTo>
                <a:lnTo>
                  <a:pt x="205639" y="569179"/>
                </a:lnTo>
                <a:lnTo>
                  <a:pt x="249686" y="596618"/>
                </a:lnTo>
                <a:lnTo>
                  <a:pt x="297505" y="617071"/>
                </a:lnTo>
                <a:lnTo>
                  <a:pt x="348257" y="630017"/>
                </a:lnTo>
                <a:lnTo>
                  <a:pt x="401105" y="634933"/>
                </a:lnTo>
                <a:lnTo>
                  <a:pt x="428053" y="634217"/>
                </a:lnTo>
                <a:lnTo>
                  <a:pt x="455210" y="631297"/>
                </a:lnTo>
                <a:lnTo>
                  <a:pt x="482473" y="626109"/>
                </a:lnTo>
                <a:lnTo>
                  <a:pt x="1545082" y="379221"/>
                </a:lnTo>
                <a:lnTo>
                  <a:pt x="1567053" y="473328"/>
                </a:lnTo>
                <a:lnTo>
                  <a:pt x="1711579" y="241426"/>
                </a:lnTo>
                <a:lnTo>
                  <a:pt x="1479550" y="96900"/>
                </a:lnTo>
                <a:lnTo>
                  <a:pt x="1501394" y="191007"/>
                </a:lnTo>
                <a:lnTo>
                  <a:pt x="438785" y="437895"/>
                </a:lnTo>
                <a:lnTo>
                  <a:pt x="425661" y="440310"/>
                </a:lnTo>
                <a:lnTo>
                  <a:pt x="412604" y="441506"/>
                </a:lnTo>
                <a:lnTo>
                  <a:pt x="399675" y="441521"/>
                </a:lnTo>
                <a:lnTo>
                  <a:pt x="386938" y="440396"/>
                </a:lnTo>
                <a:lnTo>
                  <a:pt x="362295" y="434881"/>
                </a:lnTo>
                <a:lnTo>
                  <a:pt x="339180" y="425276"/>
                </a:lnTo>
                <a:lnTo>
                  <a:pt x="318098" y="411897"/>
                </a:lnTo>
                <a:lnTo>
                  <a:pt x="299557" y="395057"/>
                </a:lnTo>
                <a:lnTo>
                  <a:pt x="284061" y="375073"/>
                </a:lnTo>
                <a:lnTo>
                  <a:pt x="272118" y="352259"/>
                </a:lnTo>
                <a:lnTo>
                  <a:pt x="264795" y="329438"/>
                </a:lnTo>
                <a:lnTo>
                  <a:pt x="188213" y="0"/>
                </a:lnTo>
                <a:lnTo>
                  <a:pt x="0" y="43687"/>
                </a:lnTo>
                <a:lnTo>
                  <a:pt x="76581" y="373252"/>
                </a:lnTo>
                <a:lnTo>
                  <a:pt x="83935" y="400007"/>
                </a:lnTo>
                <a:lnTo>
                  <a:pt x="93281" y="425667"/>
                </a:lnTo>
                <a:lnTo>
                  <a:pt x="104513" y="450169"/>
                </a:lnTo>
                <a:lnTo>
                  <a:pt x="117525" y="473445"/>
                </a:lnTo>
                <a:lnTo>
                  <a:pt x="132214" y="495432"/>
                </a:lnTo>
                <a:lnTo>
                  <a:pt x="148475" y="516065"/>
                </a:lnTo>
                <a:lnTo>
                  <a:pt x="166203" y="53527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13811" y="4393057"/>
            <a:ext cx="1715135" cy="643889"/>
          </a:xfrm>
          <a:custGeom>
            <a:avLst/>
            <a:gdLst/>
            <a:ahLst/>
            <a:cxnLst/>
            <a:rect l="l" t="t" r="r" b="b"/>
            <a:pathLst>
              <a:path w="1715135" h="643889">
                <a:moveTo>
                  <a:pt x="265049" y="318770"/>
                </a:moveTo>
                <a:lnTo>
                  <a:pt x="284225" y="366014"/>
                </a:lnTo>
                <a:lnTo>
                  <a:pt x="315087" y="403860"/>
                </a:lnTo>
                <a:lnTo>
                  <a:pt x="355218" y="431165"/>
                </a:lnTo>
                <a:lnTo>
                  <a:pt x="401700" y="446151"/>
                </a:lnTo>
                <a:lnTo>
                  <a:pt x="434975" y="448310"/>
                </a:lnTo>
                <a:lnTo>
                  <a:pt x="451992" y="446913"/>
                </a:lnTo>
                <a:lnTo>
                  <a:pt x="1530223" y="197231"/>
                </a:lnTo>
                <a:lnTo>
                  <a:pt x="1548129" y="168402"/>
                </a:lnTo>
                <a:lnTo>
                  <a:pt x="1539366" y="130556"/>
                </a:lnTo>
                <a:lnTo>
                  <a:pt x="1701800" y="231902"/>
                </a:lnTo>
                <a:lnTo>
                  <a:pt x="1600708" y="394335"/>
                </a:lnTo>
                <a:lnTo>
                  <a:pt x="1591944" y="356616"/>
                </a:lnTo>
                <a:lnTo>
                  <a:pt x="1585813" y="345374"/>
                </a:lnTo>
                <a:lnTo>
                  <a:pt x="1575191" y="338952"/>
                </a:lnTo>
                <a:lnTo>
                  <a:pt x="1563115" y="338582"/>
                </a:lnTo>
                <a:lnTo>
                  <a:pt x="501014" y="585343"/>
                </a:lnTo>
                <a:lnTo>
                  <a:pt x="485266" y="588645"/>
                </a:lnTo>
                <a:lnTo>
                  <a:pt x="469264" y="591185"/>
                </a:lnTo>
                <a:lnTo>
                  <a:pt x="453643" y="592836"/>
                </a:lnTo>
                <a:lnTo>
                  <a:pt x="438023" y="593725"/>
                </a:lnTo>
                <a:lnTo>
                  <a:pt x="422275" y="593725"/>
                </a:lnTo>
                <a:lnTo>
                  <a:pt x="391413" y="591439"/>
                </a:lnTo>
                <a:lnTo>
                  <a:pt x="361314" y="586232"/>
                </a:lnTo>
                <a:lnTo>
                  <a:pt x="331977" y="578231"/>
                </a:lnTo>
                <a:lnTo>
                  <a:pt x="303911" y="567563"/>
                </a:lnTo>
                <a:lnTo>
                  <a:pt x="276733" y="554101"/>
                </a:lnTo>
                <a:lnTo>
                  <a:pt x="251205" y="538353"/>
                </a:lnTo>
                <a:lnTo>
                  <a:pt x="227202" y="520065"/>
                </a:lnTo>
                <a:lnTo>
                  <a:pt x="204850" y="499364"/>
                </a:lnTo>
                <a:lnTo>
                  <a:pt x="184658" y="476631"/>
                </a:lnTo>
                <a:lnTo>
                  <a:pt x="166624" y="451993"/>
                </a:lnTo>
                <a:lnTo>
                  <a:pt x="151002" y="425323"/>
                </a:lnTo>
                <a:lnTo>
                  <a:pt x="137922" y="397002"/>
                </a:lnTo>
                <a:lnTo>
                  <a:pt x="127508" y="366776"/>
                </a:lnTo>
                <a:lnTo>
                  <a:pt x="52197" y="44450"/>
                </a:lnTo>
                <a:lnTo>
                  <a:pt x="193675" y="11557"/>
                </a:lnTo>
                <a:lnTo>
                  <a:pt x="200913" y="0"/>
                </a:lnTo>
                <a:lnTo>
                  <a:pt x="40639" y="37338"/>
                </a:lnTo>
                <a:lnTo>
                  <a:pt x="113918" y="352806"/>
                </a:lnTo>
                <a:lnTo>
                  <a:pt x="118237" y="369189"/>
                </a:lnTo>
                <a:lnTo>
                  <a:pt x="135254" y="415163"/>
                </a:lnTo>
                <a:lnTo>
                  <a:pt x="158496" y="457073"/>
                </a:lnTo>
                <a:lnTo>
                  <a:pt x="187325" y="494538"/>
                </a:lnTo>
                <a:lnTo>
                  <a:pt x="220725" y="527177"/>
                </a:lnTo>
                <a:lnTo>
                  <a:pt x="258444" y="554482"/>
                </a:lnTo>
                <a:lnTo>
                  <a:pt x="299719" y="576326"/>
                </a:lnTo>
                <a:lnTo>
                  <a:pt x="343915" y="591820"/>
                </a:lnTo>
                <a:lnTo>
                  <a:pt x="390016" y="600964"/>
                </a:lnTo>
                <a:lnTo>
                  <a:pt x="421766" y="603250"/>
                </a:lnTo>
                <a:lnTo>
                  <a:pt x="438023" y="603250"/>
                </a:lnTo>
                <a:lnTo>
                  <a:pt x="486663" y="598170"/>
                </a:lnTo>
                <a:lnTo>
                  <a:pt x="1565275" y="347980"/>
                </a:lnTo>
                <a:lnTo>
                  <a:pt x="1573022" y="346202"/>
                </a:lnTo>
                <a:lnTo>
                  <a:pt x="1580768" y="351028"/>
                </a:lnTo>
                <a:lnTo>
                  <a:pt x="1582547" y="358775"/>
                </a:lnTo>
                <a:lnTo>
                  <a:pt x="1596516" y="418973"/>
                </a:lnTo>
                <a:lnTo>
                  <a:pt x="1715135" y="228854"/>
                </a:lnTo>
                <a:lnTo>
                  <a:pt x="1524889" y="110236"/>
                </a:lnTo>
                <a:lnTo>
                  <a:pt x="1538859" y="170561"/>
                </a:lnTo>
                <a:lnTo>
                  <a:pt x="1540637" y="178308"/>
                </a:lnTo>
                <a:lnTo>
                  <a:pt x="1535811" y="186055"/>
                </a:lnTo>
                <a:lnTo>
                  <a:pt x="1528064" y="187833"/>
                </a:lnTo>
                <a:lnTo>
                  <a:pt x="465454" y="434594"/>
                </a:lnTo>
                <a:lnTo>
                  <a:pt x="450214" y="437388"/>
                </a:lnTo>
                <a:lnTo>
                  <a:pt x="434213" y="438785"/>
                </a:lnTo>
                <a:lnTo>
                  <a:pt x="418338" y="438404"/>
                </a:lnTo>
                <a:lnTo>
                  <a:pt x="402971" y="436626"/>
                </a:lnTo>
                <a:lnTo>
                  <a:pt x="387858" y="433324"/>
                </a:lnTo>
                <a:lnTo>
                  <a:pt x="373125" y="428498"/>
                </a:lnTo>
                <a:lnTo>
                  <a:pt x="359155" y="422402"/>
                </a:lnTo>
                <a:lnTo>
                  <a:pt x="345693" y="415036"/>
                </a:lnTo>
                <a:lnTo>
                  <a:pt x="333121" y="406400"/>
                </a:lnTo>
                <a:lnTo>
                  <a:pt x="321310" y="396494"/>
                </a:lnTo>
                <a:lnTo>
                  <a:pt x="310641" y="385572"/>
                </a:lnTo>
                <a:lnTo>
                  <a:pt x="300863" y="373634"/>
                </a:lnTo>
                <a:lnTo>
                  <a:pt x="292226" y="360680"/>
                </a:lnTo>
                <a:lnTo>
                  <a:pt x="284861" y="346583"/>
                </a:lnTo>
                <a:lnTo>
                  <a:pt x="278891" y="331851"/>
                </a:lnTo>
                <a:lnTo>
                  <a:pt x="274319" y="316103"/>
                </a:lnTo>
                <a:lnTo>
                  <a:pt x="265049" y="318770"/>
                </a:lnTo>
                <a:close/>
              </a:path>
              <a:path w="1715135" h="643889">
                <a:moveTo>
                  <a:pt x="200913" y="0"/>
                </a:moveTo>
                <a:lnTo>
                  <a:pt x="193675" y="11557"/>
                </a:lnTo>
                <a:lnTo>
                  <a:pt x="265049" y="318770"/>
                </a:lnTo>
                <a:lnTo>
                  <a:pt x="274319" y="316103"/>
                </a:lnTo>
                <a:lnTo>
                  <a:pt x="200913" y="0"/>
                </a:lnTo>
                <a:close/>
              </a:path>
              <a:path w="1715135" h="643889">
                <a:moveTo>
                  <a:pt x="327533" y="389255"/>
                </a:moveTo>
                <a:lnTo>
                  <a:pt x="362965" y="413639"/>
                </a:lnTo>
                <a:lnTo>
                  <a:pt x="404113" y="427101"/>
                </a:lnTo>
                <a:lnTo>
                  <a:pt x="433450" y="429133"/>
                </a:lnTo>
                <a:lnTo>
                  <a:pt x="448437" y="427990"/>
                </a:lnTo>
                <a:lnTo>
                  <a:pt x="463296" y="425323"/>
                </a:lnTo>
                <a:lnTo>
                  <a:pt x="1525904" y="178435"/>
                </a:lnTo>
                <a:lnTo>
                  <a:pt x="1528444" y="177927"/>
                </a:lnTo>
                <a:lnTo>
                  <a:pt x="1530096" y="175260"/>
                </a:lnTo>
                <a:lnTo>
                  <a:pt x="1529461" y="172720"/>
                </a:lnTo>
                <a:lnTo>
                  <a:pt x="1510284" y="89789"/>
                </a:lnTo>
                <a:lnTo>
                  <a:pt x="1728342" y="225679"/>
                </a:lnTo>
                <a:lnTo>
                  <a:pt x="1592452" y="443738"/>
                </a:lnTo>
                <a:lnTo>
                  <a:pt x="1573149" y="360934"/>
                </a:lnTo>
                <a:lnTo>
                  <a:pt x="1572640" y="358394"/>
                </a:lnTo>
                <a:lnTo>
                  <a:pt x="1569974" y="356743"/>
                </a:lnTo>
                <a:lnTo>
                  <a:pt x="504951" y="604139"/>
                </a:lnTo>
                <a:lnTo>
                  <a:pt x="454660" y="612013"/>
                </a:lnTo>
                <a:lnTo>
                  <a:pt x="438023" y="612902"/>
                </a:lnTo>
                <a:lnTo>
                  <a:pt x="421386" y="612902"/>
                </a:lnTo>
                <a:lnTo>
                  <a:pt x="372617" y="608076"/>
                </a:lnTo>
                <a:lnTo>
                  <a:pt x="325627" y="596392"/>
                </a:lnTo>
                <a:lnTo>
                  <a:pt x="281177" y="578104"/>
                </a:lnTo>
                <a:lnTo>
                  <a:pt x="239902" y="553847"/>
                </a:lnTo>
                <a:lnTo>
                  <a:pt x="202311" y="523621"/>
                </a:lnTo>
                <a:lnTo>
                  <a:pt x="169417" y="488315"/>
                </a:lnTo>
                <a:lnTo>
                  <a:pt x="141731" y="448183"/>
                </a:lnTo>
                <a:lnTo>
                  <a:pt x="119887" y="403606"/>
                </a:lnTo>
                <a:lnTo>
                  <a:pt x="104648" y="354965"/>
                </a:lnTo>
                <a:lnTo>
                  <a:pt x="29083" y="30099"/>
                </a:lnTo>
                <a:lnTo>
                  <a:pt x="208025" y="-11556"/>
                </a:lnTo>
                <a:lnTo>
                  <a:pt x="283590" y="313563"/>
                </a:lnTo>
                <a:lnTo>
                  <a:pt x="287781" y="328295"/>
                </a:lnTo>
                <a:lnTo>
                  <a:pt x="235076" y="-22732"/>
                </a:lnTo>
                <a:lnTo>
                  <a:pt x="206248" y="-40639"/>
                </a:lnTo>
                <a:lnTo>
                  <a:pt x="17906" y="3175"/>
                </a:lnTo>
                <a:lnTo>
                  <a:pt x="6746" y="9258"/>
                </a:lnTo>
                <a:lnTo>
                  <a:pt x="325" y="19819"/>
                </a:lnTo>
                <a:lnTo>
                  <a:pt x="0" y="32004"/>
                </a:lnTo>
                <a:lnTo>
                  <a:pt x="76580" y="361442"/>
                </a:lnTo>
                <a:lnTo>
                  <a:pt x="92837" y="413512"/>
                </a:lnTo>
                <a:lnTo>
                  <a:pt x="116586" y="462153"/>
                </a:lnTo>
                <a:lnTo>
                  <a:pt x="146685" y="505841"/>
                </a:lnTo>
                <a:lnTo>
                  <a:pt x="182372" y="544322"/>
                </a:lnTo>
                <a:lnTo>
                  <a:pt x="222885" y="576961"/>
                </a:lnTo>
                <a:lnTo>
                  <a:pt x="267842" y="603631"/>
                </a:lnTo>
                <a:lnTo>
                  <a:pt x="315975" y="623570"/>
                </a:lnTo>
                <a:lnTo>
                  <a:pt x="367029" y="636397"/>
                </a:lnTo>
                <a:lnTo>
                  <a:pt x="419988" y="641604"/>
                </a:lnTo>
                <a:lnTo>
                  <a:pt x="438023" y="641604"/>
                </a:lnTo>
                <a:lnTo>
                  <a:pt x="492378" y="636143"/>
                </a:lnTo>
                <a:lnTo>
                  <a:pt x="1550542" y="390779"/>
                </a:lnTo>
                <a:lnTo>
                  <a:pt x="1567052" y="461518"/>
                </a:lnTo>
                <a:lnTo>
                  <a:pt x="1573522" y="473149"/>
                </a:lnTo>
                <a:lnTo>
                  <a:pt x="1585122" y="479530"/>
                </a:lnTo>
                <a:lnTo>
                  <a:pt x="1586484" y="479806"/>
                </a:lnTo>
                <a:lnTo>
                  <a:pt x="1599061" y="478461"/>
                </a:lnTo>
                <a:lnTo>
                  <a:pt x="1609179" y="470993"/>
                </a:lnTo>
                <a:lnTo>
                  <a:pt x="1610740" y="468757"/>
                </a:lnTo>
                <a:lnTo>
                  <a:pt x="1755266" y="236855"/>
                </a:lnTo>
                <a:lnTo>
                  <a:pt x="1758864" y="225302"/>
                </a:lnTo>
                <a:lnTo>
                  <a:pt x="1756519" y="213773"/>
                </a:lnTo>
                <a:lnTo>
                  <a:pt x="1748768" y="204580"/>
                </a:lnTo>
                <a:lnTo>
                  <a:pt x="1747647" y="203835"/>
                </a:lnTo>
                <a:lnTo>
                  <a:pt x="1515617" y="59182"/>
                </a:lnTo>
                <a:lnTo>
                  <a:pt x="1503872" y="55624"/>
                </a:lnTo>
                <a:lnTo>
                  <a:pt x="1491928" y="58329"/>
                </a:lnTo>
                <a:lnTo>
                  <a:pt x="1489075" y="60071"/>
                </a:lnTo>
                <a:lnTo>
                  <a:pt x="1481082" y="69693"/>
                </a:lnTo>
                <a:lnTo>
                  <a:pt x="1479052" y="81900"/>
                </a:lnTo>
                <a:lnTo>
                  <a:pt x="1479550" y="84963"/>
                </a:lnTo>
                <a:lnTo>
                  <a:pt x="1496060" y="155829"/>
                </a:lnTo>
                <a:lnTo>
                  <a:pt x="456691" y="397256"/>
                </a:lnTo>
                <a:lnTo>
                  <a:pt x="443229" y="399669"/>
                </a:lnTo>
                <a:lnTo>
                  <a:pt x="431164" y="400431"/>
                </a:lnTo>
                <a:lnTo>
                  <a:pt x="419353" y="400050"/>
                </a:lnTo>
                <a:lnTo>
                  <a:pt x="407542" y="398526"/>
                </a:lnTo>
                <a:lnTo>
                  <a:pt x="396113" y="395859"/>
                </a:lnTo>
                <a:lnTo>
                  <a:pt x="385190" y="392049"/>
                </a:lnTo>
                <a:lnTo>
                  <a:pt x="374650" y="387350"/>
                </a:lnTo>
                <a:lnTo>
                  <a:pt x="364363" y="381508"/>
                </a:lnTo>
                <a:lnTo>
                  <a:pt x="354964" y="374904"/>
                </a:lnTo>
                <a:lnTo>
                  <a:pt x="346201" y="367284"/>
                </a:lnTo>
                <a:lnTo>
                  <a:pt x="338200" y="358775"/>
                </a:lnTo>
                <a:lnTo>
                  <a:pt x="330708" y="349504"/>
                </a:lnTo>
                <a:lnTo>
                  <a:pt x="324230" y="339598"/>
                </a:lnTo>
                <a:lnTo>
                  <a:pt x="319024" y="329057"/>
                </a:lnTo>
                <a:lnTo>
                  <a:pt x="317500" y="378841"/>
                </a:lnTo>
                <a:lnTo>
                  <a:pt x="327533" y="389255"/>
                </a:lnTo>
                <a:close/>
              </a:path>
              <a:path w="1715135" h="643889">
                <a:moveTo>
                  <a:pt x="300227" y="355473"/>
                </a:moveTo>
                <a:lnTo>
                  <a:pt x="308355" y="367665"/>
                </a:lnTo>
                <a:lnTo>
                  <a:pt x="317500" y="378841"/>
                </a:lnTo>
                <a:lnTo>
                  <a:pt x="319024" y="329057"/>
                </a:lnTo>
                <a:lnTo>
                  <a:pt x="314578" y="317500"/>
                </a:lnTo>
                <a:lnTo>
                  <a:pt x="311276" y="305562"/>
                </a:lnTo>
                <a:lnTo>
                  <a:pt x="300227" y="355473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88024" y="2603753"/>
            <a:ext cx="4101468" cy="4095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6776" y="4593335"/>
            <a:ext cx="3991355" cy="2264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02665" y="139573"/>
            <a:ext cx="6422743" cy="454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55"/>
              </a:lnSpc>
              <a:spcBef>
                <a:spcPts val="152"/>
              </a:spcBef>
            </a:pPr>
            <a:endParaRPr sz="29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1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03688" y="225425"/>
            <a:ext cx="4751387" cy="1260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ru-RU" altLang="ru-RU" sz="2400" dirty="0" smtClean="0">
                <a:effectLst/>
              </a:rPr>
              <a:t/>
            </a:r>
            <a:br>
              <a:rPr lang="ru-RU" altLang="ru-RU" sz="2400" dirty="0" smtClean="0">
                <a:effectLst/>
              </a:rPr>
            </a:br>
            <a:r>
              <a:rPr lang="ru-RU" altLang="ru-RU" sz="2000" dirty="0" smtClean="0">
                <a:effectLst/>
              </a:rPr>
              <a:t>Послание Президента Федеральному Собранию</a:t>
            </a:r>
            <a:br>
              <a:rPr lang="ru-RU" altLang="ru-RU" sz="2000" dirty="0" smtClean="0">
                <a:effectLst/>
              </a:rPr>
            </a:br>
            <a:r>
              <a:rPr lang="ru-RU" altLang="ru-RU" sz="2000" b="0" dirty="0" smtClean="0">
                <a:effectLst/>
              </a:rPr>
              <a:t>12 декабря 2013 года, Москва, Кремль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15901" y="4077072"/>
            <a:ext cx="8172524" cy="13681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600" dirty="0" smtClean="0">
                <a:effectLst/>
              </a:rPr>
              <a:t>     «Принципиальная роль в качественном развитии экономики принадлежит новым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chemeClr val="folHlink"/>
                </a:solidFill>
                <a:effectLst/>
              </a:rPr>
              <a:t>профессиональным стандартам</a:t>
            </a:r>
            <a:r>
              <a:rPr lang="ru-RU" altLang="ru-RU" sz="1600" dirty="0" smtClean="0">
                <a:effectLst/>
              </a:rPr>
              <a:t>. Они должны задать требования к квалификации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600" dirty="0" smtClean="0">
                <a:effectLst/>
              </a:rPr>
              <a:t> каждого специалиста. Но они сработают только в том случае, если будут </a:t>
            </a:r>
            <a:r>
              <a:rPr lang="ru-RU" altLang="ru-RU" sz="1600" dirty="0" smtClean="0">
                <a:effectLst/>
              </a:rPr>
              <a:t>востребованы.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600" dirty="0" smtClean="0">
                <a:effectLst/>
              </a:rPr>
              <a:t>Поэтому </a:t>
            </a:r>
            <a:r>
              <a:rPr lang="ru-RU" altLang="ru-RU" sz="1600" dirty="0" smtClean="0">
                <a:effectLst/>
              </a:rPr>
              <a:t>их подготовка должна идти с участием самих </a:t>
            </a:r>
            <a:r>
              <a:rPr lang="ru-RU" altLang="ru-RU" sz="1600" dirty="0" smtClean="0">
                <a:effectLst/>
              </a:rPr>
              <a:t>профессиональных </a:t>
            </a:r>
            <a:r>
              <a:rPr lang="ru-RU" altLang="ru-RU" sz="1600" dirty="0" smtClean="0">
                <a:effectLst/>
              </a:rPr>
              <a:t>сообществ. </a:t>
            </a:r>
            <a:endParaRPr lang="ru-RU" altLang="ru-RU" sz="1600" dirty="0" smtClean="0">
              <a:solidFill>
                <a:schemeClr val="folHlink"/>
              </a:solidFill>
              <a:effectLst/>
            </a:endParaRPr>
          </a:p>
        </p:txBody>
      </p:sp>
      <p:pic>
        <p:nvPicPr>
          <p:cNvPr id="21508" name="Picture 4" descr="Послание Президента Федеральному Собранию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4800842" cy="32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92080" y="377824"/>
            <a:ext cx="2736304" cy="297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Послание Президента Федеральному Собранию</a:t>
            </a:r>
            <a:b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12 декабря 2013 года,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Москва, Кремль</a:t>
            </a:r>
          </a:p>
        </p:txBody>
      </p:sp>
    </p:spTree>
    <p:extLst>
      <p:ext uri="{BB962C8B-B14F-4D97-AF65-F5344CB8AC3E}">
        <p14:creationId xmlns:p14="http://schemas.microsoft.com/office/powerpoint/2010/main" val="9291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35914" y="548680"/>
            <a:ext cx="7912428" cy="6023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79257" marR="1819440" algn="ctr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 smtClean="0">
                <a:solidFill>
                  <a:srgbClr val="C00000"/>
                </a:solidFill>
                <a:latin typeface="Calibri"/>
                <a:cs typeface="Calibri"/>
              </a:rPr>
              <a:t>Основные</a:t>
            </a:r>
            <a:r>
              <a:rPr sz="6600" b="1" spc="-14" baseline="3103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6600" b="1" spc="0" baseline="3103" dirty="0" smtClean="0">
                <a:solidFill>
                  <a:srgbClr val="C00000"/>
                </a:solidFill>
                <a:latin typeface="Calibri"/>
                <a:cs typeface="Calibri"/>
              </a:rPr>
              <a:t>задачи</a:t>
            </a:r>
            <a:endParaRPr sz="4400" dirty="0">
              <a:latin typeface="Calibri"/>
              <a:cs typeface="Calibri"/>
            </a:endParaRPr>
          </a:p>
          <a:p>
            <a:pPr marL="12700" marR="41857">
              <a:lnSpc>
                <a:spcPts val="2160"/>
              </a:lnSpc>
            </a:pP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вые</a:t>
            </a:r>
            <a:r>
              <a:rPr sz="2700" b="1" spc="-4" baseline="1517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ор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ма</a:t>
            </a:r>
            <a:r>
              <a:rPr sz="2700" b="1" spc="-4" baseline="1517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вн</a:t>
            </a:r>
            <a:r>
              <a:rPr sz="2700" b="1" spc="19" baseline="1517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-п</a:t>
            </a:r>
            <a:r>
              <a:rPr sz="2700" b="1" spc="-4" baseline="1517" dirty="0" smtClean="0">
                <a:solidFill>
                  <a:srgbClr val="1F487C"/>
                </a:solidFill>
                <a:latin typeface="Calibri"/>
                <a:cs typeface="Calibri"/>
              </a:rPr>
              <a:t>р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авовые</a:t>
            </a:r>
            <a:r>
              <a:rPr sz="2700" b="1" spc="-39" baseline="1517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spc="-1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ок</a:t>
            </a:r>
            <a:r>
              <a:rPr sz="2700" b="1" spc="-14" baseline="1517" dirty="0" smtClean="0">
                <a:solidFill>
                  <a:srgbClr val="1F487C"/>
                </a:solidFill>
                <a:latin typeface="Calibri"/>
                <a:cs typeface="Calibri"/>
              </a:rPr>
              <a:t>у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м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нты: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п</a:t>
            </a:r>
            <a:r>
              <a:rPr sz="2700" b="1" spc="-3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л</a:t>
            </a:r>
            <a:r>
              <a:rPr sz="2700" b="1" spc="-19" baseline="1517" dirty="0" smtClean="0">
                <a:solidFill>
                  <a:srgbClr val="1F487C"/>
                </a:solidFill>
                <a:latin typeface="Calibri"/>
                <a:cs typeface="Calibri"/>
              </a:rPr>
              <a:t>ож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я,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solidFill>
                  <a:srgbClr val="002060"/>
                </a:solidFill>
                <a:latin typeface="Calibri"/>
                <a:cs typeface="Calibri"/>
              </a:rPr>
              <a:t>м</a:t>
            </a:r>
            <a:r>
              <a:rPr sz="2700" b="1" spc="-44" baseline="1517" dirty="0" smtClean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700" b="1" spc="-14" baseline="1517" dirty="0" smtClean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sz="2700" b="1" spc="-29" baseline="1517" dirty="0" smtClean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2700" b="1" spc="0" baseline="1517" dirty="0" smtClean="0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sz="2700" b="1" spc="9" baseline="1517" dirty="0" smtClean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700" b="1" spc="0" baseline="1517" dirty="0" smtClean="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sz="2700" b="1" spc="-9" baseline="1517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2700" b="1" spc="-4" baseline="1517" dirty="0" smtClean="0">
                <a:solidFill>
                  <a:srgbClr val="1F487C"/>
                </a:solidFill>
                <a:latin typeface="Calibri"/>
                <a:cs typeface="Calibri"/>
              </a:rPr>
              <a:t>р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мы</a:t>
            </a:r>
            <a:endParaRPr sz="1800" dirty="0">
              <a:latin typeface="Calibri"/>
              <a:cs typeface="Calibri"/>
            </a:endParaRPr>
          </a:p>
          <a:p>
            <a:pPr marL="12700" marR="41857">
              <a:lnSpc>
                <a:spcPts val="2165"/>
              </a:lnSpc>
              <a:spcBef>
                <a:spcPts val="0"/>
              </a:spcBef>
            </a:pP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рабоч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2700" b="1" spc="-1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г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2700" b="1" spc="-9" baseline="1517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вр</a:t>
            </a:r>
            <a:r>
              <a:rPr sz="2700" b="1" spc="-19" baseline="1517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м</a:t>
            </a:r>
            <a:r>
              <a:rPr sz="2700" b="1" spc="-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,</a:t>
            </a:r>
            <a:r>
              <a:rPr sz="2700" b="1" spc="-9" baseline="1517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ре</a:t>
            </a:r>
            <a:r>
              <a:rPr sz="2700" b="1" spc="-39" baseline="1517" dirty="0" smtClean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ом</a:t>
            </a:r>
            <a:r>
              <a:rPr sz="2700" b="1" spc="-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2700" b="1" spc="-1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2700" b="1" spc="-9" baseline="1517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в</a:t>
            </a:r>
            <a:r>
              <a:rPr sz="2700" b="1" spc="-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нные</a:t>
            </a:r>
            <a:r>
              <a:rPr sz="2700" b="1" spc="-14" baseline="1517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программы</a:t>
            </a:r>
            <a:r>
              <a:rPr sz="2700" b="1" spc="-9" baseline="1517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2700" b="1" spc="-4" baseline="1517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диа</a:t>
            </a:r>
            <a:r>
              <a:rPr sz="2700" b="1" spc="-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г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но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с</a:t>
            </a:r>
            <a:r>
              <a:rPr sz="2700" b="1" spc="-4" baseline="1517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ик</a:t>
            </a:r>
            <a:r>
              <a:rPr sz="2700" b="1" spc="-14" baseline="1517" dirty="0" smtClean="0">
                <a:solidFill>
                  <a:srgbClr val="1F487C"/>
                </a:solidFill>
                <a:latin typeface="Calibri"/>
                <a:cs typeface="Calibri"/>
              </a:rPr>
              <a:t>у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мы,</a:t>
            </a:r>
            <a:r>
              <a:rPr sz="2700" b="1" spc="-9" baseline="1517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об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р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аз</a:t>
            </a:r>
            <a:r>
              <a:rPr sz="2700" b="1" spc="-9" baseline="1517" dirty="0" smtClean="0">
                <a:solidFill>
                  <a:srgbClr val="1F487C"/>
                </a:solidFill>
                <a:latin typeface="Calibri"/>
                <a:cs typeface="Calibri"/>
              </a:rPr>
              <a:t>ц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ы</a:t>
            </a:r>
            <a:endParaRPr sz="1800" dirty="0">
              <a:latin typeface="Calibri"/>
              <a:cs typeface="Calibri"/>
            </a:endParaRPr>
          </a:p>
          <a:p>
            <a:pPr marL="12700" marR="41857">
              <a:lnSpc>
                <a:spcPts val="2160"/>
              </a:lnSpc>
            </a:pPr>
            <a:r>
              <a:rPr sz="2700" b="1" spc="-1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2700" b="1" spc="-29" baseline="1517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л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ж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стных</a:t>
            </a:r>
            <a:r>
              <a:rPr sz="2700" b="1" spc="-4" baseline="1517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с</a:t>
            </a:r>
            <a:r>
              <a:rPr sz="2700" b="1" spc="-4" baseline="1517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2700" b="1" spc="-19" baseline="1517" dirty="0" smtClean="0">
                <a:solidFill>
                  <a:srgbClr val="1F487C"/>
                </a:solidFill>
                <a:latin typeface="Calibri"/>
                <a:cs typeface="Calibri"/>
              </a:rPr>
              <a:t>р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ук</a:t>
            </a:r>
            <a:r>
              <a:rPr sz="2700" b="1" spc="-4" baseline="1517" dirty="0" smtClean="0">
                <a:solidFill>
                  <a:srgbClr val="1F487C"/>
                </a:solidFill>
                <a:latin typeface="Calibri"/>
                <a:cs typeface="Calibri"/>
              </a:rPr>
              <a:t>ц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ий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,</a:t>
            </a:r>
            <a:r>
              <a:rPr sz="2700" b="1" spc="-19" baseline="1517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циклог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р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амм…</a:t>
            </a:r>
            <a:endParaRPr sz="1800" dirty="0">
              <a:latin typeface="Calibri"/>
              <a:cs typeface="Calibri"/>
            </a:endParaRPr>
          </a:p>
          <a:p>
            <a:pPr marL="12700" marR="86385">
              <a:lnSpc>
                <a:spcPts val="2197"/>
              </a:lnSpc>
              <a:spcBef>
                <a:spcPts val="286"/>
              </a:spcBef>
            </a:pP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ф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ф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ере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нциац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я</a:t>
            </a:r>
            <a:r>
              <a:rPr sz="1800" b="1" spc="-1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ур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вн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й</a:t>
            </a:r>
            <a:r>
              <a:rPr sz="1800" b="1" spc="-2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пр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фесс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-9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нальн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ы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х</a:t>
            </a:r>
            <a:r>
              <a:rPr sz="1800" b="1" spc="-1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в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ал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фи</a:t>
            </a:r>
            <a:r>
              <a:rPr sz="18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ацио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ы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х</a:t>
            </a:r>
            <a:r>
              <a:rPr sz="1800" b="1" spc="-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r>
              <a:rPr sz="1800" b="1" spc="-19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1800" b="1" spc="-14" dirty="0" smtClean="0">
                <a:solidFill>
                  <a:srgbClr val="1F487C"/>
                </a:solidFill>
                <a:latin typeface="Calibri"/>
                <a:cs typeface="Calibri"/>
              </a:rPr>
              <a:t>г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р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й </a:t>
            </a:r>
            <a:endParaRPr sz="1800" dirty="0">
              <a:latin typeface="Calibri"/>
              <a:cs typeface="Calibri"/>
            </a:endParaRPr>
          </a:p>
          <a:p>
            <a:pPr marL="12700" marR="86385">
              <a:lnSpc>
                <a:spcPts val="2197"/>
              </a:lnSpc>
              <a:spcBef>
                <a:spcPts val="180"/>
              </a:spcBef>
            </a:pP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Раз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аб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от</a:t>
            </a:r>
            <a:r>
              <a:rPr sz="18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r>
              <a:rPr sz="1800" b="1" spc="-14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-19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хн</a:t>
            </a:r>
            <a:r>
              <a:rPr sz="18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лог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й</a:t>
            </a:r>
            <a:r>
              <a:rPr sz="1800" b="1" spc="-1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с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1800" b="1" spc="-19" dirty="0" smtClean="0">
                <a:solidFill>
                  <a:srgbClr val="1F487C"/>
                </a:solidFill>
                <a:latin typeface="Calibri"/>
                <a:cs typeface="Calibri"/>
              </a:rPr>
              <a:t>р</a:t>
            </a:r>
            <a:r>
              <a:rPr sz="1800" b="1" spc="-14" dirty="0" smtClean="0">
                <a:solidFill>
                  <a:srgbClr val="1F487C"/>
                </a:solidFill>
                <a:latin typeface="Calibri"/>
                <a:cs typeface="Calibri"/>
              </a:rPr>
              <a:t>у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м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нтар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я</a:t>
            </a:r>
            <a:r>
              <a:rPr sz="1800" b="1" spc="-1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-14" dirty="0" smtClean="0">
                <a:solidFill>
                  <a:srgbClr val="1F487C"/>
                </a:solidFill>
                <a:latin typeface="Calibri"/>
                <a:cs typeface="Calibri"/>
              </a:rPr>
              <a:t>ц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нки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пр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фес</a:t>
            </a:r>
            <a:r>
              <a:rPr sz="1800" b="1" spc="-14" dirty="0" smtClean="0">
                <a:solidFill>
                  <a:srgbClr val="1F487C"/>
                </a:solidFill>
                <a:latin typeface="Calibri"/>
                <a:cs typeface="Calibri"/>
              </a:rPr>
              <a:t>с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-9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нальн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ы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х </a:t>
            </a:r>
            <a:endParaRPr sz="1800" dirty="0">
              <a:latin typeface="Calibri"/>
              <a:cs typeface="Calibri"/>
            </a:endParaRPr>
          </a:p>
          <a:p>
            <a:pPr marL="12700" marR="86385">
              <a:lnSpc>
                <a:spcPts val="2197"/>
              </a:lnSpc>
              <a:spcBef>
                <a:spcPts val="180"/>
              </a:spcBef>
            </a:pPr>
            <a:r>
              <a:rPr sz="1800" b="1" spc="-39" dirty="0" smtClean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омпе</a:t>
            </a:r>
            <a:r>
              <a:rPr sz="1800" b="1" spc="-14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ций</a:t>
            </a:r>
            <a:r>
              <a:rPr sz="1800" b="1" spc="-1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в со</a:t>
            </a:r>
            <a:r>
              <a:rPr sz="1800" b="1" spc="-9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ве</a:t>
            </a:r>
            <a:r>
              <a:rPr sz="1800" b="1" spc="-19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ст</a:t>
            </a:r>
            <a:r>
              <a:rPr sz="1800" b="1" spc="-9" dirty="0" smtClean="0">
                <a:solidFill>
                  <a:srgbClr val="1F487C"/>
                </a:solidFill>
                <a:latin typeface="Calibri"/>
                <a:cs typeface="Calibri"/>
              </a:rPr>
              <a:t>в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ии</a:t>
            </a:r>
            <a:r>
              <a:rPr sz="1800" b="1" spc="-3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с 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с</a:t>
            </a:r>
            <a:r>
              <a:rPr sz="1800" b="1" spc="-44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-14" dirty="0" smtClean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ер</a:t>
            </a:r>
            <a:r>
              <a:rPr sz="18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ж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ан</a:t>
            </a:r>
            <a:r>
              <a:rPr sz="1800" b="1" spc="-9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-19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м</a:t>
            </a:r>
            <a:r>
              <a:rPr sz="18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1800" b="1" spc="-19" dirty="0" smtClean="0">
                <a:solidFill>
                  <a:srgbClr val="1F487C"/>
                </a:solidFill>
                <a:latin typeface="Calibri"/>
                <a:cs typeface="Calibri"/>
              </a:rPr>
              <a:t>р</a:t>
            </a:r>
            <a:r>
              <a:rPr sz="1800" b="1" spc="-75" dirty="0" smtClean="0">
                <a:solidFill>
                  <a:srgbClr val="1F487C"/>
                </a:solidFill>
                <a:latin typeface="Calibri"/>
                <a:cs typeface="Calibri"/>
              </a:rPr>
              <a:t>у</a:t>
            </a:r>
            <a:r>
              <a:rPr sz="1800" b="1" spc="-14" dirty="0" smtClean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овых </a:t>
            </a:r>
            <a:r>
              <a:rPr sz="1800" b="1" spc="-29" dirty="0" smtClean="0">
                <a:solidFill>
                  <a:srgbClr val="1F487C"/>
                </a:solidFill>
                <a:latin typeface="Calibri"/>
                <a:cs typeface="Calibri"/>
              </a:rPr>
              <a:t>ф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унк</a:t>
            </a:r>
            <a:r>
              <a:rPr sz="1800" b="1" spc="-9" dirty="0" smtClean="0">
                <a:solidFill>
                  <a:srgbClr val="1F487C"/>
                </a:solidFill>
                <a:latin typeface="Calibri"/>
                <a:cs typeface="Calibri"/>
              </a:rPr>
              <a:t>ц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ий</a:t>
            </a:r>
            <a:endParaRPr sz="1800" dirty="0">
              <a:latin typeface="Calibri"/>
              <a:cs typeface="Calibri"/>
            </a:endParaRPr>
          </a:p>
          <a:p>
            <a:pPr marL="12700" marR="759155">
              <a:lnSpc>
                <a:spcPts val="2160"/>
              </a:lnSpc>
              <a:spcBef>
                <a:spcPts val="488"/>
              </a:spcBef>
            </a:pP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Раз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аб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от</a:t>
            </a:r>
            <a:r>
              <a:rPr sz="18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r>
              <a:rPr sz="1800" b="1" spc="-14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вар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вных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м</a:t>
            </a:r>
            <a:r>
              <a:rPr sz="1800" b="1" spc="-44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-14" dirty="0" smtClean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1800" b="1" spc="-19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л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й</a:t>
            </a:r>
            <a:r>
              <a:rPr sz="1800" b="1" spc="-2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1800" b="1" spc="-19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ста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ц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-1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(п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-14" dirty="0" smtClean="0">
                <a:solidFill>
                  <a:srgbClr val="1F487C"/>
                </a:solidFill>
                <a:latin typeface="Calibri"/>
                <a:cs typeface="Calibri"/>
              </a:rPr>
              <a:t>ц</a:t>
            </a:r>
            <a:r>
              <a:rPr sz="1800" b="1" spc="-19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18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ур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ы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,</a:t>
            </a:r>
            <a:r>
              <a:rPr sz="1800" b="1" spc="-2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по</a:t>
            </a:r>
            <a:r>
              <a:rPr sz="18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аза</a:t>
            </a:r>
            <a:r>
              <a:rPr sz="1800" b="1" spc="-19" dirty="0" smtClean="0">
                <a:solidFill>
                  <a:srgbClr val="1F487C"/>
                </a:solidFill>
                <a:latin typeface="Calibri"/>
                <a:cs typeface="Calibri"/>
              </a:rPr>
              <a:t>те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л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, 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1800" b="1" spc="-14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с</a:t>
            </a:r>
            <a:r>
              <a:rPr sz="1800" b="1" spc="-14" dirty="0" smtClean="0">
                <a:solidFill>
                  <a:srgbClr val="1F487C"/>
                </a:solidFill>
                <a:latin typeface="Calibri"/>
                <a:cs typeface="Calibri"/>
              </a:rPr>
              <a:t>ру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м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нты)</a:t>
            </a:r>
            <a:endParaRPr sz="1800" dirty="0">
              <a:latin typeface="Calibri"/>
              <a:cs typeface="Calibri"/>
            </a:endParaRPr>
          </a:p>
          <a:p>
            <a:pPr marL="12700" marR="41857">
              <a:lnSpc>
                <a:spcPct val="101725"/>
              </a:lnSpc>
              <a:spcBef>
                <a:spcPts val="337"/>
              </a:spcBef>
            </a:pP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М</a:t>
            </a:r>
            <a:r>
              <a:rPr sz="1800" b="1" spc="-44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-14" dirty="0" smtClean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ер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за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ц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я</a:t>
            </a:r>
            <a:r>
              <a:rPr sz="1800" b="1" spc="-2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В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П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1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(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с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андарты, п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ог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аммы,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прак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ки)</a:t>
            </a:r>
            <a:endParaRPr sz="1800" dirty="0">
              <a:latin typeface="Calibri"/>
              <a:cs typeface="Calibri"/>
            </a:endParaRPr>
          </a:p>
          <a:p>
            <a:pPr marL="12700" marR="41857">
              <a:lnSpc>
                <a:spcPct val="101725"/>
              </a:lnSpc>
              <a:spcBef>
                <a:spcPts val="395"/>
              </a:spcBef>
            </a:pP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М</a:t>
            </a:r>
            <a:r>
              <a:rPr sz="1800" b="1" spc="-50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-14" dirty="0" smtClean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за</a:t>
            </a:r>
            <a:r>
              <a:rPr sz="1800" b="1" spc="-9" dirty="0" smtClean="0">
                <a:solidFill>
                  <a:srgbClr val="1F487C"/>
                </a:solidFill>
                <a:latin typeface="Calibri"/>
                <a:cs typeface="Calibri"/>
              </a:rPr>
              <a:t>ц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ия</a:t>
            </a:r>
            <a:r>
              <a:rPr sz="1800" b="1" spc="-2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err="1" smtClean="0">
                <a:solidFill>
                  <a:srgbClr val="1F487C"/>
                </a:solidFill>
                <a:latin typeface="Calibri"/>
                <a:cs typeface="Calibri"/>
              </a:rPr>
              <a:t>с</a:t>
            </a:r>
            <a:r>
              <a:rPr sz="1800" b="1" spc="4" dirty="0" err="1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0" dirty="0" err="1" smtClean="0">
                <a:solidFill>
                  <a:srgbClr val="1F487C"/>
                </a:solidFill>
                <a:latin typeface="Calibri"/>
                <a:cs typeface="Calibri"/>
              </a:rPr>
              <a:t>с</a:t>
            </a:r>
            <a:r>
              <a:rPr sz="1800" b="1" spc="-14" dirty="0" err="1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1800" b="1" spc="-4" dirty="0" err="1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1800" b="1" spc="0" dirty="0" err="1" smtClean="0">
                <a:solidFill>
                  <a:srgbClr val="1F487C"/>
                </a:solidFill>
                <a:latin typeface="Calibri"/>
                <a:cs typeface="Calibri"/>
              </a:rPr>
              <a:t>мы</a:t>
            </a:r>
            <a:r>
              <a:rPr sz="1800" b="1" spc="-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П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lang="ru-RU" dirty="0"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(</a:t>
            </a:r>
            <a:r>
              <a:rPr sz="1800" b="1" spc="0" dirty="0" err="1" smtClean="0">
                <a:solidFill>
                  <a:srgbClr val="1F487C"/>
                </a:solidFill>
                <a:latin typeface="Calibri"/>
                <a:cs typeface="Calibri"/>
              </a:rPr>
              <a:t>п</a:t>
            </a:r>
            <a:r>
              <a:rPr sz="1800" b="1" spc="4" dirty="0" err="1" smtClean="0">
                <a:solidFill>
                  <a:srgbClr val="1F487C"/>
                </a:solidFill>
                <a:latin typeface="Calibri"/>
                <a:cs typeface="Calibri"/>
              </a:rPr>
              <a:t>р</a:t>
            </a:r>
            <a:r>
              <a:rPr sz="1800" b="1" spc="0" dirty="0" err="1" smtClean="0">
                <a:solidFill>
                  <a:srgbClr val="1F487C"/>
                </a:solidFill>
                <a:latin typeface="Calibri"/>
                <a:cs typeface="Calibri"/>
              </a:rPr>
              <a:t>ог</a:t>
            </a:r>
            <a:r>
              <a:rPr sz="1800" b="1" spc="4" dirty="0" err="1" smtClean="0">
                <a:solidFill>
                  <a:srgbClr val="1F487C"/>
                </a:solidFill>
                <a:latin typeface="Calibri"/>
                <a:cs typeface="Calibri"/>
              </a:rPr>
              <a:t>р</a:t>
            </a:r>
            <a:r>
              <a:rPr sz="1800" b="1" spc="0" dirty="0" err="1" smtClean="0">
                <a:solidFill>
                  <a:srgbClr val="1F487C"/>
                </a:solidFill>
                <a:latin typeface="Calibri"/>
                <a:cs typeface="Calibri"/>
              </a:rPr>
              <a:t>аммы</a:t>
            </a:r>
            <a:r>
              <a:rPr sz="1800" b="1" spc="-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П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О)</a:t>
            </a:r>
            <a:endParaRPr sz="1800" dirty="0">
              <a:latin typeface="Calibri"/>
              <a:cs typeface="Calibri"/>
            </a:endParaRPr>
          </a:p>
          <a:p>
            <a:pPr marL="12700" marR="239003" algn="just">
              <a:lnSpc>
                <a:spcPts val="2160"/>
              </a:lnSpc>
              <a:spcBef>
                <a:spcPts val="380"/>
              </a:spcBef>
            </a:pPr>
            <a:r>
              <a:rPr b="1" spc="-4" dirty="0" err="1" smtClean="0">
                <a:solidFill>
                  <a:srgbClr val="1F487C"/>
                </a:solidFill>
                <a:latin typeface="Calibri"/>
                <a:cs typeface="Calibri"/>
              </a:rPr>
              <a:t>Разработка</a:t>
            </a:r>
            <a:r>
              <a:rPr b="1" spc="-4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b="1" spc="-4" dirty="0">
                <a:solidFill>
                  <a:srgbClr val="1F487C"/>
                </a:solidFill>
                <a:latin typeface="Calibri"/>
                <a:cs typeface="Calibri"/>
              </a:rPr>
              <a:t>вариативных моделей организации психологической службы на региональном и </a:t>
            </a:r>
            <a:r>
              <a:rPr b="1" spc="-4" dirty="0" err="1">
                <a:solidFill>
                  <a:srgbClr val="1F487C"/>
                </a:solidFill>
                <a:latin typeface="Calibri"/>
                <a:cs typeface="Calibri"/>
              </a:rPr>
              <a:t>муниципальном</a:t>
            </a:r>
            <a:r>
              <a:rPr b="1" spc="-4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b="1" spc="-4" dirty="0" err="1">
                <a:solidFill>
                  <a:srgbClr val="1F487C"/>
                </a:solidFill>
                <a:latin typeface="Calibri"/>
                <a:cs typeface="Calibri"/>
              </a:rPr>
              <a:t>уровнях</a:t>
            </a:r>
            <a:endParaRPr b="1" spc="-4" dirty="0">
              <a:solidFill>
                <a:srgbClr val="1F487C"/>
              </a:solidFill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337"/>
              </a:spcBef>
            </a:pP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Со</a:t>
            </a:r>
            <a:r>
              <a:rPr sz="1800" b="1" spc="-14" dirty="0" smtClean="0">
                <a:solidFill>
                  <a:srgbClr val="1F487C"/>
                </a:solidFill>
                <a:latin typeface="Calibri"/>
                <a:cs typeface="Calibri"/>
              </a:rPr>
              <a:t>з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дание с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с</a:t>
            </a:r>
            <a:r>
              <a:rPr sz="1800" b="1" spc="-14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мы</a:t>
            </a:r>
            <a:r>
              <a:rPr sz="1800" b="1" spc="-19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уче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б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1800" b="1" spc="14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-м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1800" b="1" spc="-19" dirty="0" smtClean="0">
                <a:solidFill>
                  <a:srgbClr val="1F487C"/>
                </a:solidFill>
                <a:latin typeface="Calibri"/>
                <a:cs typeface="Calibri"/>
              </a:rPr>
              <a:t>т</a:t>
            </a:r>
            <a:r>
              <a:rPr sz="1800" b="1" spc="-44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дич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1800" b="1" spc="-9" dirty="0" smtClean="0">
                <a:solidFill>
                  <a:srgbClr val="1F487C"/>
                </a:solidFill>
                <a:latin typeface="Calibri"/>
                <a:cs typeface="Calibri"/>
              </a:rPr>
              <a:t>с</a:t>
            </a:r>
            <a:r>
              <a:rPr sz="1800" b="1" spc="-39" dirty="0" smtClean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-9" dirty="0" smtClean="0">
                <a:solidFill>
                  <a:srgbClr val="1F487C"/>
                </a:solidFill>
                <a:latin typeface="Calibri"/>
                <a:cs typeface="Calibri"/>
              </a:rPr>
              <a:t>г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-44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с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пр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в</a:t>
            </a:r>
            <a:r>
              <a:rPr sz="1800" b="1" spc="-25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ж</a:t>
            </a:r>
            <a:r>
              <a:rPr sz="1800" b="1" spc="-14" dirty="0" smtClean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я</a:t>
            </a:r>
            <a:r>
              <a:rPr sz="1800" b="1" spc="386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пр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фесс</a:t>
            </a:r>
            <a:r>
              <a:rPr sz="1800" b="1" spc="-4" dirty="0" smtClean="0">
                <a:solidFill>
                  <a:srgbClr val="1F487C"/>
                </a:solidFill>
                <a:latin typeface="Calibri"/>
                <a:cs typeface="Calibri"/>
              </a:rPr>
              <a:t>и</a:t>
            </a:r>
            <a:r>
              <a:rPr sz="1800" b="1" spc="-9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нальн</a:t>
            </a:r>
            <a:r>
              <a:rPr sz="1800" b="1" spc="4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1800" b="1" spc="0" dirty="0" smtClean="0">
                <a:solidFill>
                  <a:srgbClr val="1F487C"/>
                </a:solidFill>
                <a:latin typeface="Calibri"/>
                <a:cs typeface="Calibri"/>
              </a:rPr>
              <a:t>й</a:t>
            </a:r>
            <a:endParaRPr sz="1800" dirty="0">
              <a:latin typeface="Calibri"/>
              <a:cs typeface="Calibri"/>
            </a:endParaRPr>
          </a:p>
          <a:p>
            <a:pPr marL="12700" marR="41857">
              <a:lnSpc>
                <a:spcPts val="2160"/>
              </a:lnSpc>
              <a:spcBef>
                <a:spcPts val="108"/>
              </a:spcBef>
            </a:pPr>
            <a:r>
              <a:rPr sz="2700" b="1" spc="-1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я</a:t>
            </a:r>
            <a:r>
              <a:rPr sz="2700" b="1" spc="-19" baseline="1517" dirty="0" smtClean="0">
                <a:solidFill>
                  <a:srgbClr val="1F487C"/>
                </a:solidFill>
                <a:latin typeface="Calibri"/>
                <a:cs typeface="Calibri"/>
              </a:rPr>
              <a:t>те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льности</a:t>
            </a:r>
            <a:r>
              <a:rPr sz="2700" b="1" spc="-34" baseline="1517" dirty="0" smtClean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п</a:t>
            </a:r>
            <a:r>
              <a:rPr sz="2700" b="1" spc="-19" baseline="1517" dirty="0" smtClean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2700" b="1" spc="-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r>
              <a:rPr sz="2700" b="1" spc="-1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г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2700" b="1" spc="-1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г</a:t>
            </a:r>
            <a:r>
              <a:rPr sz="2700" b="1" spc="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-пси</a:t>
            </a:r>
            <a:r>
              <a:rPr sz="2700" b="1" spc="-29" baseline="1517" dirty="0" smtClean="0">
                <a:solidFill>
                  <a:srgbClr val="1F487C"/>
                </a:solidFill>
                <a:latin typeface="Calibri"/>
                <a:cs typeface="Calibri"/>
              </a:rPr>
              <a:t>х</a:t>
            </a:r>
            <a:r>
              <a:rPr sz="2700" b="1" spc="-3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ло</a:t>
            </a:r>
            <a:r>
              <a:rPr sz="2700" b="1" spc="-14" baseline="1517" dirty="0" smtClean="0">
                <a:solidFill>
                  <a:srgbClr val="1F487C"/>
                </a:solidFill>
                <a:latin typeface="Calibri"/>
                <a:cs typeface="Calibri"/>
              </a:rPr>
              <a:t>г</a:t>
            </a:r>
            <a:r>
              <a:rPr sz="2700" b="1" spc="0" baseline="1517" dirty="0" smtClean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014" y="918519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1F487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014" y="1796724"/>
            <a:ext cx="139700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1F487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25"/>
              </a:spcBef>
            </a:pPr>
            <a:r>
              <a:rPr sz="1800" spc="0" dirty="0" smtClean="0">
                <a:solidFill>
                  <a:srgbClr val="1F487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014" y="2729666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1F487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014" y="3333170"/>
            <a:ext cx="139852" cy="124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1F487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27"/>
              </a:spcBef>
            </a:pPr>
            <a:r>
              <a:rPr sz="1800" spc="0" dirty="0" smtClean="0">
                <a:solidFill>
                  <a:srgbClr val="1F487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solidFill>
                  <a:srgbClr val="1F487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solidFill>
                  <a:srgbClr val="1F487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014" y="4924614"/>
            <a:ext cx="13985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3014" y="5802659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1F487C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0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332657"/>
            <a:ext cx="7940872" cy="1224136"/>
          </a:xfrm>
        </p:spPr>
        <p:txBody>
          <a:bodyPr vert="horz"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Процедура оценки </a:t>
            </a:r>
            <a:r>
              <a:rPr lang="ru-RU" b="1" dirty="0">
                <a:solidFill>
                  <a:srgbClr val="002060"/>
                </a:solidFill>
              </a:rPr>
              <a:t>и самооценки </a:t>
            </a:r>
            <a:r>
              <a:rPr lang="ru-RU" b="1" dirty="0" smtClean="0">
                <a:solidFill>
                  <a:srgbClr val="002060"/>
                </a:solidFill>
              </a:rPr>
              <a:t>соответствия компетенции </a:t>
            </a:r>
            <a:r>
              <a:rPr lang="ru-RU" b="1" dirty="0">
                <a:solidFill>
                  <a:srgbClr val="002060"/>
                </a:solidFill>
              </a:rPr>
              <a:t>требованиям </a:t>
            </a:r>
            <a:r>
              <a:rPr lang="ru-RU" b="1" dirty="0" smtClean="0">
                <a:solidFill>
                  <a:srgbClr val="002060"/>
                </a:solidFill>
              </a:rPr>
              <a:t>ПС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412776"/>
            <a:ext cx="9324975" cy="5219799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FFFF00"/>
                </a:solidFill>
              </a:rPr>
              <a:t>2.</a:t>
            </a:r>
            <a:r>
              <a:rPr lang="ru-RU" dirty="0"/>
              <a:t> </a:t>
            </a:r>
            <a:endParaRPr lang="ru-RU" sz="2800" b="1" dirty="0"/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5" name="Двойная стрелка влево/вправо 4"/>
          <p:cNvSpPr/>
          <p:nvPr/>
        </p:nvSpPr>
        <p:spPr bwMode="auto">
          <a:xfrm>
            <a:off x="3133034" y="3356992"/>
            <a:ext cx="2160240" cy="1008112"/>
          </a:xfrm>
          <a:prstGeom prst="leftRightArrow">
            <a:avLst/>
          </a:prstGeom>
          <a:solidFill>
            <a:schemeClr val="accent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4757" name="Скругленный прямоугольник 5"/>
          <p:cNvSpPr>
            <a:spLocks noChangeArrowheads="1"/>
          </p:cNvSpPr>
          <p:nvPr/>
        </p:nvSpPr>
        <p:spPr bwMode="auto">
          <a:xfrm>
            <a:off x="300555" y="2039938"/>
            <a:ext cx="3060700" cy="4473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FFFF00"/>
                </a:solidFill>
              </a:rPr>
              <a:t>Соответствует </a:t>
            </a:r>
            <a:r>
              <a:rPr lang="ru-RU" altLang="ru-RU" sz="180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74758" name="Скругленный прямоугольник 6"/>
          <p:cNvSpPr>
            <a:spLocks noChangeArrowheads="1"/>
          </p:cNvSpPr>
          <p:nvPr/>
        </p:nvSpPr>
        <p:spPr bwMode="auto">
          <a:xfrm>
            <a:off x="5293274" y="2039938"/>
            <a:ext cx="3187151" cy="4564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FFFF00"/>
                </a:solidFill>
              </a:rPr>
              <a:t>НЕ соответствует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dirty="0">
              <a:solidFill>
                <a:srgbClr val="FFFF00"/>
              </a:solidFill>
            </a:endParaRPr>
          </a:p>
        </p:txBody>
      </p:sp>
      <p:pic>
        <p:nvPicPr>
          <p:cNvPr id="74759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702050"/>
            <a:ext cx="2443163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TextBox 8"/>
          <p:cNvSpPr txBox="1">
            <a:spLocks noChangeArrowheads="1"/>
          </p:cNvSpPr>
          <p:nvPr/>
        </p:nvSpPr>
        <p:spPr bwMode="auto">
          <a:xfrm>
            <a:off x="8388350" y="4640263"/>
            <a:ext cx="18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pic>
        <p:nvPicPr>
          <p:cNvPr id="74761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78212"/>
            <a:ext cx="2379662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4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10600" y="404664"/>
            <a:ext cx="533400" cy="5843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>
                <a:latin typeface="Cambria"/>
                <a:cs typeface="Cambria"/>
              </a:rPr>
              <a:t/>
            </a:r>
            <a:br>
              <a:rPr lang="ru-RU" b="1" dirty="0">
                <a:latin typeface="Cambria"/>
                <a:cs typeface="Cambria"/>
              </a:rPr>
            </a:br>
            <a:endParaRPr lang="ru-RU" b="1" dirty="0">
              <a:latin typeface="Cambria"/>
              <a:cs typeface="Cambr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51520" y="260648"/>
            <a:ext cx="8130480" cy="14401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ambria"/>
                <a:cs typeface="Cambria"/>
              </a:rPr>
              <a:t>Результаты </a:t>
            </a:r>
            <a:r>
              <a:rPr lang="ru-RU" sz="2400" dirty="0" err="1" smtClean="0">
                <a:solidFill>
                  <a:schemeClr val="tx1"/>
                </a:solidFill>
                <a:latin typeface="Cambria"/>
                <a:cs typeface="Cambria"/>
              </a:rPr>
              <a:t>самоэкспертизы</a:t>
            </a:r>
            <a:r>
              <a:rPr lang="ru-RU" sz="2400" dirty="0" smtClean="0">
                <a:solidFill>
                  <a:schemeClr val="tx1"/>
                </a:solidFill>
                <a:latin typeface="Cambria"/>
                <a:cs typeface="Cambria"/>
              </a:rPr>
              <a:t> готовности к реализации трудовых функций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Cambria"/>
                <a:cs typeface="Cambria"/>
              </a:rPr>
              <a:t>(педагоги-психологи ОО)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5"/>
          </p:nvPr>
        </p:nvSpPr>
        <p:spPr>
          <a:xfrm>
            <a:off x="539552" y="1556792"/>
            <a:ext cx="7939608" cy="51236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Cambria"/>
                <a:cs typeface="Cambria"/>
              </a:rPr>
              <a:t>  </a:t>
            </a:r>
            <a:endParaRPr lang="ru-RU" dirty="0" smtClean="0"/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143655"/>
              </p:ext>
            </p:extLst>
          </p:nvPr>
        </p:nvGraphicFramePr>
        <p:xfrm>
          <a:off x="1043608" y="1988840"/>
          <a:ext cx="712879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434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10600" y="404664"/>
            <a:ext cx="533400" cy="5843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>
                <a:latin typeface="Cambria"/>
                <a:cs typeface="Cambria"/>
              </a:rPr>
              <a:t/>
            </a:r>
            <a:br>
              <a:rPr lang="ru-RU" b="1" dirty="0">
                <a:latin typeface="Cambria"/>
                <a:cs typeface="Cambria"/>
              </a:rPr>
            </a:br>
            <a:endParaRPr lang="ru-RU" b="1" dirty="0">
              <a:latin typeface="Cambria"/>
              <a:cs typeface="Cambr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51520" y="116632"/>
            <a:ext cx="813048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ambria"/>
                <a:cs typeface="Cambria"/>
              </a:rPr>
              <a:t>Результаты </a:t>
            </a:r>
            <a:r>
              <a:rPr lang="ru-RU" sz="2400" dirty="0" err="1" smtClean="0">
                <a:solidFill>
                  <a:schemeClr val="tx1"/>
                </a:solidFill>
                <a:latin typeface="Cambria"/>
                <a:cs typeface="Cambria"/>
              </a:rPr>
              <a:t>самоэкспертизы</a:t>
            </a:r>
            <a:r>
              <a:rPr lang="ru-RU" sz="2400" dirty="0" smtClean="0">
                <a:solidFill>
                  <a:schemeClr val="tx1"/>
                </a:solidFill>
                <a:latin typeface="Cambria"/>
                <a:cs typeface="Cambria"/>
              </a:rPr>
              <a:t> готовности к реализации трудовых функций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Cambria"/>
                <a:cs typeface="Cambria"/>
              </a:rPr>
              <a:t>(педагоги-психологи МППС-центров)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5"/>
          </p:nvPr>
        </p:nvSpPr>
        <p:spPr>
          <a:xfrm>
            <a:off x="539552" y="1556792"/>
            <a:ext cx="7939608" cy="51236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Cambria"/>
                <a:cs typeface="Cambria"/>
              </a:rPr>
              <a:t>  </a:t>
            </a:r>
            <a:endParaRPr lang="ru-RU" dirty="0" smtClean="0"/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604898"/>
              </p:ext>
            </p:extLst>
          </p:nvPr>
        </p:nvGraphicFramePr>
        <p:xfrm>
          <a:off x="1043608" y="1988840"/>
          <a:ext cx="712879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8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285720" y="381000"/>
            <a:ext cx="8096280" cy="5208240"/>
          </a:xfrm>
        </p:spPr>
        <p:txBody>
          <a:bodyPr>
            <a:normAutofit/>
          </a:bodyPr>
          <a:lstStyle/>
          <a:p>
            <a:pPr algn="ctr"/>
            <a:endParaRPr lang="ru-RU" sz="3600" dirty="0" smtClean="0">
              <a:latin typeface="+mj-lt"/>
            </a:endParaRPr>
          </a:p>
          <a:p>
            <a:pPr algn="ctr"/>
            <a:endParaRPr lang="ru-RU" sz="3600" dirty="0" smtClean="0">
              <a:latin typeface="+mj-lt"/>
            </a:endParaRPr>
          </a:p>
          <a:p>
            <a:pPr algn="ctr"/>
            <a:endParaRPr lang="ru-RU" sz="3600" dirty="0" smtClean="0">
              <a:latin typeface="+mj-lt"/>
            </a:endParaRPr>
          </a:p>
          <a:p>
            <a:pPr algn="ctr"/>
            <a:r>
              <a:rPr lang="ru-RU" sz="3600" i="1" dirty="0" smtClean="0">
                <a:latin typeface="+mj-lt"/>
              </a:rPr>
              <a:t>Спасибо за внимание!</a:t>
            </a:r>
            <a:endParaRPr lang="ru-RU" sz="3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63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885112" cy="866775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3200" dirty="0" smtClean="0"/>
              <a:t>Текущая ситуация</a:t>
            </a:r>
            <a:endParaRPr lang="ru-RU" sz="3200" b="0" dirty="0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1092200"/>
            <a:ext cx="8340923" cy="521652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1600" dirty="0" smtClean="0">
                <a:effectLst/>
                <a:cs typeface="David" pitchFamily="34" charset="-79"/>
              </a:rPr>
              <a:t>Федеральный закон «О внесении изменений в Трудовой кодекс Российской Федерации и статью 1 Федерального закона “О техническом регулировании” от 3 декабря 2012 года N 236-ФЗ</a:t>
            </a:r>
          </a:p>
          <a:p>
            <a:pPr algn="just"/>
            <a:r>
              <a:rPr lang="ru-RU" altLang="ru-RU" sz="1600" dirty="0" smtClean="0">
                <a:solidFill>
                  <a:schemeClr val="bg1"/>
                </a:solidFill>
                <a:effectLst/>
                <a:cs typeface="David" pitchFamily="34" charset="-79"/>
                <a:hlinkClick r:id="rId3"/>
              </a:rPr>
              <a:t>Правила разработки, утверждения и применения профессиональных стандартов (утверждены Постановлением Правительства Российской Федерации от 22.01.2013 № 23 (ред. от 23.09.2014))</a:t>
            </a:r>
            <a:endParaRPr lang="ru-RU" altLang="ru-RU" sz="1600" dirty="0" smtClean="0">
              <a:solidFill>
                <a:schemeClr val="bg1"/>
              </a:solidFill>
              <a:effectLst/>
              <a:cs typeface="David" pitchFamily="34" charset="-79"/>
            </a:endParaRPr>
          </a:p>
          <a:p>
            <a:pPr algn="just"/>
            <a:r>
              <a:rPr lang="ru-RU" altLang="ru-RU" sz="1600" dirty="0" smtClean="0">
                <a:solidFill>
                  <a:schemeClr val="bg1"/>
                </a:solidFill>
                <a:effectLst/>
                <a:cs typeface="David" pitchFamily="34" charset="-79"/>
                <a:hlinkClick r:id="rId4"/>
              </a:rPr>
              <a:t>Уровни квалификаций в целях разработки проектов профессиональных стандартов (утверждены Приказом Министерства труда и социальной защиты Российской Федерации от 12 апреля 2013 г. №148н)</a:t>
            </a:r>
            <a:endParaRPr lang="ru-RU" altLang="ru-RU" sz="1600" dirty="0" smtClean="0">
              <a:solidFill>
                <a:schemeClr val="bg1"/>
              </a:solidFill>
              <a:effectLst/>
              <a:cs typeface="David" pitchFamily="34" charset="-79"/>
            </a:endParaRPr>
          </a:p>
          <a:p>
            <a:pPr algn="just"/>
            <a:r>
              <a:rPr lang="ru-RU" altLang="ru-RU" sz="1600" dirty="0" smtClean="0">
                <a:solidFill>
                  <a:schemeClr val="bg1"/>
                </a:solidFill>
                <a:effectLst/>
                <a:cs typeface="David" pitchFamily="34" charset="-79"/>
                <a:hlinkClick r:id="rId5"/>
              </a:rPr>
              <a:t>Методические рекомендации по разработке профессионального стандарта (утверждены Приказом Министерства труда и социальной защиты Российской Федерации от 29 апреля 2013 г. № 170н)</a:t>
            </a:r>
            <a:endParaRPr lang="ru-RU" altLang="ru-RU" sz="1600" dirty="0" smtClean="0">
              <a:solidFill>
                <a:schemeClr val="bg1"/>
              </a:solidFill>
              <a:effectLst/>
              <a:cs typeface="David" pitchFamily="34" charset="-79"/>
            </a:endParaRPr>
          </a:p>
          <a:p>
            <a:pPr algn="just"/>
            <a:r>
              <a:rPr lang="ru-RU" altLang="ru-RU" sz="1600" dirty="0" smtClean="0">
                <a:effectLst/>
                <a:cs typeface="David" pitchFamily="34" charset="-79"/>
              </a:rPr>
              <a:t>Макет профессионального стандарта (утвержден Приказом Министерства труда и социальной защиты Российской Федерации  от 12 апреля 2013 года № 147н но изменен Приказом от 29 сентября 2014 г. № 665н)</a:t>
            </a:r>
          </a:p>
          <a:p>
            <a:pPr algn="just"/>
            <a:r>
              <a:rPr lang="ru-RU" altLang="ru-RU" sz="1600" dirty="0" smtClean="0">
                <a:effectLst/>
                <a:cs typeface="David" pitchFamily="34" charset="-79"/>
              </a:rPr>
              <a:t>Комплексный план мероприятий по разработке профессиональных стандартов, их независимой профессионально-общественной экспертизе и применению на 2014 — 2016 годы (утв. Распоряжением Правительства РФ от 31 марта 2014 года № 487р) .</a:t>
            </a:r>
          </a:p>
          <a:p>
            <a:pPr algn="just"/>
            <a:r>
              <a:rPr lang="ru-RU" altLang="ru-RU" sz="1600" dirty="0" smtClean="0">
                <a:effectLst/>
                <a:cs typeface="David" pitchFamily="34" charset="-79"/>
              </a:rPr>
              <a:t>Методические рекомендации по организации профессионально-общественного обсуждения и экспертизы проектов профессиональных стандартов (утверждены Приказом Министерства труда и социальной защиты Российской Федерации от 30 сентября 2014 № 671н)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476672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Текущая ситуация</a:t>
            </a:r>
          </a:p>
        </p:txBody>
      </p:sp>
    </p:spTree>
    <p:extLst>
      <p:ext uri="{BB962C8B-B14F-4D97-AF65-F5344CB8AC3E}">
        <p14:creationId xmlns:p14="http://schemas.microsoft.com/office/powerpoint/2010/main" val="11828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79512" y="260648"/>
            <a:ext cx="8077200" cy="1656184"/>
          </a:xfrm>
        </p:spPr>
        <p:txBody>
          <a:bodyPr>
            <a:normAutofit fontScale="55000" lnSpcReduction="20000"/>
          </a:bodyPr>
          <a:lstStyle/>
          <a:p>
            <a:r>
              <a:rPr lang="ru-RU" sz="3200" dirty="0"/>
              <a:t>Программно-аппаратный комплекс «Профессиональные стандарты»  http://profstandart.rosmintrud.ru/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Проекты  приказов об утверждении профессиональных стандартов размещены для публичного обсуждения на сайте http://regulation.gov.ru.</a:t>
            </a:r>
            <a:br>
              <a:rPr lang="ru-RU" sz="3200" dirty="0"/>
            </a:br>
            <a:endParaRPr lang="en-US" sz="32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5"/>
          </p:nvPr>
        </p:nvSpPr>
        <p:spPr>
          <a:xfrm>
            <a:off x="304800" y="1988840"/>
            <a:ext cx="8077200" cy="425956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Распоряжение Правительства РФ от 3 марта 2015 г. № 349-р (п.1.1) Справочник профессий, востребованных на рынке труда, новых и перспективных профессий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Федеральный закон от 02.05.2015 № 122-ФЗ “О внесении изменений в Трудовой кодекс Российской Федерации и статьи 11 и 73 Федерального закона “Об образовании в Российской Федерации”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Проект ФЗ Об оценке профессиональной квалификации на соответствие ПС и внесении изменений в ТК РФ.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Проект постановления Правительства Российской Федерации «Об утверждении Особенностей применения профессиональных стандартов в части требований, обязательных для применения государственными внебюджетными фондами Российской Федерации, государственными или муниципальными учреждениями, государственными или муниципальными унитарными предприятиями, а также государственными корпорациями, государственными компаниями и хозяйственными обществами, более пятидесяти процентов акций (долей) в уставном капитале которых находится в государственной собственности или муниципальной собственности».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980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465640" cy="675928"/>
          </a:xfrm>
        </p:spPr>
        <p:txBody>
          <a:bodyPr vert="horz">
            <a:normAutofit fontScale="90000"/>
          </a:bodyPr>
          <a:lstStyle/>
          <a:p>
            <a:pPr algn="ctr">
              <a:defRPr/>
            </a:pP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>ФЗ </a:t>
            </a:r>
            <a:r>
              <a:rPr lang="ru-RU" sz="2000" dirty="0">
                <a:effectLst/>
              </a:rPr>
              <a:t>№ 236-ФЗ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424936" cy="5186363"/>
          </a:xfrm>
        </p:spPr>
        <p:txBody>
          <a:bodyPr>
            <a:normAutofit fontScale="92500"/>
          </a:bodyPr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2000" dirty="0">
                <a:effectLst/>
              </a:rPr>
              <a:t>1</a:t>
            </a:r>
            <a:r>
              <a:rPr lang="ru-RU" sz="2000" b="1" dirty="0">
                <a:effectLst/>
              </a:rPr>
              <a:t>. </a:t>
            </a:r>
            <a:r>
              <a:rPr lang="ru-RU" sz="2000" i="1" dirty="0" smtClean="0">
                <a:effectLst/>
              </a:rPr>
              <a:t>Внести </a:t>
            </a:r>
            <a:r>
              <a:rPr lang="ru-RU" sz="2000" i="1" dirty="0">
                <a:effectLst/>
              </a:rPr>
              <a:t>в Трудовой кодекс Российской Федерации следующие изменения:</a:t>
            </a:r>
            <a:endParaRPr lang="ru-RU" sz="2000" dirty="0">
              <a:effectLst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000" i="1" dirty="0" smtClean="0">
                <a:effectLst/>
              </a:rPr>
              <a:t>«</a:t>
            </a:r>
            <a:r>
              <a:rPr lang="ru-RU" sz="2000" i="1" dirty="0">
                <a:effectLst/>
              </a:rPr>
              <a:t>Статья 195.1. Понятия квалификации работника, профессионального стандарта</a:t>
            </a:r>
            <a:endParaRPr lang="ru-RU" sz="2000" dirty="0">
              <a:effectLst/>
            </a:endParaRPr>
          </a:p>
          <a:p>
            <a:pPr marL="0" indent="355600" algn="just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effectLst/>
              </a:rPr>
              <a:t>Квалификация </a:t>
            </a:r>
            <a:r>
              <a:rPr lang="ru-RU" sz="2000" b="1" dirty="0">
                <a:solidFill>
                  <a:srgbClr val="FF0000"/>
                </a:solidFill>
                <a:effectLst/>
              </a:rPr>
              <a:t>работника</a:t>
            </a:r>
            <a:r>
              <a:rPr lang="ru-RU" sz="2000" dirty="0">
                <a:solidFill>
                  <a:srgbClr val="FF0000"/>
                </a:solidFill>
                <a:effectLst/>
              </a:rPr>
              <a:t> </a:t>
            </a:r>
            <a:r>
              <a:rPr lang="ru-RU" sz="2000" dirty="0">
                <a:effectLst/>
              </a:rPr>
              <a:t>– уровень </a:t>
            </a:r>
            <a:r>
              <a:rPr lang="ru-RU" sz="2000" b="1" dirty="0">
                <a:effectLst/>
              </a:rPr>
              <a:t>знаний</a:t>
            </a:r>
            <a:r>
              <a:rPr lang="ru-RU" sz="2000" dirty="0">
                <a:effectLst/>
              </a:rPr>
              <a:t>, </a:t>
            </a:r>
            <a:r>
              <a:rPr lang="ru-RU" sz="2000" b="1" dirty="0">
                <a:effectLst/>
              </a:rPr>
              <a:t>умений</a:t>
            </a:r>
            <a:r>
              <a:rPr lang="ru-RU" sz="2000" dirty="0">
                <a:effectLst/>
              </a:rPr>
              <a:t>, </a:t>
            </a:r>
            <a:r>
              <a:rPr lang="ru-RU" sz="2000" b="1" dirty="0">
                <a:effectLst/>
              </a:rPr>
              <a:t>профессиональных навыков</a:t>
            </a:r>
            <a:r>
              <a:rPr lang="ru-RU" sz="2000" dirty="0">
                <a:effectLst/>
              </a:rPr>
              <a:t> и </a:t>
            </a:r>
            <a:r>
              <a:rPr lang="ru-RU" sz="2000" b="1" dirty="0">
                <a:effectLst/>
              </a:rPr>
              <a:t>опыта работы работника</a:t>
            </a:r>
            <a:r>
              <a:rPr lang="ru-RU" sz="2000" dirty="0">
                <a:effectLst/>
              </a:rPr>
              <a:t>.</a:t>
            </a:r>
          </a:p>
          <a:p>
            <a:pPr marL="0" indent="355600" algn="just">
              <a:buFont typeface="Wingdings" pitchFamily="2" charset="2"/>
              <a:buNone/>
              <a:defRPr/>
            </a:pPr>
            <a:r>
              <a:rPr lang="ru-RU" sz="2000" b="1" dirty="0" smtClean="0">
                <a:effectLst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/>
              </a:rPr>
              <a:t>Профессиональный </a:t>
            </a:r>
            <a:r>
              <a:rPr lang="ru-RU" sz="2000" b="1" dirty="0">
                <a:solidFill>
                  <a:srgbClr val="FF0000"/>
                </a:solidFill>
                <a:effectLst/>
              </a:rPr>
              <a:t>стандарт</a:t>
            </a:r>
            <a:r>
              <a:rPr lang="ru-RU" sz="2000" dirty="0">
                <a:solidFill>
                  <a:srgbClr val="FF0000"/>
                </a:solidFill>
                <a:effectLst/>
              </a:rPr>
              <a:t> </a:t>
            </a:r>
            <a:r>
              <a:rPr lang="ru-RU" sz="2000" dirty="0">
                <a:effectLst/>
              </a:rPr>
              <a:t>– характеристика квалификации, необходимой работнику для осуществления определенного вида профессиональной деятельности.</a:t>
            </a:r>
          </a:p>
          <a:p>
            <a:pPr marL="0" indent="355600" algn="just">
              <a:buFont typeface="Wingdings" pitchFamily="2" charset="2"/>
              <a:buNone/>
              <a:defRPr/>
            </a:pPr>
            <a:r>
              <a:rPr lang="ru-RU" sz="1800" dirty="0" smtClean="0">
                <a:effectLst/>
              </a:rPr>
              <a:t>Порядок </a:t>
            </a:r>
            <a:r>
              <a:rPr lang="ru-RU" sz="1800" dirty="0">
                <a:effectLst/>
              </a:rPr>
              <a:t>разработки, утверждения и применения профессиональных стандартов, а также установления тождественности наименований должностей, профессий и специальностей, содержащихся в едином тарифно-квалификационном справочнике работ и профессий рабочих, едином квалификационном справочнике должностей руководителей, специалистов и служащих, наименованиям должностей, профессий и специальностей, содержащихся в профессиональных стандартах, устанавливается Правительством Российской Федерации с учетом мнения Российской трехсторонней комиссии по регулированию социально-трудовых отношений</a:t>
            </a:r>
            <a:r>
              <a:rPr lang="ru-RU" sz="1800" dirty="0" smtClean="0">
                <a:effectLst/>
              </a:rPr>
              <a:t>.»</a:t>
            </a:r>
            <a:endParaRPr lang="ru-RU" sz="1800" dirty="0">
              <a:effectLst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000" i="1" dirty="0">
                <a:effectLst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6206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j-ea"/>
                <a:cs typeface="+mj-cs"/>
              </a:rPr>
              <a:t>ФЗ № 236-ФЗ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j-ea"/>
                <a:cs typeface="+mj-cs"/>
              </a:rPr>
            </a:b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21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4000" i="1" dirty="0" smtClean="0"/>
              <a:t>квалификация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63" y="1484785"/>
            <a:ext cx="7452245" cy="45365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effectLst/>
              </a:rPr>
              <a:t>знания</a:t>
            </a:r>
            <a:r>
              <a:rPr lang="ru-RU" sz="2800" dirty="0" smtClean="0">
                <a:effectLst/>
              </a:rPr>
              <a:t>, </a:t>
            </a:r>
          </a:p>
          <a:p>
            <a:pPr>
              <a:defRPr/>
            </a:pPr>
            <a:r>
              <a:rPr lang="ru-RU" sz="2800" b="1" dirty="0" smtClean="0">
                <a:effectLst/>
              </a:rPr>
              <a:t>умения</a:t>
            </a:r>
            <a:r>
              <a:rPr lang="ru-RU" sz="2800" dirty="0" smtClean="0">
                <a:effectLst/>
              </a:rPr>
              <a:t>, </a:t>
            </a:r>
          </a:p>
          <a:p>
            <a:pPr>
              <a:defRPr/>
            </a:pPr>
            <a:r>
              <a:rPr lang="ru-RU" sz="2800" b="1" dirty="0" smtClean="0">
                <a:effectLst/>
              </a:rPr>
              <a:t>профессиональные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 smtClean="0">
                <a:effectLst/>
              </a:rPr>
              <a:t>навыки</a:t>
            </a:r>
            <a:r>
              <a:rPr lang="ru-RU" sz="2800" dirty="0" smtClean="0">
                <a:effectLst/>
              </a:rPr>
              <a:t> </a:t>
            </a:r>
          </a:p>
          <a:p>
            <a:pPr>
              <a:defRPr/>
            </a:pPr>
            <a:r>
              <a:rPr lang="ru-RU" sz="2800" dirty="0" smtClean="0">
                <a:effectLst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>опыт работы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84424"/>
            <a:ext cx="3186113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0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2" name="Rectangle 96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784976" cy="1116856"/>
          </a:xfrm>
        </p:spPr>
        <p:txBody>
          <a:bodyPr vert="horz">
            <a:normAutofit fontScale="90000"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рамка квалификаций РФ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Пути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 квалификации соответствующего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уровня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6633" name="Group 137"/>
          <p:cNvGraphicFramePr>
            <a:graphicFrameLocks noGrp="1"/>
          </p:cNvGraphicFramePr>
          <p:nvPr>
            <p:ph type="tbl" idx="1"/>
          </p:nvPr>
        </p:nvGraphicFramePr>
        <p:xfrm>
          <a:off x="323850" y="1446213"/>
          <a:ext cx="8532813" cy="4999039"/>
        </p:xfrm>
        <a:graphic>
          <a:graphicData uri="http://schemas.openxmlformats.org/drawingml/2006/table">
            <a:tbl>
              <a:tblPr/>
              <a:tblGrid>
                <a:gridCol w="1008063"/>
                <a:gridCol w="7524750"/>
              </a:tblGrid>
              <a:tr h="4127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уровень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Краткосрочное обучение или инструктаж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уровень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Профессиональное обучение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 уровень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Профессиональное обучение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 уровень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Профессиональное обучение, среднее профессиональное образование- программы подготовки специалистов среднего звена, программы подготовки квалифицированных рабочих (служащих).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 уровень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Профессиональное обучение, среднее профессиональное образование- программы подготовки специалистов среднего звена, программы подготовки квалифицированных рабочих (служащих).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Tahoma" pitchFamily="34" charset="0"/>
                        </a:rPr>
                        <a:t>Дополнительное профессиональное образование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 уровень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Профессиональное обучение, среднее профессиональное образование- программы подготовки специалистов среднего звена, программы подготовки квалифицированных рабочих (служащих).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Высшее образование  - программы бакалавриата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Tahoma" pitchFamily="34" charset="0"/>
                        </a:rPr>
                        <a:t>Дополнительное профессиональное образование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 уровень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Высшее образование  – программы магистратуры или специалитета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Tahoma" pitchFamily="34" charset="0"/>
                        </a:rPr>
                        <a:t>Дополнительное профессиональное образование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 уровень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Высшее образование  –  программы специалитета, магистратуры, аспирантуры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Tahoma" pitchFamily="34" charset="0"/>
                        </a:rPr>
                        <a:t>Дополнительное профессиональное образование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 уровень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Высшее образование  – программы аспирантуры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CC"/>
                          </a:solidFill>
                          <a:effectLst/>
                          <a:latin typeface="Tahoma" pitchFamily="34" charset="0"/>
                        </a:rPr>
                        <a:t>Дополнительное профессиональное образование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3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304800"/>
            <a:ext cx="7872412" cy="750888"/>
          </a:xfrm>
        </p:spPr>
        <p:txBody>
          <a:bodyPr vert="horz"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Национальная рамка квалификаций РФ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Показатели </a:t>
            </a:r>
            <a:r>
              <a:rPr lang="ru-RU" b="1" dirty="0" smtClean="0">
                <a:solidFill>
                  <a:schemeClr val="tx1"/>
                </a:solidFill>
              </a:rPr>
              <a:t>уровней квалификации</a:t>
            </a:r>
            <a:endParaRPr lang="ru-RU" sz="2400" b="1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680635"/>
              </p:ext>
            </p:extLst>
          </p:nvPr>
        </p:nvGraphicFramePr>
        <p:xfrm>
          <a:off x="190500" y="1274763"/>
          <a:ext cx="8557964" cy="5546056"/>
        </p:xfrm>
        <a:graphic>
          <a:graphicData uri="http://schemas.openxmlformats.org/drawingml/2006/table">
            <a:tbl>
              <a:tblPr/>
              <a:tblGrid>
                <a:gridCol w="572918"/>
                <a:gridCol w="3056082"/>
                <a:gridCol w="2780521"/>
                <a:gridCol w="2148443"/>
              </a:tblGrid>
              <a:tr h="731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Уровень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Полномочия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ответственность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 умений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510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под руководством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Индивидуальная ответственность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стандартных заданий (обычно физический труд)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элементарных фактических знаний и (или) ограниченного круга специальных знаний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  <a:tr h="1314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под руководством  с элементами самостоятельности при выполнении знакомых заданий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Индивидуальная ответственность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стандартных заданий.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 способа действия по инструкции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Корректировка действий  с учетом условий их выполнения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специальных знаний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  <a:tr h="1793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под руководством с проявлением самостоятельности при решении типовых практических задач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собственной деятельности, исходя из поставленной руководителем задачи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Индивидуальная ответственность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типовых практических задач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 способа действия на основе знаний и практического опыта.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Корректировка действий  с учетом условий их выполнения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Понимание технологических или методических основ решения типовых практических задач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специальных знаний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0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549231"/>
              </p:ext>
            </p:extLst>
          </p:nvPr>
        </p:nvGraphicFramePr>
        <p:xfrm>
          <a:off x="107504" y="1412776"/>
          <a:ext cx="8580437" cy="5305425"/>
        </p:xfrm>
        <a:graphic>
          <a:graphicData uri="http://schemas.openxmlformats.org/drawingml/2006/table">
            <a:tbl>
              <a:tblPr/>
              <a:tblGrid>
                <a:gridCol w="438150"/>
                <a:gridCol w="3322637"/>
                <a:gridCol w="2674938"/>
                <a:gridCol w="2144712"/>
              </a:tblGrid>
              <a:tr h="2530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под руководством с проявлением самостоятельности при решении практических задач, требующих  анализа ситуации и ее изменений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собственной деятельности  и/или деятельности группы работников, исходя из поставленных задач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Ответственность за решение поставленных задач или результат деятельности группы работников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различных типов практических задач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 способа действия из известных на основе знаний и практического опыта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Текущий и итоговый контроль, оценка и коррекция деятельности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Понимание научно-технических или методических основ решения практических задач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специальных знаний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 с информацией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75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деятельность по  решению практических задач, требующих самостоятельного анализа ситуации и ее изменений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управлении решением поставленных задач в рамках подразделения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Ответственность за решение поставленных задач или результат деятельности  группы работников или подразделения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различных типов практических задач с элементами проектирования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 способов решения в изменяющихся (различных) условиях рабочей ситуации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Текущий и итоговый контроль, оценка и коррекция деятельности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профессиональных знаний технологического или методического характера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поиск информации, необходимой для решения поставленных профессиональных задач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87717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5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Рекламный буклет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кламный буклет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2965</TotalTime>
  <Words>1745</Words>
  <Application>Microsoft Office PowerPoint</Application>
  <PresentationFormat>Экран (4:3)</PresentationFormat>
  <Paragraphs>280</Paragraphs>
  <Slides>24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3_Рекламный буклет</vt:lpstr>
      <vt:lpstr>Рекламный буклет</vt:lpstr>
      <vt:lpstr> Профессиональный стандарт педагога-психолога как инструмент профессионального развития </vt:lpstr>
      <vt:lpstr> Послание Президента Федеральному Собранию 12 декабря 2013 года, Москва, Кремль</vt:lpstr>
      <vt:lpstr>Текущая ситуация</vt:lpstr>
      <vt:lpstr>Презентация PowerPoint</vt:lpstr>
      <vt:lpstr>  ФЗ № 236-ФЗ </vt:lpstr>
      <vt:lpstr>квалификация</vt:lpstr>
      <vt:lpstr>Национальная рамка квалификаций РФ Пути достижения квалификации соответствующего  уровня</vt:lpstr>
      <vt:lpstr>Национальная рамка квалификаций РФ Показатели уровней квалификации</vt:lpstr>
      <vt:lpstr>Презентация PowerPoint</vt:lpstr>
      <vt:lpstr>Национальная рамка квалификаций РФ Показатели уровней квалификации</vt:lpstr>
      <vt:lpstr>Национальная рамка квалификаций РФ Показатели уровней квалификации</vt:lpstr>
      <vt:lpstr>  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Процедура оценки и самооценки соответствия компетенции требованиям ПС</vt:lpstr>
      <vt:lpstr>  </vt:lpstr>
      <vt:lpstr>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МГППУ</dc:creator>
  <cp:lastModifiedBy>Андрей</cp:lastModifiedBy>
  <cp:revision>332</cp:revision>
  <cp:lastPrinted>2016-05-19T19:49:44Z</cp:lastPrinted>
  <dcterms:created xsi:type="dcterms:W3CDTF">2014-06-11T07:40:18Z</dcterms:created>
  <dcterms:modified xsi:type="dcterms:W3CDTF">2016-09-09T06:24:28Z</dcterms:modified>
</cp:coreProperties>
</file>