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58" r:id="rId4"/>
    <p:sldId id="261" r:id="rId5"/>
    <p:sldId id="259" r:id="rId6"/>
    <p:sldId id="262" r:id="rId7"/>
    <p:sldId id="260" r:id="rId8"/>
    <p:sldId id="263" r:id="rId9"/>
    <p:sldId id="264" r:id="rId10"/>
    <p:sldId id="265" r:id="rId11"/>
    <p:sldId id="266" r:id="rId12"/>
    <p:sldId id="267" r:id="rId13"/>
    <p:sldId id="268" r:id="rId14"/>
    <p:sldId id="269" r:id="rId15"/>
    <p:sldId id="272" r:id="rId16"/>
    <p:sldId id="271" r:id="rId17"/>
    <p:sldId id="273" r:id="rId18"/>
    <p:sldId id="270" r:id="rId19"/>
    <p:sldId id="274" r:id="rId20"/>
    <p:sldId id="275" r:id="rId21"/>
    <p:sldId id="276"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882C78-72D5-40FE-AE44-22E1F6DA850C}" type="datetimeFigureOut">
              <a:rPr lang="ru-RU" smtClean="0"/>
              <a:pPr/>
              <a:t>25.11.2016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FA144F-1D0B-4F8B-A6AD-2E392F147D4D}"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3FA144F-1D0B-4F8B-A6AD-2E392F147D4D}" type="slidenum">
              <a:rPr lang="ru-RU" smtClean="0"/>
              <a:pPr/>
              <a:t>11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25.11.2016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25.11.2016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25.11.2016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pPr/>
              <a:t>25.11.2016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25.11.2016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pPr/>
              <a:t>25.11.2016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25.11.2016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pPr/>
              <a:t>25.11.2016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25.11.2016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25.11.2016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25.11.2016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pPr/>
              <a:t>25.11.2016</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548680"/>
            <a:ext cx="8064896" cy="3672408"/>
          </a:xfrm>
        </p:spPr>
        <p:txBody>
          <a:bodyPr/>
          <a:lstStyle/>
          <a:p>
            <a:pPr marL="182880" indent="0" algn="r">
              <a:buNone/>
            </a:pPr>
            <a:r>
              <a:rPr lang="ru-RU" dirty="0" smtClean="0"/>
              <a:t>Вредные привычки – сигналы невроза   </a:t>
            </a:r>
            <a:r>
              <a:rPr lang="ru-RU" sz="4400" dirty="0" smtClean="0"/>
              <a:t/>
            </a:r>
            <a:br>
              <a:rPr lang="ru-RU" sz="4400" dirty="0" smtClean="0"/>
            </a:br>
            <a:r>
              <a:rPr lang="ru-RU" sz="3600" dirty="0" smtClean="0"/>
              <a:t>(причины, </a:t>
            </a:r>
            <a:br>
              <a:rPr lang="ru-RU" sz="3600" dirty="0" smtClean="0"/>
            </a:br>
            <a:r>
              <a:rPr lang="ru-RU" sz="3600" dirty="0" smtClean="0"/>
              <a:t>профилактика, </a:t>
            </a:r>
            <a:br>
              <a:rPr lang="ru-RU" sz="3600" dirty="0" smtClean="0"/>
            </a:br>
            <a:r>
              <a:rPr lang="ru-RU" sz="3600" dirty="0" smtClean="0"/>
              <a:t>коррекция)</a:t>
            </a:r>
            <a:endParaRPr lang="ru-RU" sz="3600" dirty="0"/>
          </a:p>
        </p:txBody>
      </p:sp>
      <p:pic>
        <p:nvPicPr>
          <p:cNvPr id="3074" name="Picture 2" descr="C:\Users\Пользователь_ASUS\Desktop\109534520_rlpJBS1hrFo.jpg"/>
          <p:cNvPicPr>
            <a:picLocks noChangeAspect="1" noChangeArrowheads="1"/>
          </p:cNvPicPr>
          <p:nvPr/>
        </p:nvPicPr>
        <p:blipFill rotWithShape="1">
          <a:blip r:embed="rId2" cstate="print">
            <a:extLst>
              <a:ext uri="{BEBA8EAE-BF5A-486C-A8C5-ECC9F3942E4B}">
                <a14:imgProps xmlns="" xmlns:a14="http://schemas.microsoft.com/office/drawing/2010/main">
                  <a14:imgLayer r:embed="rId3">
                    <a14:imgEffect>
                      <a14:brightnessContrast contrast="-20000"/>
                    </a14:imgEffect>
                  </a14:imgLayer>
                </a14:imgProps>
              </a:ext>
              <a:ext uri="{28A0092B-C50C-407E-A947-70E740481C1C}">
                <a14:useLocalDpi xmlns="" xmlns:a14="http://schemas.microsoft.com/office/drawing/2010/main" val="0"/>
              </a:ext>
            </a:extLst>
          </a:blip>
          <a:srcRect b="17197"/>
          <a:stretch/>
        </p:blipFill>
        <p:spPr bwMode="auto">
          <a:xfrm>
            <a:off x="251521" y="3140968"/>
            <a:ext cx="4977510" cy="27363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 xmlns:p14="http://schemas.microsoft.com/office/powerpoint/2010/main" val="6464233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83568" y="404664"/>
            <a:ext cx="7920880" cy="1008112"/>
          </a:xfrm>
        </p:spPr>
        <p:txBody>
          <a:bodyPr/>
          <a:lstStyle/>
          <a:p>
            <a:pPr algn="ctr">
              <a:buNone/>
            </a:pPr>
            <a:r>
              <a:rPr lang="ru-RU" sz="3200" dirty="0" smtClean="0"/>
              <a:t>7 вредных привычек </a:t>
            </a:r>
            <a:br>
              <a:rPr lang="ru-RU" sz="3200" dirty="0" smtClean="0"/>
            </a:br>
            <a:r>
              <a:rPr lang="ru-RU" sz="3200" dirty="0" smtClean="0"/>
              <a:t>у детей дошкольного возраста</a:t>
            </a:r>
            <a:endParaRPr lang="ru-RU" sz="3200" dirty="0"/>
          </a:p>
        </p:txBody>
      </p:sp>
      <p:sp>
        <p:nvSpPr>
          <p:cNvPr id="5" name="Текст 4"/>
          <p:cNvSpPr>
            <a:spLocks noGrp="1"/>
          </p:cNvSpPr>
          <p:nvPr>
            <p:ph type="body" idx="1"/>
          </p:nvPr>
        </p:nvSpPr>
        <p:spPr>
          <a:xfrm>
            <a:off x="395536" y="1484784"/>
            <a:ext cx="8424936" cy="4608512"/>
          </a:xfrm>
        </p:spPr>
        <p:txBody>
          <a:bodyPr>
            <a:normAutofit fontScale="85000" lnSpcReduction="10000"/>
          </a:bodyPr>
          <a:lstStyle/>
          <a:p>
            <a:pPr algn="ctr"/>
            <a:r>
              <a:rPr lang="ru-RU" sz="2800" b="1" dirty="0" smtClean="0"/>
              <a:t>Игнорирование просьб</a:t>
            </a:r>
            <a:r>
              <a:rPr lang="ru-RU" sz="2800" dirty="0" smtClean="0"/>
              <a:t>. </a:t>
            </a:r>
          </a:p>
          <a:p>
            <a:pPr algn="l"/>
            <a:r>
              <a:rPr lang="ru-RU" dirty="0" smtClean="0"/>
              <a:t>До трехлетнего возраста у малыша существует не гласное правило — слушаться родителей. В районе трех лет он все начинает отрицать. После этого возраста, ваше чадо усвоит — слова родителей — это ЗАКОН. Необходимо задуматься, что не прислушиваясь к вам ребенок не видит авторитета в вас. Как быть, когда ребенок пренебрегает просьбам? Сначала удостоверьтесь, пренебрежение просьб не взаимосвязано с посторонними причинами (к примеру, ребенок погружен в свои игры). Если же игнорирование принципиальное, не повышайте на малыша голос. Лучше, обнимите его, и мирным голосом донесите, что маму/папу необходимо слушаться. После чего, свою просьбу можете повторить. Для 3-х летнего ребенка таких действий будет достаточно. Ребенку постарше дайте понять, что после непослушания следует наказание. После чего, есть 2 варианта развития событий: • ребенок исполнит вашу просьбу; • ребенок не прислушается к вам. Во втором случае примените наказание, объяснив, почему вы это сделали. Таким образом, применяя последовательность в своих действиях (сказал, предупредил, наказал), вы сможете искоренить вредные привычки детей.</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95536" y="260648"/>
            <a:ext cx="6840760" cy="936104"/>
          </a:xfrm>
        </p:spPr>
        <p:txBody>
          <a:bodyPr/>
          <a:lstStyle/>
          <a:p>
            <a:pPr algn="ctr">
              <a:buNone/>
            </a:pPr>
            <a:r>
              <a:rPr lang="ru-RU" sz="3200" dirty="0" smtClean="0"/>
              <a:t>7 вредных привычек </a:t>
            </a:r>
            <a:br>
              <a:rPr lang="ru-RU" sz="3200" dirty="0" smtClean="0"/>
            </a:br>
            <a:r>
              <a:rPr lang="ru-RU" sz="3200" dirty="0" smtClean="0"/>
              <a:t>у детей дошкольного возраста</a:t>
            </a:r>
            <a:endParaRPr lang="ru-RU" sz="3200" dirty="0"/>
          </a:p>
        </p:txBody>
      </p:sp>
      <p:sp>
        <p:nvSpPr>
          <p:cNvPr id="5" name="Текст 4"/>
          <p:cNvSpPr>
            <a:spLocks noGrp="1"/>
          </p:cNvSpPr>
          <p:nvPr>
            <p:ph type="body" idx="1"/>
          </p:nvPr>
        </p:nvSpPr>
        <p:spPr>
          <a:xfrm>
            <a:off x="251520" y="1268760"/>
            <a:ext cx="8640960" cy="5328592"/>
          </a:xfrm>
        </p:spPr>
        <p:txBody>
          <a:bodyPr>
            <a:normAutofit fontScale="92500" lnSpcReduction="20000"/>
          </a:bodyPr>
          <a:lstStyle/>
          <a:p>
            <a:pPr algn="l"/>
            <a:r>
              <a:rPr lang="ru-RU" sz="2400" b="1" dirty="0" smtClean="0"/>
              <a:t>Ребенок после трех лет сосет пальцы (соску). Грызет ногти</a:t>
            </a:r>
            <a:r>
              <a:rPr lang="ru-RU" sz="2400" dirty="0" smtClean="0"/>
              <a:t>. </a:t>
            </a:r>
          </a:p>
          <a:p>
            <a:pPr algn="l"/>
            <a:r>
              <a:rPr lang="ru-RU" dirty="0" smtClean="0"/>
              <a:t>Удовлетворение оральной потребности, в простонародье сосание, является огораживанием от внешнего мира. Таким способом малыш отыскивает успокоения. </a:t>
            </a:r>
          </a:p>
          <a:p>
            <a:pPr algn="l"/>
            <a:r>
              <a:rPr lang="ru-RU" dirty="0" err="1" smtClean="0"/>
              <a:t>Грызение</a:t>
            </a:r>
            <a:r>
              <a:rPr lang="ru-RU" dirty="0" smtClean="0"/>
              <a:t> ногтей, является нервной реакцией. Часто возникающая если малыш утомился, измотан, напряжен. Как быть когда ребенок обгрызает ногти или сосет пальцы? Не стоит повышать голос, бить по пальцам или того хуже, мазать горчицей. Спокойным тоном попросите малыша вынуть пальцы изо рта и переключите внимание на увлекательные игры для малыша. </a:t>
            </a:r>
          </a:p>
          <a:p>
            <a:pPr algn="l"/>
            <a:r>
              <a:rPr lang="ru-RU" dirty="0" smtClean="0"/>
              <a:t>Ежедневными играми ребенка должны стать те, которые снижают повышенную возбудимость, способствуют расслаблению. Отучить ребенка от сосания пальца, можно уделив ему больше своего времени, поскольку сосание пальца говорит о недостатке контакта с матерью. Поэтому, даже если вы работающая мама, находите время каждый вечер для занятий/игр с ребенком.</a:t>
            </a:r>
          </a:p>
          <a:p>
            <a:pPr algn="l"/>
            <a:r>
              <a:rPr lang="ru-RU" dirty="0" smtClean="0"/>
              <a:t>Отвести внимание от рук и рта можно с помощью пластилина. Так же, с помощью шуток: «А можешь засунуть всю руку?», «Возьми мои пальцы» и прочее. Важно, чтобы ребенок понял вашу шутку.</a:t>
            </a:r>
          </a:p>
          <a:p>
            <a:endParaRPr lang="ru-RU" dirty="0"/>
          </a:p>
        </p:txBody>
      </p:sp>
      <p:pic>
        <p:nvPicPr>
          <p:cNvPr id="7169" name="Picture 1" descr="C:\Users\FirstUser\Desktop\Вредные привычки\sosatel-ny-j-refleks.jpg"/>
          <p:cNvPicPr>
            <a:picLocks noChangeAspect="1" noChangeArrowheads="1"/>
          </p:cNvPicPr>
          <p:nvPr/>
        </p:nvPicPr>
        <p:blipFill>
          <a:blip r:embed="rId3" cstate="print"/>
          <a:srcRect/>
          <a:stretch>
            <a:fillRect/>
          </a:stretch>
        </p:blipFill>
        <p:spPr bwMode="auto">
          <a:xfrm>
            <a:off x="7236296" y="188640"/>
            <a:ext cx="1691680" cy="10573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1" descr="C:\Users\FirstUser\Desktop\Вредные привычки\rebenok-otbiraet-chuzhie-igrushki.jpg"/>
          <p:cNvPicPr>
            <a:picLocks noChangeAspect="1" noChangeArrowheads="1"/>
          </p:cNvPicPr>
          <p:nvPr/>
        </p:nvPicPr>
        <p:blipFill>
          <a:blip r:embed="rId2" cstate="print"/>
          <a:srcRect/>
          <a:stretch>
            <a:fillRect/>
          </a:stretch>
        </p:blipFill>
        <p:spPr bwMode="auto">
          <a:xfrm>
            <a:off x="5652120" y="1484784"/>
            <a:ext cx="2376264" cy="1584968"/>
          </a:xfrm>
          <a:prstGeom prst="rect">
            <a:avLst/>
          </a:prstGeom>
          <a:noFill/>
        </p:spPr>
      </p:pic>
      <p:sp>
        <p:nvSpPr>
          <p:cNvPr id="4" name="Заголовок 3"/>
          <p:cNvSpPr>
            <a:spLocks noGrp="1"/>
          </p:cNvSpPr>
          <p:nvPr>
            <p:ph type="title"/>
          </p:nvPr>
        </p:nvSpPr>
        <p:spPr>
          <a:xfrm>
            <a:off x="539552" y="332656"/>
            <a:ext cx="7992888" cy="936104"/>
          </a:xfrm>
        </p:spPr>
        <p:txBody>
          <a:bodyPr/>
          <a:lstStyle/>
          <a:p>
            <a:pPr algn="ctr">
              <a:buNone/>
            </a:pPr>
            <a:r>
              <a:rPr lang="ru-RU" sz="3200" dirty="0" smtClean="0"/>
              <a:t>7 вредных привычек </a:t>
            </a:r>
            <a:br>
              <a:rPr lang="ru-RU" sz="3200" dirty="0" smtClean="0"/>
            </a:br>
            <a:r>
              <a:rPr lang="ru-RU" sz="3200" dirty="0" smtClean="0"/>
              <a:t>у детей дошкольного возраста</a:t>
            </a:r>
            <a:endParaRPr lang="ru-RU" sz="3200" dirty="0"/>
          </a:p>
        </p:txBody>
      </p:sp>
      <p:sp>
        <p:nvSpPr>
          <p:cNvPr id="5" name="Текст 4"/>
          <p:cNvSpPr>
            <a:spLocks noGrp="1"/>
          </p:cNvSpPr>
          <p:nvPr>
            <p:ph type="body" idx="1"/>
          </p:nvPr>
        </p:nvSpPr>
        <p:spPr>
          <a:xfrm>
            <a:off x="395536" y="1844824"/>
            <a:ext cx="8424936" cy="4752528"/>
          </a:xfrm>
        </p:spPr>
        <p:txBody>
          <a:bodyPr>
            <a:normAutofit/>
          </a:bodyPr>
          <a:lstStyle/>
          <a:p>
            <a:pPr algn="l"/>
            <a:r>
              <a:rPr lang="ru-RU" sz="2400" b="1" dirty="0" smtClean="0"/>
              <a:t>Без спроса берет чужое</a:t>
            </a:r>
          </a:p>
          <a:p>
            <a:pPr algn="l"/>
            <a:endParaRPr lang="ru-RU" dirty="0" smtClean="0"/>
          </a:p>
          <a:p>
            <a:pPr algn="l"/>
            <a:endParaRPr lang="ru-RU" dirty="0" smtClean="0"/>
          </a:p>
          <a:p>
            <a:pPr algn="l"/>
            <a:r>
              <a:rPr lang="ru-RU" dirty="0" smtClean="0"/>
              <a:t>Однозначно причина кроется в желании обладать такой же вещью. Малыши дошкольного возраста еще плохо понимают разницу «мое / не мое». </a:t>
            </a:r>
          </a:p>
          <a:p>
            <a:pPr algn="l"/>
            <a:r>
              <a:rPr lang="ru-RU" dirty="0" smtClean="0"/>
              <a:t>Как быть, если берет чужое? </a:t>
            </a:r>
          </a:p>
          <a:p>
            <a:pPr algn="l"/>
            <a:r>
              <a:rPr lang="ru-RU" dirty="0" smtClean="0"/>
              <a:t>В доме появилась новая игрушка, поинтересуйтесь у своего чада, откуда игрушка взялась. Если дали поиграть, узнаете у своего малыша, чья это игрушка. Если же ребенок обманул, объясните, недозволенность такого поступка и правильную манеру поведения. Например, можно попросить поиграть, поменяться и т.д. Чужую же игрушку возвратите вместе с ребенком, ее обладателю.</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83568" y="332656"/>
            <a:ext cx="7992888" cy="1080120"/>
          </a:xfrm>
        </p:spPr>
        <p:txBody>
          <a:bodyPr/>
          <a:lstStyle/>
          <a:p>
            <a:pPr algn="ctr">
              <a:buNone/>
            </a:pPr>
            <a:r>
              <a:rPr lang="ru-RU" sz="3200" dirty="0" smtClean="0"/>
              <a:t>7 вредных привычек </a:t>
            </a:r>
            <a:br>
              <a:rPr lang="ru-RU" sz="3200" dirty="0" smtClean="0"/>
            </a:br>
            <a:r>
              <a:rPr lang="ru-RU" sz="3200" dirty="0" smtClean="0"/>
              <a:t>у детей дошкольного возраста</a:t>
            </a:r>
            <a:endParaRPr lang="ru-RU" sz="3200" dirty="0"/>
          </a:p>
        </p:txBody>
      </p:sp>
      <p:sp>
        <p:nvSpPr>
          <p:cNvPr id="5" name="Текст 4"/>
          <p:cNvSpPr>
            <a:spLocks noGrp="1"/>
          </p:cNvSpPr>
          <p:nvPr>
            <p:ph type="body" idx="1"/>
          </p:nvPr>
        </p:nvSpPr>
        <p:spPr>
          <a:xfrm>
            <a:off x="395536" y="1844824"/>
            <a:ext cx="8424936" cy="4176464"/>
          </a:xfrm>
        </p:spPr>
        <p:txBody>
          <a:bodyPr>
            <a:normAutofit/>
          </a:bodyPr>
          <a:lstStyle/>
          <a:p>
            <a:pPr algn="ctr"/>
            <a:r>
              <a:rPr lang="ru-RU" sz="2600" b="1" dirty="0" smtClean="0"/>
              <a:t>Дразнит других и гримасничает</a:t>
            </a:r>
            <a:endParaRPr lang="ru-RU" sz="2600" dirty="0" smtClean="0"/>
          </a:p>
          <a:p>
            <a:pPr algn="l"/>
            <a:r>
              <a:rPr lang="ru-RU" dirty="0" smtClean="0"/>
              <a:t>Плохой привычкой у детей мы назовем то, когда ребенок корчит рожи, дразнит разных детей постоянно, не контролируя себя. </a:t>
            </a:r>
          </a:p>
          <a:p>
            <a:pPr algn="l"/>
            <a:r>
              <a:rPr lang="ru-RU" dirty="0" smtClean="0"/>
              <a:t>Как быть, когда ребенок кривляется? Корректировать эту вредную привычку можно с помощью самодисциплины. Самодисциплины можно добиться мотивировав ребенка. То есть, вы должны создавать такие условия, чтобы ваш ребенок сам желал контролировать себя. Например, использование системы поощрений, когда определенный промежуток времени (определите заранее) без кривляний, малыш получает балл. И при накоплении 10 баллов малыш получает маленький сюрприз.</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259632" y="332656"/>
            <a:ext cx="6740229" cy="936104"/>
          </a:xfrm>
        </p:spPr>
        <p:txBody>
          <a:bodyPr/>
          <a:lstStyle/>
          <a:p>
            <a:pPr algn="ctr">
              <a:buNone/>
            </a:pPr>
            <a:r>
              <a:rPr lang="ru-RU" sz="3200" dirty="0" smtClean="0"/>
              <a:t>7 вредных привычек </a:t>
            </a:r>
            <a:br>
              <a:rPr lang="ru-RU" sz="3200" dirty="0" smtClean="0"/>
            </a:br>
            <a:r>
              <a:rPr lang="ru-RU" sz="3200" dirty="0" smtClean="0"/>
              <a:t>у детей дошкольного возраста</a:t>
            </a:r>
            <a:endParaRPr lang="ru-RU" sz="3200" dirty="0"/>
          </a:p>
        </p:txBody>
      </p:sp>
      <p:sp>
        <p:nvSpPr>
          <p:cNvPr id="5" name="Текст 4"/>
          <p:cNvSpPr>
            <a:spLocks noGrp="1"/>
          </p:cNvSpPr>
          <p:nvPr>
            <p:ph type="body" idx="1"/>
          </p:nvPr>
        </p:nvSpPr>
        <p:spPr>
          <a:xfrm>
            <a:off x="467544" y="1484784"/>
            <a:ext cx="8424936" cy="4824536"/>
          </a:xfrm>
        </p:spPr>
        <p:txBody>
          <a:bodyPr>
            <a:normAutofit fontScale="92500" lnSpcReduction="20000"/>
          </a:bodyPr>
          <a:lstStyle/>
          <a:p>
            <a:pPr algn="ctr"/>
            <a:r>
              <a:rPr lang="ru-RU" sz="2600" b="1" dirty="0" smtClean="0"/>
              <a:t>Ребенок плюется едой</a:t>
            </a:r>
            <a:endParaRPr lang="ru-RU" sz="2600" dirty="0" smtClean="0"/>
          </a:p>
          <a:p>
            <a:pPr algn="l"/>
            <a:r>
              <a:rPr lang="ru-RU" dirty="0" smtClean="0"/>
              <a:t>Такое поведение можно назвать плохой привычкой ребенка после двух-трех летнего возраста. </a:t>
            </a:r>
          </a:p>
          <a:p>
            <a:pPr algn="l"/>
            <a:r>
              <a:rPr lang="ru-RU" dirty="0" smtClean="0"/>
              <a:t>Как быть, когда ребенок выплевывает еду? Отучить ребенка плеваться едой, можно объяснив что играть с едой нельзя, после чего стоит забрать тарелку. </a:t>
            </a:r>
          </a:p>
          <a:p>
            <a:pPr algn="l"/>
            <a:r>
              <a:rPr lang="ru-RU" dirty="0" smtClean="0"/>
              <a:t>Когда ребенок просит другую пищу, скажите что другого нет (поскольку требование другой еды — это попытки манипуляции). Наблюдайте за ответом малыша, если согласие на предложенную ему пищу достигнуто, упомяните, что нельзя играться с пищей. </a:t>
            </a:r>
          </a:p>
          <a:p>
            <a:pPr algn="l"/>
            <a:r>
              <a:rPr lang="ru-RU" dirty="0" smtClean="0"/>
              <a:t>Если ребенок продолжает выплевывать еду, играться с ней, то заберите тарелку и оставьте его без обеда. Ребенок поймет, что вы последовательны в своих действиях и прекратит свои вредные привычки. </a:t>
            </a:r>
          </a:p>
          <a:p>
            <a:pPr algn="l"/>
            <a:r>
              <a:rPr lang="ru-RU" dirty="0" smtClean="0"/>
              <a:t>По такому же принципу отучаем ребенка </a:t>
            </a:r>
          </a:p>
          <a:p>
            <a:pPr algn="l"/>
            <a:r>
              <a:rPr lang="ru-RU" dirty="0" smtClean="0"/>
              <a:t>раскидывать вещи.</a:t>
            </a:r>
          </a:p>
          <a:p>
            <a:endParaRPr lang="ru-RU" dirty="0"/>
          </a:p>
        </p:txBody>
      </p:sp>
      <p:pic>
        <p:nvPicPr>
          <p:cNvPr id="4097" name="Picture 1" descr="C:\Users\FirstUser\Desktop\Вредные привычки\rebenok-raskidy-vaet-edu.jpg"/>
          <p:cNvPicPr>
            <a:picLocks noChangeAspect="1" noChangeArrowheads="1"/>
          </p:cNvPicPr>
          <p:nvPr/>
        </p:nvPicPr>
        <p:blipFill>
          <a:blip r:embed="rId2" cstate="print"/>
          <a:srcRect/>
          <a:stretch>
            <a:fillRect/>
          </a:stretch>
        </p:blipFill>
        <p:spPr bwMode="auto">
          <a:xfrm>
            <a:off x="6300192" y="5176973"/>
            <a:ext cx="2520280" cy="1681027"/>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259632" y="260648"/>
            <a:ext cx="6740229" cy="936104"/>
          </a:xfrm>
        </p:spPr>
        <p:txBody>
          <a:bodyPr/>
          <a:lstStyle/>
          <a:p>
            <a:pPr algn="ctr">
              <a:buNone/>
            </a:pPr>
            <a:r>
              <a:rPr lang="ru-RU" sz="3200" dirty="0" smtClean="0"/>
              <a:t>7 вредных привычек </a:t>
            </a:r>
            <a:br>
              <a:rPr lang="ru-RU" sz="3200" dirty="0" smtClean="0"/>
            </a:br>
            <a:r>
              <a:rPr lang="ru-RU" sz="3200" dirty="0" smtClean="0"/>
              <a:t>у детей дошкольного возраста</a:t>
            </a:r>
            <a:endParaRPr lang="ru-RU" sz="3200" dirty="0"/>
          </a:p>
        </p:txBody>
      </p:sp>
      <p:sp>
        <p:nvSpPr>
          <p:cNvPr id="5" name="Текст 4"/>
          <p:cNvSpPr>
            <a:spLocks noGrp="1"/>
          </p:cNvSpPr>
          <p:nvPr>
            <p:ph type="body" idx="1"/>
          </p:nvPr>
        </p:nvSpPr>
        <p:spPr>
          <a:xfrm>
            <a:off x="395536" y="1340768"/>
            <a:ext cx="8280920" cy="5184576"/>
          </a:xfrm>
        </p:spPr>
        <p:txBody>
          <a:bodyPr>
            <a:normAutofit fontScale="70000" lnSpcReduction="20000"/>
          </a:bodyPr>
          <a:lstStyle/>
          <a:p>
            <a:pPr algn="ctr"/>
            <a:r>
              <a:rPr lang="ru-RU" sz="2800" b="1" dirty="0" smtClean="0"/>
              <a:t>Детский онанизм</a:t>
            </a:r>
          </a:p>
          <a:p>
            <a:pPr algn="l"/>
            <a:r>
              <a:rPr lang="ru-RU" sz="2400" dirty="0" smtClean="0"/>
              <a:t>Как правило, родители, столкнувшиеся с этими проявлениями у своего ребёнка, испытывают:</a:t>
            </a:r>
          </a:p>
          <a:p>
            <a:pPr lvl="0" algn="l">
              <a:buFont typeface="Wingdings" pitchFamily="2" charset="2"/>
              <a:buChar char="§"/>
            </a:pPr>
            <a:r>
              <a:rPr lang="ru-RU" sz="2400" dirty="0" smtClean="0"/>
              <a:t>панику и раздражение (вероятно, оно родом из детства, когда такие действия запрещались строго и властно);</a:t>
            </a:r>
          </a:p>
          <a:p>
            <a:pPr lvl="0" algn="l">
              <a:buFont typeface="Wingdings" pitchFamily="2" charset="2"/>
              <a:buChar char="§"/>
            </a:pPr>
            <a:r>
              <a:rPr lang="ru-RU" sz="2400" dirty="0" smtClean="0"/>
              <a:t>растерянность.</a:t>
            </a:r>
          </a:p>
          <a:p>
            <a:pPr algn="l"/>
            <a:r>
              <a:rPr lang="ru-RU" sz="2400" dirty="0" smtClean="0"/>
              <a:t> </a:t>
            </a:r>
          </a:p>
          <a:p>
            <a:pPr algn="l"/>
            <a:r>
              <a:rPr lang="ru-RU" sz="2400" dirty="0" smtClean="0"/>
              <a:t>Отсюда две самые распространённые реакции:</a:t>
            </a:r>
          </a:p>
          <a:p>
            <a:pPr lvl="0" algn="l">
              <a:buFont typeface="Arial" pitchFamily="34" charset="0"/>
              <a:buChar char="•"/>
            </a:pPr>
            <a:r>
              <a:rPr lang="ru-RU" sz="2400" dirty="0" err="1" smtClean="0"/>
              <a:t>полныи</a:t>
            </a:r>
            <a:r>
              <a:rPr lang="ru-RU" sz="2400" dirty="0" smtClean="0"/>
              <a:t>̆ ступор, </a:t>
            </a:r>
          </a:p>
          <a:p>
            <a:pPr lvl="0" algn="l">
              <a:buFont typeface="Arial" pitchFamily="34" charset="0"/>
              <a:buChar char="•"/>
            </a:pPr>
            <a:r>
              <a:rPr lang="ru-RU" sz="2400" dirty="0" smtClean="0"/>
              <a:t>резкие слова и непродуманные </a:t>
            </a:r>
            <a:r>
              <a:rPr lang="ru-RU" sz="2400" dirty="0" smtClean="0"/>
              <a:t>действия</a:t>
            </a:r>
            <a:r>
              <a:rPr lang="ru-RU" sz="2400" dirty="0" smtClean="0"/>
              <a:t>.</a:t>
            </a:r>
          </a:p>
          <a:p>
            <a:pPr lvl="0" algn="l"/>
            <a:endParaRPr lang="ru-RU" sz="2400" dirty="0" smtClean="0"/>
          </a:p>
          <a:p>
            <a:pPr algn="l"/>
            <a:r>
              <a:rPr lang="ru-RU" sz="2400" u="sng" dirty="0" smtClean="0"/>
              <a:t>Не разрешайте себе:</a:t>
            </a:r>
          </a:p>
          <a:p>
            <a:pPr algn="l">
              <a:buFont typeface="Arial" pitchFamily="34" charset="0"/>
              <a:buChar char="•"/>
            </a:pPr>
            <a:r>
              <a:rPr lang="ru-RU" sz="2400" dirty="0" smtClean="0"/>
              <a:t>кричать, ругаться, объявлять </a:t>
            </a:r>
            <a:r>
              <a:rPr lang="ru-RU" sz="2400" dirty="0" err="1" smtClean="0"/>
              <a:t>бойкот</a:t>
            </a:r>
            <a:r>
              <a:rPr lang="ru-RU" sz="2400" dirty="0" smtClean="0"/>
              <a:t> и угрожать («оторву, зашью, заклею»); </a:t>
            </a:r>
          </a:p>
          <a:p>
            <a:pPr algn="l">
              <a:buFont typeface="Arial" pitchFamily="34" charset="0"/>
              <a:buChar char="•"/>
            </a:pPr>
            <a:r>
              <a:rPr lang="ru-RU" sz="2400" dirty="0" smtClean="0"/>
              <a:t>обсуждать эту ситуацию с другими взрослыми при самом ребёнке;</a:t>
            </a:r>
          </a:p>
          <a:p>
            <a:pPr algn="l">
              <a:buFont typeface="Arial" pitchFamily="34" charset="0"/>
              <a:buChar char="•"/>
            </a:pPr>
            <a:r>
              <a:rPr lang="ru-RU" sz="2400" dirty="0" smtClean="0"/>
              <a:t>оставлять ситуацию как есть; ставить на ребёнке </a:t>
            </a:r>
            <a:r>
              <a:rPr lang="ru-RU" sz="2400" dirty="0" err="1" smtClean="0"/>
              <a:t>клеймо</a:t>
            </a:r>
            <a:r>
              <a:rPr lang="ru-RU" sz="2400" dirty="0" smtClean="0"/>
              <a:t> («хорошие дети так не делают!»).</a:t>
            </a:r>
          </a:p>
          <a:p>
            <a:pPr lvl="0" algn="l">
              <a:buFont typeface="Arial" pitchFamily="34" charset="0"/>
              <a:buChar char="•"/>
            </a:pPr>
            <a:endParaRPr lang="ru-RU" sz="2400" dirty="0" smtClean="0"/>
          </a:p>
          <a:p>
            <a:pPr algn="ctr"/>
            <a:endParaRPr lang="ru-RU"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259632" y="260648"/>
            <a:ext cx="6740229" cy="936104"/>
          </a:xfrm>
        </p:spPr>
        <p:txBody>
          <a:bodyPr/>
          <a:lstStyle/>
          <a:p>
            <a:pPr algn="ctr">
              <a:buNone/>
            </a:pPr>
            <a:r>
              <a:rPr lang="ru-RU" sz="3200" dirty="0" smtClean="0"/>
              <a:t>7 вредных привычек </a:t>
            </a:r>
            <a:br>
              <a:rPr lang="ru-RU" sz="3200" dirty="0" smtClean="0"/>
            </a:br>
            <a:r>
              <a:rPr lang="ru-RU" sz="3200" dirty="0" smtClean="0"/>
              <a:t>у детей дошкольного возраста</a:t>
            </a:r>
            <a:endParaRPr lang="ru-RU" sz="3200" dirty="0"/>
          </a:p>
        </p:txBody>
      </p:sp>
      <p:sp>
        <p:nvSpPr>
          <p:cNvPr id="5" name="Текст 4"/>
          <p:cNvSpPr>
            <a:spLocks noGrp="1"/>
          </p:cNvSpPr>
          <p:nvPr>
            <p:ph type="body" idx="1"/>
          </p:nvPr>
        </p:nvSpPr>
        <p:spPr>
          <a:xfrm>
            <a:off x="395536" y="1340768"/>
            <a:ext cx="8280920" cy="5184576"/>
          </a:xfrm>
        </p:spPr>
        <p:txBody>
          <a:bodyPr>
            <a:normAutofit fontScale="25000" lnSpcReduction="20000"/>
          </a:bodyPr>
          <a:lstStyle/>
          <a:p>
            <a:pPr algn="ctr"/>
            <a:r>
              <a:rPr lang="ru-RU" sz="7400" b="1" dirty="0" smtClean="0"/>
              <a:t>Детский онанизм</a:t>
            </a:r>
          </a:p>
          <a:p>
            <a:pPr algn="ctr"/>
            <a:endParaRPr lang="ru-RU" sz="5100" b="1" dirty="0" smtClean="0"/>
          </a:p>
          <a:p>
            <a:pPr algn="l"/>
            <a:r>
              <a:rPr lang="ru-RU" sz="7200" dirty="0" smtClean="0"/>
              <a:t>Что же делать, если вы впервые столкнулись с такими проявлениями?</a:t>
            </a:r>
          </a:p>
          <a:p>
            <a:pPr algn="l">
              <a:buFont typeface="Arial" pitchFamily="34" charset="0"/>
              <a:buChar char="•"/>
            </a:pPr>
            <a:r>
              <a:rPr lang="ru-RU" sz="7200" dirty="0" err="1" smtClean="0"/>
              <a:t>Признайтесь</a:t>
            </a:r>
            <a:r>
              <a:rPr lang="ru-RU" sz="7200" dirty="0" smtClean="0"/>
              <a:t> себе, что вы растеряны. Это не страшно: родители тоже могут растеряться.</a:t>
            </a:r>
          </a:p>
          <a:p>
            <a:pPr algn="l">
              <a:buFont typeface="Arial" pitchFamily="34" charset="0"/>
              <a:buChar char="•"/>
            </a:pPr>
            <a:r>
              <a:rPr lang="ru-RU" sz="7200" dirty="0" smtClean="0"/>
              <a:t>Не торопитесь с </a:t>
            </a:r>
            <a:r>
              <a:rPr lang="ru-RU" sz="7200" dirty="0" err="1" smtClean="0"/>
              <a:t>ответнои</a:t>
            </a:r>
            <a:r>
              <a:rPr lang="ru-RU" sz="7200" dirty="0" smtClean="0"/>
              <a:t>̆ </a:t>
            </a:r>
            <a:r>
              <a:rPr lang="ru-RU" sz="7200" dirty="0" err="1" smtClean="0"/>
              <a:t>реакциеи</a:t>
            </a:r>
            <a:r>
              <a:rPr lang="ru-RU" sz="7200" dirty="0" smtClean="0"/>
              <a:t>̆. </a:t>
            </a:r>
            <a:r>
              <a:rPr lang="ru-RU" sz="7200" dirty="0" err="1" smtClean="0"/>
              <a:t>Сформируйте</a:t>
            </a:r>
            <a:r>
              <a:rPr lang="ru-RU" sz="7200" dirty="0" smtClean="0"/>
              <a:t> свою политику, </a:t>
            </a:r>
            <a:r>
              <a:rPr lang="ru-RU" sz="7200" dirty="0" err="1" smtClean="0"/>
              <a:t>согласуйте</a:t>
            </a:r>
            <a:r>
              <a:rPr lang="ru-RU" sz="7200" dirty="0" smtClean="0"/>
              <a:t> её со всеми взрослыми, участвующими в воспитании (папой, бабушкой и т. д.). </a:t>
            </a:r>
          </a:p>
          <a:p>
            <a:pPr algn="l">
              <a:buFont typeface="Arial" pitchFamily="34" charset="0"/>
              <a:buChar char="•"/>
            </a:pPr>
            <a:r>
              <a:rPr lang="ru-RU" sz="7200" dirty="0" smtClean="0"/>
              <a:t>Приготовьтесь к систематическому ласковому, но твёрдому наставлению. Умение контролировать себя формируется постепенно. Придумайте слова, доступные уровню понимания ребёнка. </a:t>
            </a:r>
          </a:p>
          <a:p>
            <a:pPr algn="l">
              <a:buFont typeface="Arial" pitchFamily="34" charset="0"/>
              <a:buChar char="•"/>
            </a:pPr>
            <a:r>
              <a:rPr lang="ru-RU" sz="7200" dirty="0" smtClean="0"/>
              <a:t>Понаблюдайте, в какие моменты малыш более подвержен навязчивым действиям (перед засыпанием, перед телевизором, когда мама не уделяет внимания, задумался...). Самое лучшее – переключить его внимание на что-то действительно для него интересное.</a:t>
            </a:r>
          </a:p>
          <a:p>
            <a:pPr algn="l">
              <a:buFont typeface="Arial" pitchFamily="34" charset="0"/>
              <a:buChar char="•"/>
            </a:pPr>
            <a:r>
              <a:rPr lang="ru-RU" sz="7200" dirty="0" smtClean="0"/>
              <a:t>Возможно, ребёнку не хватает вашего тепла, телесного и эмоционального контакта. Обнимите его, погладьте, поцелуйте. </a:t>
            </a:r>
          </a:p>
          <a:p>
            <a:pPr algn="l">
              <a:buFont typeface="Arial" pitchFamily="34" charset="0"/>
              <a:buChar char="•"/>
            </a:pPr>
            <a:r>
              <a:rPr lang="ru-RU" sz="7200" dirty="0" smtClean="0"/>
              <a:t>Отложите по возможности запланированные дела, если обычно вы мало проводите времени вместе. Ежедневные успокаивающие ванны по 20–25 минут и лёгкий массаж помогут снять напряжение.</a:t>
            </a:r>
          </a:p>
          <a:p>
            <a:pPr algn="ctr"/>
            <a:endParaRPr lang="ru-RU" sz="7200" b="1"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259632" y="260648"/>
            <a:ext cx="6740229" cy="936104"/>
          </a:xfrm>
        </p:spPr>
        <p:txBody>
          <a:bodyPr/>
          <a:lstStyle/>
          <a:p>
            <a:pPr algn="ctr">
              <a:buNone/>
            </a:pPr>
            <a:r>
              <a:rPr lang="ru-RU" sz="3200" dirty="0" smtClean="0"/>
              <a:t>7 вредных привычек </a:t>
            </a:r>
            <a:br>
              <a:rPr lang="ru-RU" sz="3200" dirty="0" smtClean="0"/>
            </a:br>
            <a:r>
              <a:rPr lang="ru-RU" sz="3200" dirty="0" smtClean="0"/>
              <a:t>у детей дошкольного возраста</a:t>
            </a:r>
            <a:endParaRPr lang="ru-RU" sz="3200" dirty="0"/>
          </a:p>
        </p:txBody>
      </p:sp>
      <p:sp>
        <p:nvSpPr>
          <p:cNvPr id="5" name="Текст 4"/>
          <p:cNvSpPr>
            <a:spLocks noGrp="1"/>
          </p:cNvSpPr>
          <p:nvPr>
            <p:ph type="body" idx="1"/>
          </p:nvPr>
        </p:nvSpPr>
        <p:spPr>
          <a:xfrm>
            <a:off x="395536" y="1340768"/>
            <a:ext cx="8280920" cy="5184576"/>
          </a:xfrm>
        </p:spPr>
        <p:txBody>
          <a:bodyPr>
            <a:normAutofit/>
          </a:bodyPr>
          <a:lstStyle/>
          <a:p>
            <a:pPr algn="ctr"/>
            <a:r>
              <a:rPr lang="ru-RU" sz="2800" b="1" dirty="0" smtClean="0"/>
              <a:t>Детский онанизм</a:t>
            </a:r>
          </a:p>
          <a:p>
            <a:pPr algn="l"/>
            <a:endParaRPr lang="ru-RU" sz="2400" dirty="0" smtClean="0"/>
          </a:p>
          <a:p>
            <a:pPr algn="l"/>
            <a:r>
              <a:rPr lang="ru-RU" sz="2400" dirty="0" smtClean="0"/>
              <a:t>Если же привычка сформировалась, значит: </a:t>
            </a:r>
          </a:p>
          <a:p>
            <a:pPr lvl="0" algn="l">
              <a:buFont typeface="Wingdings" pitchFamily="2" charset="2"/>
              <a:buChar char="ü"/>
            </a:pPr>
            <a:r>
              <a:rPr lang="ru-RU" sz="2400" dirty="0" smtClean="0"/>
              <a:t>вы вовремя не остановили ребёнка,</a:t>
            </a:r>
          </a:p>
          <a:p>
            <a:pPr lvl="0" algn="l">
              <a:buFont typeface="Wingdings" pitchFamily="2" charset="2"/>
              <a:buChar char="ü"/>
            </a:pPr>
            <a:r>
              <a:rPr lang="ru-RU" sz="2400" dirty="0" smtClean="0"/>
              <a:t>сама обстановка в семье является фактором стресса,   </a:t>
            </a:r>
          </a:p>
          <a:p>
            <a:pPr lvl="0" algn="l">
              <a:buFont typeface="Wingdings" pitchFamily="2" charset="2"/>
              <a:buChar char="ü"/>
            </a:pPr>
            <a:r>
              <a:rPr lang="ru-RU" sz="2400" dirty="0" smtClean="0"/>
              <a:t>ребёнок недополучает родительского тепла.</a:t>
            </a:r>
          </a:p>
          <a:p>
            <a:pPr algn="l"/>
            <a:endParaRPr lang="ru-RU" sz="2400" dirty="0" smtClean="0"/>
          </a:p>
          <a:p>
            <a:pPr algn="l"/>
            <a:r>
              <a:rPr lang="ru-RU" sz="2400" dirty="0" smtClean="0"/>
              <a:t>На деликатные темы и разговаривать с ребёнком нужно очень деликатно!</a:t>
            </a:r>
          </a:p>
          <a:p>
            <a:pPr lvl="0" algn="l">
              <a:buFont typeface="Arial" pitchFamily="34" charset="0"/>
              <a:buChar char="•"/>
            </a:pPr>
            <a:endParaRPr lang="ru-RU" sz="2400" dirty="0" smtClean="0"/>
          </a:p>
          <a:p>
            <a:pPr algn="ctr"/>
            <a:endParaRPr lang="ru-RU"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259632" y="260648"/>
            <a:ext cx="6740229" cy="936104"/>
          </a:xfrm>
        </p:spPr>
        <p:txBody>
          <a:bodyPr/>
          <a:lstStyle/>
          <a:p>
            <a:pPr algn="ctr">
              <a:buNone/>
            </a:pPr>
            <a:r>
              <a:rPr lang="ru-RU" sz="3200" dirty="0" smtClean="0"/>
              <a:t>7 вредных привычек </a:t>
            </a:r>
            <a:br>
              <a:rPr lang="ru-RU" sz="3200" dirty="0" smtClean="0"/>
            </a:br>
            <a:r>
              <a:rPr lang="ru-RU" sz="3200" dirty="0" smtClean="0"/>
              <a:t>у детей дошкольного возраста</a:t>
            </a:r>
            <a:endParaRPr lang="ru-RU" sz="3200" dirty="0"/>
          </a:p>
        </p:txBody>
      </p:sp>
      <p:sp>
        <p:nvSpPr>
          <p:cNvPr id="5" name="Текст 4"/>
          <p:cNvSpPr>
            <a:spLocks noGrp="1"/>
          </p:cNvSpPr>
          <p:nvPr>
            <p:ph type="body" idx="1"/>
          </p:nvPr>
        </p:nvSpPr>
        <p:spPr>
          <a:xfrm>
            <a:off x="395536" y="1340768"/>
            <a:ext cx="8280920" cy="5184576"/>
          </a:xfrm>
        </p:spPr>
        <p:txBody>
          <a:bodyPr>
            <a:normAutofit fontScale="47500" lnSpcReduction="20000"/>
          </a:bodyPr>
          <a:lstStyle/>
          <a:p>
            <a:pPr algn="ctr"/>
            <a:endParaRPr lang="ru-RU" sz="5100" b="1" dirty="0" smtClean="0"/>
          </a:p>
          <a:p>
            <a:pPr algn="ctr"/>
            <a:r>
              <a:rPr lang="ru-RU" sz="5100" b="1" dirty="0" smtClean="0"/>
              <a:t>Детский онанизм</a:t>
            </a:r>
          </a:p>
          <a:p>
            <a:pPr algn="l"/>
            <a:r>
              <a:rPr lang="ru-RU" sz="3600" dirty="0" smtClean="0"/>
              <a:t>Как же помочь ребенку с этой проблемой:</a:t>
            </a:r>
          </a:p>
          <a:p>
            <a:pPr algn="l">
              <a:buFont typeface="Arial" pitchFamily="34" charset="0"/>
              <a:buChar char="•"/>
            </a:pPr>
            <a:r>
              <a:rPr lang="ru-RU" sz="3600" dirty="0" smtClean="0"/>
              <a:t> Старайтесь не оставлять ребенка, у которого имеется привычка к мастурбации, в кроватке одного. Если он долго не засыпает, расскажите ему сказку, помогите ему уснуть. Не допускайте чтобы он долго лежал в кроватке после того, как проснется, сразу переходите к зарядке и водным процедурам и т. д.</a:t>
            </a:r>
          </a:p>
          <a:p>
            <a:pPr algn="l">
              <a:buFont typeface="Arial" pitchFamily="34" charset="0"/>
              <a:buChar char="•"/>
            </a:pPr>
            <a:r>
              <a:rPr lang="ru-RU" sz="3600" dirty="0" smtClean="0"/>
              <a:t>Не разрешайте ребенку долго сидеть на горшке. Если появились острицы, как можно быстрее избавьтесь от них. Не позволяйте ребёнку терпеть, когда он хочет в туалет. Когда он задерживает мочеиспускание происходит напряжение полового члена, чувство тяжести внизу живота это может привести к онанизму. Следите за гигиеной. Следите чтобы ребенок надевал одежду, которая ему не давит. Не нужно давать детям большое количество шоколадок и острой еды.</a:t>
            </a:r>
          </a:p>
          <a:p>
            <a:pPr algn="l">
              <a:buFont typeface="Arial" pitchFamily="34" charset="0"/>
              <a:buChar char="•"/>
            </a:pPr>
            <a:r>
              <a:rPr lang="ru-RU" sz="3600" dirty="0" smtClean="0"/>
              <a:t>Не нужно часто качать ребенка на колене, давя ему между ног. А также не стоит садить его себе на шею, на долго. Старайтесь отвлекать его от попыток мастурбации, не привлекая к этому процессу много внимания. Попытайтесь перевести его внимание на какие-то игры или чтение книги. Пока ребенок не уснул, его поведение в постели контролируется. Следите чтобы ручки ребенка перед и вовремя сна были над одеялом, а не под ним.</a:t>
            </a:r>
          </a:p>
          <a:p>
            <a:pPr algn="ctr"/>
            <a:endParaRPr lang="ru-RU" sz="2400" dirty="0"/>
          </a:p>
        </p:txBody>
      </p:sp>
      <p:pic>
        <p:nvPicPr>
          <p:cNvPr id="3073" name="Picture 1" descr="C:\Users\FirstUser\Desktop\Вредные привычки\rebenok_mama_2303.jpg"/>
          <p:cNvPicPr>
            <a:picLocks noChangeAspect="1" noChangeArrowheads="1"/>
          </p:cNvPicPr>
          <p:nvPr/>
        </p:nvPicPr>
        <p:blipFill>
          <a:blip r:embed="rId2" cstate="print"/>
          <a:srcRect l="28152"/>
          <a:stretch>
            <a:fillRect/>
          </a:stretch>
        </p:blipFill>
        <p:spPr bwMode="auto">
          <a:xfrm>
            <a:off x="7452320" y="1196751"/>
            <a:ext cx="1450218" cy="1347813"/>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259632" y="260648"/>
            <a:ext cx="6740229" cy="936104"/>
          </a:xfrm>
        </p:spPr>
        <p:txBody>
          <a:bodyPr/>
          <a:lstStyle/>
          <a:p>
            <a:pPr algn="ctr">
              <a:buNone/>
            </a:pPr>
            <a:r>
              <a:rPr lang="ru-RU" sz="3200" dirty="0" smtClean="0"/>
              <a:t>7 вредных привычек </a:t>
            </a:r>
            <a:br>
              <a:rPr lang="ru-RU" sz="3200" dirty="0" smtClean="0"/>
            </a:br>
            <a:r>
              <a:rPr lang="ru-RU" sz="3200" dirty="0" smtClean="0"/>
              <a:t>у детей дошкольного возраста</a:t>
            </a:r>
            <a:endParaRPr lang="ru-RU" sz="3200" dirty="0"/>
          </a:p>
        </p:txBody>
      </p:sp>
      <p:sp>
        <p:nvSpPr>
          <p:cNvPr id="5" name="Текст 4"/>
          <p:cNvSpPr>
            <a:spLocks noGrp="1"/>
          </p:cNvSpPr>
          <p:nvPr>
            <p:ph type="body" idx="1"/>
          </p:nvPr>
        </p:nvSpPr>
        <p:spPr>
          <a:xfrm>
            <a:off x="395536" y="1340768"/>
            <a:ext cx="8280920" cy="5184576"/>
          </a:xfrm>
        </p:spPr>
        <p:txBody>
          <a:bodyPr>
            <a:normAutofit fontScale="62500" lnSpcReduction="20000"/>
          </a:bodyPr>
          <a:lstStyle/>
          <a:p>
            <a:pPr algn="ctr"/>
            <a:r>
              <a:rPr lang="ru-RU" sz="3500" b="1" dirty="0" smtClean="0"/>
              <a:t>Детский онанизм</a:t>
            </a:r>
          </a:p>
          <a:p>
            <a:pPr algn="l"/>
            <a:r>
              <a:rPr lang="ru-RU" sz="2900" dirty="0" smtClean="0"/>
              <a:t>Возраст ребёнка 4–5 лет</a:t>
            </a:r>
          </a:p>
          <a:p>
            <a:pPr algn="l"/>
            <a:r>
              <a:rPr lang="ru-RU" sz="2900" dirty="0" smtClean="0"/>
              <a:t>Прежде всего обозначьте, что с ребёнком происходит («многим мальчикам и девочкам, которым столько же лет, сколько тебе, хочется потрогать себя»). Верните его к нормам семьи («мы так не делаем»).</a:t>
            </a:r>
          </a:p>
          <a:p>
            <a:pPr algn="l"/>
            <a:r>
              <a:rPr lang="ru-RU" sz="2900" dirty="0" smtClean="0"/>
              <a:t>Родителям важно помнить, что умение контролировать себя у детей формируется постепенно, и не ждать мгновенных результатов.</a:t>
            </a:r>
          </a:p>
          <a:p>
            <a:pPr algn="l"/>
            <a:r>
              <a:rPr lang="ru-RU" sz="2900" dirty="0" smtClean="0"/>
              <a:t> </a:t>
            </a:r>
          </a:p>
          <a:p>
            <a:pPr algn="l"/>
            <a:r>
              <a:rPr lang="ru-RU" sz="2900" dirty="0" smtClean="0"/>
              <a:t>Возраст ребёнка 6–7 лет</a:t>
            </a:r>
          </a:p>
          <a:p>
            <a:pPr algn="l"/>
            <a:r>
              <a:rPr lang="ru-RU" sz="2900" dirty="0" smtClean="0"/>
              <a:t>Если вы уже обсуждали со своим ребёнком тему «Откуда берутся дети», можете доступно объяснить ему, что эти органы берегут именно потому, что они участвуют в деторождении и бережное отношение к ним очень важно для того, чтобы в будущем родились здоровые дети.</a:t>
            </a:r>
          </a:p>
          <a:p>
            <a:pPr algn="l"/>
            <a:r>
              <a:rPr lang="ru-RU" sz="2900" dirty="0" smtClean="0"/>
              <a:t>Объясните, что эти части тела называются интимными, они очень нежные и чувствительные, мы бережём их, даже на пляже прикрываем купальниками, содержим в чистоте</a:t>
            </a:r>
            <a:r>
              <a:rPr lang="ru-RU" sz="2400" dirty="0" smtClean="0"/>
              <a:t>.</a:t>
            </a:r>
          </a:p>
          <a:p>
            <a:pPr algn="ctr"/>
            <a:endParaRPr lang="ru-RU"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95536" y="404664"/>
            <a:ext cx="8496944" cy="5976664"/>
          </a:xfrm>
        </p:spPr>
        <p:txBody>
          <a:bodyPr>
            <a:normAutofit/>
          </a:bodyPr>
          <a:lstStyle/>
          <a:p>
            <a:pPr marL="45720" indent="0">
              <a:buNone/>
            </a:pPr>
            <a:r>
              <a:rPr lang="ru-RU" sz="3200" dirty="0" smtClean="0">
                <a:solidFill>
                  <a:srgbClr val="FF0000"/>
                </a:solidFill>
                <a:latin typeface="Times New Roman" pitchFamily="18" charset="0"/>
                <a:cs typeface="Times New Roman" pitchFamily="18" charset="0"/>
              </a:rPr>
              <a:t>Привычка</a:t>
            </a:r>
            <a:r>
              <a:rPr lang="ru-RU" sz="3200" dirty="0" smtClean="0">
                <a:latin typeface="Times New Roman" pitchFamily="18" charset="0"/>
                <a:cs typeface="Times New Roman" pitchFamily="18" charset="0"/>
              </a:rPr>
              <a:t> – сформировавшееся действие, выполнение которого при определенных обстоятельствах стало потребностью человека. </a:t>
            </a:r>
          </a:p>
          <a:p>
            <a:pPr marL="45720" indent="0">
              <a:buNone/>
            </a:pPr>
            <a:endParaRPr lang="ru-RU" sz="1100" dirty="0">
              <a:latin typeface="Times New Roman" pitchFamily="18" charset="0"/>
              <a:cs typeface="Times New Roman" pitchFamily="18" charset="0"/>
            </a:endParaRPr>
          </a:p>
          <a:p>
            <a:pPr marL="45720" indent="0" algn="r">
              <a:buNone/>
            </a:pPr>
            <a:r>
              <a:rPr lang="ru-RU" sz="3200" dirty="0" smtClean="0">
                <a:solidFill>
                  <a:srgbClr val="FF0000"/>
                </a:solidFill>
                <a:latin typeface="Times New Roman" pitchFamily="18" charset="0"/>
                <a:cs typeface="Times New Roman" pitchFamily="18" charset="0"/>
              </a:rPr>
              <a:t>Вредная </a:t>
            </a:r>
            <a:r>
              <a:rPr lang="ru-RU" sz="3200" dirty="0">
                <a:solidFill>
                  <a:srgbClr val="FF0000"/>
                </a:solidFill>
                <a:latin typeface="Times New Roman" pitchFamily="18" charset="0"/>
                <a:cs typeface="Times New Roman" pitchFamily="18" charset="0"/>
              </a:rPr>
              <a:t>привычка </a:t>
            </a:r>
            <a:r>
              <a:rPr lang="ru-RU" sz="3200" dirty="0">
                <a:latin typeface="Times New Roman" pitchFamily="18" charset="0"/>
                <a:cs typeface="Times New Roman" pitchFamily="18" charset="0"/>
              </a:rPr>
              <a:t>– </a:t>
            </a:r>
            <a:r>
              <a:rPr lang="ru-RU" sz="3200" dirty="0" smtClean="0">
                <a:latin typeface="Times New Roman" pitchFamily="18" charset="0"/>
                <a:cs typeface="Times New Roman" pitchFamily="18" charset="0"/>
              </a:rPr>
              <a:t>навязчивые ритуализированные действия, отрицательно сказывающиеся на поведении ребенка, его физическом и психическом здоровье.</a:t>
            </a:r>
          </a:p>
          <a:p>
            <a:pPr marL="45720" indent="0" algn="ctr">
              <a:buNone/>
            </a:pPr>
            <a:endParaRPr lang="ru-RU" sz="2000" dirty="0" smtClean="0">
              <a:latin typeface="Times New Roman" pitchFamily="18" charset="0"/>
              <a:cs typeface="Times New Roman" pitchFamily="18" charset="0"/>
            </a:endParaRPr>
          </a:p>
          <a:p>
            <a:pPr marL="45720" indent="0" algn="ctr">
              <a:buNone/>
            </a:pPr>
            <a:r>
              <a:rPr lang="ru-RU" sz="2800" b="1" dirty="0" smtClean="0">
                <a:solidFill>
                  <a:schemeClr val="bg2">
                    <a:lumMod val="10000"/>
                  </a:schemeClr>
                </a:solidFill>
                <a:latin typeface="Batang" pitchFamily="18" charset="-127"/>
                <a:ea typeface="Batang" pitchFamily="18" charset="-127"/>
                <a:cs typeface="Times New Roman" pitchFamily="18" charset="0"/>
              </a:rPr>
              <a:t>Борьба с вредной привычкой-это всегда борьба с тревожностью, неуверенностью, недостатком внимания. </a:t>
            </a:r>
            <a:r>
              <a:rPr lang="ru-RU" sz="2800" b="1" dirty="0" smtClean="0">
                <a:solidFill>
                  <a:schemeClr val="bg2">
                    <a:lumMod val="10000"/>
                  </a:schemeClr>
                </a:solidFill>
                <a:latin typeface="Batang" pitchFamily="18" charset="-127"/>
                <a:ea typeface="Batang" pitchFamily="18" charset="-127"/>
              </a:rPr>
              <a:t> </a:t>
            </a:r>
            <a:endParaRPr lang="ru-RU" sz="2800" b="1" dirty="0">
              <a:solidFill>
                <a:schemeClr val="bg2">
                  <a:lumMod val="10000"/>
                </a:schemeClr>
              </a:solidFill>
              <a:latin typeface="Batang" pitchFamily="18" charset="-127"/>
              <a:ea typeface="Batang" pitchFamily="18" charset="-127"/>
            </a:endParaRPr>
          </a:p>
          <a:p>
            <a:pPr marL="45720" indent="0">
              <a:buNone/>
            </a:pPr>
            <a:endParaRPr lang="ru-RU" dirty="0"/>
          </a:p>
        </p:txBody>
      </p:sp>
    </p:spTree>
    <p:extLst>
      <p:ext uri="{BB962C8B-B14F-4D97-AF65-F5344CB8AC3E}">
        <p14:creationId xmlns="" xmlns:p14="http://schemas.microsoft.com/office/powerpoint/2010/main" val="7229924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259632" y="260648"/>
            <a:ext cx="6740229" cy="936104"/>
          </a:xfrm>
        </p:spPr>
        <p:txBody>
          <a:bodyPr/>
          <a:lstStyle/>
          <a:p>
            <a:pPr algn="ctr">
              <a:buNone/>
            </a:pPr>
            <a:r>
              <a:rPr lang="ru-RU" sz="3200" dirty="0" smtClean="0"/>
              <a:t>7 вредных привычек </a:t>
            </a:r>
            <a:br>
              <a:rPr lang="ru-RU" sz="3200" dirty="0" smtClean="0"/>
            </a:br>
            <a:r>
              <a:rPr lang="ru-RU" sz="3200" dirty="0" smtClean="0"/>
              <a:t>у детей дошкольного возраста</a:t>
            </a:r>
            <a:endParaRPr lang="ru-RU" sz="3200" dirty="0"/>
          </a:p>
        </p:txBody>
      </p:sp>
      <p:sp>
        <p:nvSpPr>
          <p:cNvPr id="5" name="Текст 4"/>
          <p:cNvSpPr>
            <a:spLocks noGrp="1"/>
          </p:cNvSpPr>
          <p:nvPr>
            <p:ph type="body" idx="1"/>
          </p:nvPr>
        </p:nvSpPr>
        <p:spPr>
          <a:xfrm>
            <a:off x="395536" y="1340768"/>
            <a:ext cx="8280920" cy="5184576"/>
          </a:xfrm>
        </p:spPr>
        <p:txBody>
          <a:bodyPr>
            <a:normAutofit fontScale="77500" lnSpcReduction="20000"/>
          </a:bodyPr>
          <a:lstStyle/>
          <a:p>
            <a:pPr algn="ctr"/>
            <a:r>
              <a:rPr lang="ru-RU" sz="3500" b="1" dirty="0" smtClean="0"/>
              <a:t>Детский онанизм</a:t>
            </a:r>
          </a:p>
          <a:p>
            <a:pPr algn="ctr"/>
            <a:r>
              <a:rPr lang="ru-RU" sz="3600" dirty="0" smtClean="0"/>
              <a:t>Чек-лист: границы нормы </a:t>
            </a:r>
          </a:p>
          <a:p>
            <a:pPr algn="ctr"/>
            <a:r>
              <a:rPr lang="ru-RU" sz="3600" dirty="0" err="1" smtClean="0"/>
              <a:t>самоисследования</a:t>
            </a:r>
            <a:r>
              <a:rPr lang="ru-RU" sz="3600" dirty="0" smtClean="0"/>
              <a:t> половых органов:</a:t>
            </a:r>
          </a:p>
          <a:p>
            <a:pPr algn="l">
              <a:buFont typeface="Wingdings" pitchFamily="2" charset="2"/>
              <a:buChar char="Ø"/>
            </a:pPr>
            <a:r>
              <a:rPr lang="ru-RU" sz="3600" dirty="0" smtClean="0"/>
              <a:t>раз в 2 недели – нормальное поведение, требует лёгкого </a:t>
            </a:r>
            <a:r>
              <a:rPr lang="ru-RU" sz="3600" dirty="0" err="1" smtClean="0"/>
              <a:t>притормаживания</a:t>
            </a:r>
            <a:r>
              <a:rPr lang="ru-RU" sz="3600" dirty="0" smtClean="0"/>
              <a:t> и наблюдения;</a:t>
            </a:r>
          </a:p>
          <a:p>
            <a:pPr algn="l">
              <a:buFont typeface="Wingdings" pitchFamily="2" charset="2"/>
              <a:buChar char="Ø"/>
            </a:pPr>
            <a:r>
              <a:rPr lang="ru-RU" sz="3600" dirty="0" smtClean="0"/>
              <a:t>раз в день в </a:t>
            </a:r>
            <a:r>
              <a:rPr lang="ru-RU" sz="3600" dirty="0" err="1" smtClean="0"/>
              <a:t>определённыи</a:t>
            </a:r>
            <a:r>
              <a:rPr lang="ru-RU" sz="3600" dirty="0" smtClean="0"/>
              <a:t>̆ момент – любопытство закрепилось в привычку, и с ней нужно работать;</a:t>
            </a:r>
          </a:p>
          <a:p>
            <a:pPr algn="l">
              <a:buFont typeface="Wingdings" pitchFamily="2" charset="2"/>
              <a:buChar char="Ø"/>
            </a:pPr>
            <a:r>
              <a:rPr lang="ru-RU" sz="3600" dirty="0" smtClean="0"/>
              <a:t>непрерывно (независимо от ситуации, в гостях и на уроке) – готовая невротическая привычка; требуется помощь психотерапевта, невролога; нужна выработанная позиция.</a:t>
            </a:r>
          </a:p>
          <a:p>
            <a:pPr algn="ctr"/>
            <a:endParaRPr lang="ru-RU" sz="3500" b="1"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C:\Users\FirstUser\Desktop\Вредные привычки\rebenok_23032016.jpg"/>
          <p:cNvPicPr>
            <a:picLocks noChangeAspect="1" noChangeArrowheads="1"/>
          </p:cNvPicPr>
          <p:nvPr/>
        </p:nvPicPr>
        <p:blipFill>
          <a:blip r:embed="rId2" cstate="print"/>
          <a:srcRect/>
          <a:stretch>
            <a:fillRect/>
          </a:stretch>
        </p:blipFill>
        <p:spPr bwMode="auto">
          <a:xfrm>
            <a:off x="1763688" y="476672"/>
            <a:ext cx="5905500" cy="4981575"/>
          </a:xfrm>
          <a:prstGeom prst="rect">
            <a:avLst/>
          </a:prstGeom>
          <a:noFill/>
        </p:spPr>
      </p:pic>
      <p:sp>
        <p:nvSpPr>
          <p:cNvPr id="2" name="Заголовок 1"/>
          <p:cNvSpPr>
            <a:spLocks noGrp="1"/>
          </p:cNvSpPr>
          <p:nvPr>
            <p:ph type="title"/>
          </p:nvPr>
        </p:nvSpPr>
        <p:spPr>
          <a:xfrm>
            <a:off x="755576" y="3933056"/>
            <a:ext cx="7704856" cy="2423346"/>
          </a:xfrm>
        </p:spPr>
        <p:txBody>
          <a:bodyPr/>
          <a:lstStyle/>
          <a:p>
            <a:pPr algn="ctr">
              <a:buNone/>
            </a:pPr>
            <a:r>
              <a:rPr lang="ru-RU" dirty="0" smtClean="0"/>
              <a:t>Спасибо за </a:t>
            </a:r>
            <a:r>
              <a:rPr lang="ru-RU" dirty="0" smtClean="0"/>
              <a:t>внимание!</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39552" y="692696"/>
            <a:ext cx="8064896" cy="5472608"/>
          </a:xfrm>
        </p:spPr>
        <p:txBody>
          <a:bodyPr/>
          <a:lstStyle/>
          <a:p>
            <a:pPr marL="45720" indent="0" algn="ctr">
              <a:buNone/>
            </a:pPr>
            <a:r>
              <a:rPr lang="ru-RU" sz="3600" b="1" dirty="0" smtClean="0">
                <a:solidFill>
                  <a:schemeClr val="bg2">
                    <a:lumMod val="25000"/>
                  </a:schemeClr>
                </a:solidFill>
                <a:latin typeface="Times New Roman" pitchFamily="18" charset="0"/>
                <a:cs typeface="Times New Roman" pitchFamily="18" charset="0"/>
              </a:rPr>
              <a:t>Привычки условно можно </a:t>
            </a:r>
          </a:p>
          <a:p>
            <a:pPr marL="45720" indent="0" algn="ctr">
              <a:buNone/>
            </a:pPr>
            <a:r>
              <a:rPr lang="ru-RU" sz="3600" b="1" dirty="0" smtClean="0">
                <a:solidFill>
                  <a:schemeClr val="bg2">
                    <a:lumMod val="25000"/>
                  </a:schemeClr>
                </a:solidFill>
                <a:latin typeface="Times New Roman" pitchFamily="18" charset="0"/>
                <a:cs typeface="Times New Roman" pitchFamily="18" charset="0"/>
              </a:rPr>
              <a:t>разделить на 3 группы:</a:t>
            </a:r>
          </a:p>
          <a:p>
            <a:pPr marL="45720" indent="0">
              <a:buNone/>
            </a:pPr>
            <a:r>
              <a:rPr lang="ru-RU" sz="3200" u="sng" dirty="0" smtClean="0">
                <a:latin typeface="Times New Roman" pitchFamily="18" charset="0"/>
                <a:cs typeface="Times New Roman" pitchFamily="18" charset="0"/>
              </a:rPr>
              <a:t>Первая группа</a:t>
            </a:r>
            <a:r>
              <a:rPr lang="ru-RU" sz="3200" dirty="0" smtClean="0">
                <a:latin typeface="Times New Roman" pitchFamily="18" charset="0"/>
                <a:cs typeface="Times New Roman" pitchFamily="18" charset="0"/>
              </a:rPr>
              <a:t> - привычки, свойственные определенному возрасту:</a:t>
            </a:r>
          </a:p>
          <a:p>
            <a:pPr>
              <a:buFont typeface="Arial" pitchFamily="34" charset="0"/>
              <a:buChar char="•"/>
            </a:pPr>
            <a:r>
              <a:rPr lang="ru-RU" sz="3200" dirty="0" smtClean="0">
                <a:latin typeface="Times New Roman" pitchFamily="18" charset="0"/>
                <a:cs typeface="Times New Roman" pitchFamily="18" charset="0"/>
              </a:rPr>
              <a:t> сосет пустышку, </a:t>
            </a:r>
            <a:r>
              <a:rPr lang="ru-RU" sz="3200" dirty="0" smtClean="0">
                <a:latin typeface="Times New Roman" pitchFamily="18" charset="0"/>
                <a:cs typeface="Times New Roman" pitchFamily="18" charset="0"/>
              </a:rPr>
              <a:t>вещи;</a:t>
            </a:r>
            <a:endParaRPr lang="ru-RU" sz="3200" dirty="0" smtClean="0">
              <a:latin typeface="Times New Roman" pitchFamily="18" charset="0"/>
              <a:cs typeface="Times New Roman" pitchFamily="18" charset="0"/>
            </a:endParaRPr>
          </a:p>
          <a:p>
            <a:pPr>
              <a:buFont typeface="Arial" pitchFamily="34" charset="0"/>
              <a:buChar char="•"/>
            </a:pPr>
            <a:r>
              <a:rPr lang="ru-RU" sz="3200" dirty="0" smtClean="0">
                <a:latin typeface="Times New Roman" pitchFamily="18" charset="0"/>
                <a:cs typeface="Times New Roman" pitchFamily="18" charset="0"/>
              </a:rPr>
              <a:t> держит во рту </a:t>
            </a:r>
            <a:r>
              <a:rPr lang="ru-RU" sz="3200" dirty="0" smtClean="0">
                <a:latin typeface="Times New Roman" pitchFamily="18" charset="0"/>
                <a:cs typeface="Times New Roman" pitchFamily="18" charset="0"/>
              </a:rPr>
              <a:t>палец;</a:t>
            </a:r>
            <a:endParaRPr lang="ru-RU" sz="3200" dirty="0" smtClean="0">
              <a:latin typeface="Times New Roman" pitchFamily="18" charset="0"/>
              <a:cs typeface="Times New Roman" pitchFamily="18" charset="0"/>
            </a:endParaRPr>
          </a:p>
          <a:p>
            <a:pPr>
              <a:buFont typeface="Arial" pitchFamily="34" charset="0"/>
              <a:buChar char="•"/>
            </a:pPr>
            <a:r>
              <a:rPr lang="ru-RU" sz="3200" dirty="0" smtClean="0">
                <a:latin typeface="Times New Roman" pitchFamily="18" charset="0"/>
                <a:cs typeface="Times New Roman" pitchFamily="18" charset="0"/>
              </a:rPr>
              <a:t> грызет </a:t>
            </a:r>
            <a:r>
              <a:rPr lang="ru-RU" sz="3200" dirty="0" smtClean="0">
                <a:latin typeface="Times New Roman" pitchFamily="18" charset="0"/>
                <a:cs typeface="Times New Roman" pitchFamily="18" charset="0"/>
              </a:rPr>
              <a:t>игрушки;</a:t>
            </a:r>
            <a:endParaRPr lang="ru-RU" sz="3200" dirty="0" smtClean="0">
              <a:latin typeface="Times New Roman" pitchFamily="18" charset="0"/>
              <a:cs typeface="Times New Roman" pitchFamily="18" charset="0"/>
            </a:endParaRPr>
          </a:p>
          <a:p>
            <a:pPr>
              <a:buFont typeface="Arial" pitchFamily="34" charset="0"/>
              <a:buChar char="•"/>
            </a:pPr>
            <a:r>
              <a:rPr lang="ru-RU" sz="3200" dirty="0">
                <a:latin typeface="Times New Roman" pitchFamily="18" charset="0"/>
                <a:cs typeface="Times New Roman" pitchFamily="18" charset="0"/>
              </a:rPr>
              <a:t> </a:t>
            </a:r>
            <a:r>
              <a:rPr lang="ru-RU" sz="3200" dirty="0" smtClean="0">
                <a:latin typeface="Times New Roman" pitchFamily="18" charset="0"/>
                <a:cs typeface="Times New Roman" pitchFamily="18" charset="0"/>
              </a:rPr>
              <a:t>кусает.</a:t>
            </a:r>
            <a:endParaRPr lang="ru-RU" sz="3200" dirty="0" smtClean="0">
              <a:latin typeface="Times New Roman" pitchFamily="18" charset="0"/>
              <a:cs typeface="Times New Roman" pitchFamily="18" charset="0"/>
            </a:endParaRPr>
          </a:p>
          <a:p>
            <a:pPr>
              <a:buFont typeface="Arial" pitchFamily="34" charset="0"/>
              <a:buChar char="•"/>
            </a:pPr>
            <a:endParaRPr lang="ru-RU" sz="3200" dirty="0" smtClean="0">
              <a:latin typeface="Times New Roman" pitchFamily="18" charset="0"/>
              <a:cs typeface="Times New Roman" pitchFamily="18" charset="0"/>
            </a:endParaRPr>
          </a:p>
          <a:p>
            <a:pPr>
              <a:buFont typeface="Arial" pitchFamily="34" charset="0"/>
              <a:buChar char="•"/>
            </a:pPr>
            <a:endParaRPr lang="ru-RU" sz="3200" dirty="0" smtClean="0">
              <a:latin typeface="Times New Roman" pitchFamily="18" charset="0"/>
              <a:cs typeface="Times New Roman" pitchFamily="18" charset="0"/>
            </a:endParaRPr>
          </a:p>
          <a:p>
            <a:pPr marL="45720" indent="0">
              <a:buNone/>
            </a:pPr>
            <a:endParaRPr lang="ru-RU" dirty="0"/>
          </a:p>
        </p:txBody>
      </p:sp>
    </p:spTree>
    <p:extLst>
      <p:ext uri="{BB962C8B-B14F-4D97-AF65-F5344CB8AC3E}">
        <p14:creationId xmlns="" xmlns:p14="http://schemas.microsoft.com/office/powerpoint/2010/main" val="14584608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11560" y="332656"/>
            <a:ext cx="7920880" cy="6192688"/>
          </a:xfrm>
        </p:spPr>
        <p:txBody>
          <a:bodyPr>
            <a:normAutofit fontScale="92500"/>
          </a:bodyPr>
          <a:lstStyle/>
          <a:p>
            <a:pPr marL="45720" indent="0" algn="ctr">
              <a:buNone/>
            </a:pPr>
            <a:r>
              <a:rPr lang="ru-RU" sz="2800" dirty="0" smtClean="0">
                <a:latin typeface="Times New Roman" pitchFamily="18" charset="0"/>
                <a:cs typeface="Times New Roman" pitchFamily="18" charset="0"/>
              </a:rPr>
              <a:t>Причины:</a:t>
            </a:r>
          </a:p>
          <a:p>
            <a:pPr>
              <a:buFontTx/>
              <a:buChar char="-"/>
            </a:pP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потребность в сосании (раннее отсаживание от груди</a:t>
            </a:r>
            <a:r>
              <a:rPr lang="ru-RU" sz="2800" dirty="0" smtClean="0">
                <a:latin typeface="Times New Roman" pitchFamily="18" charset="0"/>
                <a:cs typeface="Times New Roman" pitchFamily="18" charset="0"/>
              </a:rPr>
              <a:t>);</a:t>
            </a:r>
            <a:endParaRPr lang="ru-RU" sz="2800" dirty="0" smtClean="0">
              <a:latin typeface="Times New Roman" pitchFamily="18" charset="0"/>
              <a:cs typeface="Times New Roman" pitchFamily="18" charset="0"/>
            </a:endParaRPr>
          </a:p>
          <a:p>
            <a:pPr>
              <a:buFontTx/>
              <a:buChar char="-"/>
            </a:pPr>
            <a:r>
              <a:rPr lang="ru-RU" sz="2800" dirty="0" smtClean="0">
                <a:latin typeface="Times New Roman" pitchFamily="18" charset="0"/>
                <a:cs typeface="Times New Roman" pitchFamily="18" charset="0"/>
              </a:rPr>
              <a:t> успокаивание, понижение тонуса нервной </a:t>
            </a:r>
            <a:r>
              <a:rPr lang="ru-RU" sz="2800" dirty="0" smtClean="0">
                <a:latin typeface="Times New Roman" pitchFamily="18" charset="0"/>
                <a:cs typeface="Times New Roman" pitchFamily="18" charset="0"/>
              </a:rPr>
              <a:t>системы;</a:t>
            </a:r>
            <a:endParaRPr lang="ru-RU" sz="2800" dirty="0" smtClean="0">
              <a:latin typeface="Times New Roman" pitchFamily="18" charset="0"/>
              <a:cs typeface="Times New Roman" pitchFamily="18" charset="0"/>
            </a:endParaRPr>
          </a:p>
          <a:p>
            <a:pPr>
              <a:buFontTx/>
              <a:buChar char="-"/>
            </a:pPr>
            <a:r>
              <a:rPr lang="ru-RU" sz="2800" dirty="0" smtClean="0">
                <a:latin typeface="Times New Roman" pitchFamily="18" charset="0"/>
                <a:cs typeface="Times New Roman" pitchFamily="18" charset="0"/>
              </a:rPr>
              <a:t> чувство страха, незащищенности (</a:t>
            </a:r>
            <a:r>
              <a:rPr lang="ru-RU" sz="2800" dirty="0" err="1" smtClean="0">
                <a:latin typeface="Times New Roman" pitchFamily="18" charset="0"/>
                <a:cs typeface="Times New Roman" pitchFamily="18" charset="0"/>
              </a:rPr>
              <a:t>гипоопека</a:t>
            </a:r>
            <a:r>
              <a:rPr lang="ru-RU" sz="2800" dirty="0" smtClean="0">
                <a:latin typeface="Times New Roman" pitchFamily="18" charset="0"/>
                <a:cs typeface="Times New Roman" pitchFamily="18" charset="0"/>
              </a:rPr>
              <a:t>);</a:t>
            </a:r>
            <a:endParaRPr lang="ru-RU" sz="2800" dirty="0" smtClean="0">
              <a:latin typeface="Times New Roman" pitchFamily="18" charset="0"/>
              <a:cs typeface="Times New Roman" pitchFamily="18" charset="0"/>
            </a:endParaRPr>
          </a:p>
          <a:p>
            <a:pPr>
              <a:buFontTx/>
              <a:buChar char="-"/>
            </a:pPr>
            <a:r>
              <a:rPr lang="ru-RU" sz="2800" dirty="0" smtClean="0">
                <a:latin typeface="Times New Roman" pitchFamily="18" charset="0"/>
                <a:cs typeface="Times New Roman" pitchFamily="18" charset="0"/>
              </a:rPr>
              <a:t> недостаток тактильного и эмоционального </a:t>
            </a:r>
            <a:r>
              <a:rPr lang="ru-RU" sz="2800" dirty="0" smtClean="0">
                <a:latin typeface="Times New Roman" pitchFamily="18" charset="0"/>
                <a:cs typeface="Times New Roman" pitchFamily="18" charset="0"/>
              </a:rPr>
              <a:t>контакта;</a:t>
            </a:r>
            <a:endParaRPr lang="ru-RU" sz="2800" dirty="0" smtClean="0">
              <a:latin typeface="Times New Roman" pitchFamily="18" charset="0"/>
              <a:cs typeface="Times New Roman" pitchFamily="18" charset="0"/>
            </a:endParaRPr>
          </a:p>
          <a:p>
            <a:pPr>
              <a:buFontTx/>
              <a:buChar char="-"/>
            </a:pP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защита, привлечение </a:t>
            </a:r>
            <a:r>
              <a:rPr lang="ru-RU" sz="2800" dirty="0" smtClean="0">
                <a:latin typeface="Times New Roman" pitchFamily="18" charset="0"/>
                <a:cs typeface="Times New Roman" pitchFamily="18" charset="0"/>
              </a:rPr>
              <a:t>внимания;</a:t>
            </a:r>
            <a:endParaRPr lang="ru-RU" sz="2800" dirty="0" smtClean="0">
              <a:latin typeface="Times New Roman" pitchFamily="18" charset="0"/>
              <a:cs typeface="Times New Roman" pitchFamily="18" charset="0"/>
            </a:endParaRPr>
          </a:p>
          <a:p>
            <a:pPr marL="45720" indent="0" algn="ctr">
              <a:buNone/>
            </a:pPr>
            <a:r>
              <a:rPr lang="ru-RU" sz="2800" dirty="0" smtClean="0">
                <a:latin typeface="Times New Roman" pitchFamily="18" charset="0"/>
                <a:cs typeface="Times New Roman" pitchFamily="18" charset="0"/>
              </a:rPr>
              <a:t>Рекомендации:</a:t>
            </a:r>
          </a:p>
          <a:p>
            <a:pPr>
              <a:buFont typeface="Wingdings" pitchFamily="2" charset="2"/>
              <a:buChar char="ü"/>
            </a:pPr>
            <a:r>
              <a:rPr lang="ru-RU" sz="2800" dirty="0" smtClean="0">
                <a:latin typeface="Times New Roman" pitchFamily="18" charset="0"/>
                <a:cs typeface="Times New Roman" pitchFamily="18" charset="0"/>
              </a:rPr>
              <a:t>  четкий </a:t>
            </a:r>
            <a:r>
              <a:rPr lang="ru-RU" sz="2800" dirty="0" smtClean="0">
                <a:latin typeface="Times New Roman" pitchFamily="18" charset="0"/>
                <a:cs typeface="Times New Roman" pitchFamily="18" charset="0"/>
              </a:rPr>
              <a:t>режим,</a:t>
            </a:r>
            <a:endParaRPr lang="ru-RU" sz="2800" dirty="0" smtClean="0">
              <a:latin typeface="Times New Roman" pitchFamily="18" charset="0"/>
              <a:cs typeface="Times New Roman" pitchFamily="18" charset="0"/>
            </a:endParaRPr>
          </a:p>
          <a:p>
            <a:pPr>
              <a:buFont typeface="Wingdings" pitchFamily="2" charset="2"/>
              <a:buChar char="ü"/>
            </a:pP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 регулярные интересные  </a:t>
            </a:r>
            <a:r>
              <a:rPr lang="ru-RU" sz="2800" dirty="0" smtClean="0">
                <a:latin typeface="Times New Roman" pitchFamily="18" charset="0"/>
                <a:cs typeface="Times New Roman" pitchFamily="18" charset="0"/>
              </a:rPr>
              <a:t>занятия,</a:t>
            </a:r>
            <a:endParaRPr lang="ru-RU" sz="2800" dirty="0" smtClean="0">
              <a:latin typeface="Times New Roman" pitchFamily="18" charset="0"/>
              <a:cs typeface="Times New Roman" pitchFamily="18" charset="0"/>
            </a:endParaRPr>
          </a:p>
          <a:p>
            <a:pPr>
              <a:buFont typeface="Wingdings" pitchFamily="2" charset="2"/>
              <a:buChar char="ü"/>
            </a:pPr>
            <a:r>
              <a:rPr lang="ru-RU" sz="2800" dirty="0" smtClean="0">
                <a:latin typeface="Times New Roman" pitchFamily="18" charset="0"/>
                <a:cs typeface="Times New Roman" pitchFamily="18" charset="0"/>
              </a:rPr>
              <a:t>  похвала, дозированный тактильный </a:t>
            </a:r>
            <a:r>
              <a:rPr lang="ru-RU" sz="2800" dirty="0" smtClean="0">
                <a:latin typeface="Times New Roman" pitchFamily="18" charset="0"/>
                <a:cs typeface="Times New Roman" pitchFamily="18" charset="0"/>
              </a:rPr>
              <a:t>контакт,</a:t>
            </a:r>
            <a:endParaRPr lang="ru-RU" sz="2800" dirty="0" smtClean="0">
              <a:latin typeface="Times New Roman" pitchFamily="18" charset="0"/>
              <a:cs typeface="Times New Roman" pitchFamily="18" charset="0"/>
            </a:endParaRPr>
          </a:p>
          <a:p>
            <a:pPr>
              <a:buFont typeface="Wingdings" pitchFamily="2" charset="2"/>
              <a:buChar char="ü"/>
            </a:pPr>
            <a:r>
              <a:rPr lang="ru-RU" sz="2800" dirty="0" smtClean="0">
                <a:latin typeface="Times New Roman" pitchFamily="18" charset="0"/>
                <a:cs typeface="Times New Roman" pitchFamily="18" charset="0"/>
              </a:rPr>
              <a:t>  устранение </a:t>
            </a:r>
            <a:r>
              <a:rPr lang="ru-RU" sz="2800" dirty="0" smtClean="0">
                <a:latin typeface="Times New Roman" pitchFamily="18" charset="0"/>
                <a:cs typeface="Times New Roman" pitchFamily="18" charset="0"/>
              </a:rPr>
              <a:t>причины.</a:t>
            </a:r>
            <a:endParaRPr lang="ru-RU"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418117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39552" y="476672"/>
            <a:ext cx="8352928" cy="5760640"/>
          </a:xfrm>
        </p:spPr>
        <p:txBody>
          <a:bodyPr>
            <a:normAutofit/>
          </a:bodyPr>
          <a:lstStyle/>
          <a:p>
            <a:pPr marL="45720" indent="0">
              <a:buNone/>
            </a:pPr>
            <a:r>
              <a:rPr lang="ru-RU" sz="3200" u="sng" dirty="0" smtClean="0">
                <a:latin typeface="Times New Roman" pitchFamily="18" charset="0"/>
                <a:cs typeface="Times New Roman" pitchFamily="18" charset="0"/>
              </a:rPr>
              <a:t>Вторая группа</a:t>
            </a:r>
            <a:r>
              <a:rPr lang="ru-RU" sz="3200" dirty="0" smtClean="0">
                <a:latin typeface="Times New Roman" pitchFamily="18" charset="0"/>
                <a:cs typeface="Times New Roman" pitchFamily="18" charset="0"/>
              </a:rPr>
              <a:t> - невротические привычки:</a:t>
            </a:r>
          </a:p>
          <a:p>
            <a:pPr lvl="1">
              <a:buFont typeface="Arial" pitchFamily="34" charset="0"/>
              <a:buChar char="•"/>
            </a:pP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грызение</a:t>
            </a:r>
            <a:r>
              <a:rPr lang="ru-RU" sz="2800" dirty="0" smtClean="0">
                <a:latin typeface="Times New Roman" pitchFamily="18" charset="0"/>
                <a:cs typeface="Times New Roman" pitchFamily="18" charset="0"/>
              </a:rPr>
              <a:t> ногтей</a:t>
            </a:r>
            <a:r>
              <a:rPr lang="ru-RU" sz="2800" dirty="0">
                <a:latin typeface="Times New Roman" pitchFamily="18" charset="0"/>
                <a:cs typeface="Times New Roman" pitchFamily="18" charset="0"/>
              </a:rPr>
              <a:t>, сосание пальца, края </a:t>
            </a:r>
            <a:r>
              <a:rPr lang="ru-RU" sz="2800" dirty="0" smtClean="0">
                <a:latin typeface="Times New Roman" pitchFamily="18" charset="0"/>
                <a:cs typeface="Times New Roman" pitchFamily="18" charset="0"/>
              </a:rPr>
              <a:t>одежды; </a:t>
            </a:r>
            <a:endParaRPr lang="ru-RU" sz="2800" dirty="0">
              <a:latin typeface="Times New Roman" pitchFamily="18" charset="0"/>
              <a:cs typeface="Times New Roman" pitchFamily="18" charset="0"/>
            </a:endParaRPr>
          </a:p>
          <a:p>
            <a:pPr lvl="1">
              <a:buFont typeface="Arial" pitchFamily="34" charset="0"/>
              <a:buChar char="•"/>
            </a:pP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покусывание</a:t>
            </a:r>
            <a:r>
              <a:rPr lang="ru-RU" sz="2800" dirty="0" smtClean="0">
                <a:latin typeface="Times New Roman" pitchFamily="18" charset="0"/>
                <a:cs typeface="Times New Roman" pitchFamily="18" charset="0"/>
              </a:rPr>
              <a:t> щек, </a:t>
            </a:r>
            <a:r>
              <a:rPr lang="ru-RU" sz="2800" dirty="0" smtClean="0">
                <a:latin typeface="Times New Roman" pitchFamily="18" charset="0"/>
                <a:cs typeface="Times New Roman" pitchFamily="18" charset="0"/>
              </a:rPr>
              <a:t>губ;</a:t>
            </a:r>
            <a:endParaRPr lang="ru-RU" sz="2800" dirty="0">
              <a:latin typeface="Times New Roman" pitchFamily="18" charset="0"/>
              <a:cs typeface="Times New Roman" pitchFamily="18" charset="0"/>
            </a:endParaRPr>
          </a:p>
          <a:p>
            <a:pPr lvl="1">
              <a:buFont typeface="Arial" pitchFamily="34" charset="0"/>
              <a:buChar char="•"/>
            </a:pPr>
            <a:r>
              <a:rPr lang="ru-RU" sz="2800" dirty="0" smtClean="0">
                <a:latin typeface="Times New Roman" pitchFamily="18" charset="0"/>
                <a:cs typeface="Times New Roman" pitchFamily="18" charset="0"/>
              </a:rPr>
              <a:t> навязчивые движения рук, лица (тики), покачивание головы, тела, накручивание </a:t>
            </a:r>
            <a:r>
              <a:rPr lang="ru-RU" sz="2800" dirty="0" smtClean="0">
                <a:latin typeface="Times New Roman" pitchFamily="18" charset="0"/>
                <a:cs typeface="Times New Roman" pitchFamily="18" charset="0"/>
              </a:rPr>
              <a:t>волос;</a:t>
            </a:r>
            <a:endParaRPr lang="ru-RU" sz="2800" dirty="0" smtClean="0">
              <a:latin typeface="Times New Roman" pitchFamily="18" charset="0"/>
              <a:cs typeface="Times New Roman" pitchFamily="18" charset="0"/>
            </a:endParaRPr>
          </a:p>
          <a:p>
            <a:pPr lvl="1">
              <a:buFont typeface="Arial" pitchFamily="34" charset="0"/>
              <a:buChar char="•"/>
            </a:pPr>
            <a:r>
              <a:rPr lang="ru-RU" sz="2800" dirty="0" smtClean="0">
                <a:latin typeface="Times New Roman" pitchFamily="18" charset="0"/>
                <a:cs typeface="Times New Roman" pitchFamily="18" charset="0"/>
              </a:rPr>
              <a:t> привыкание </a:t>
            </a:r>
            <a:r>
              <a:rPr lang="ru-RU" sz="2800" dirty="0">
                <a:latin typeface="Times New Roman" pitchFamily="18" charset="0"/>
                <a:cs typeface="Times New Roman" pitchFamily="18" charset="0"/>
              </a:rPr>
              <a:t>к одной игрушке, разлука с которой ведет к сильной эмоциональной </a:t>
            </a:r>
            <a:r>
              <a:rPr lang="ru-RU" sz="2800" dirty="0" smtClean="0">
                <a:latin typeface="Times New Roman" pitchFamily="18" charset="0"/>
                <a:cs typeface="Times New Roman" pitchFamily="18" charset="0"/>
              </a:rPr>
              <a:t>реакции;</a:t>
            </a:r>
            <a:endParaRPr lang="ru-RU" sz="2800" dirty="0">
              <a:latin typeface="Times New Roman" pitchFamily="18" charset="0"/>
              <a:cs typeface="Times New Roman" pitchFamily="18" charset="0"/>
            </a:endParaRPr>
          </a:p>
          <a:p>
            <a:pPr lvl="1">
              <a:buFont typeface="Arial" pitchFamily="34" charset="0"/>
              <a:buChar char="•"/>
            </a:pP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энурез</a:t>
            </a:r>
            <a:r>
              <a:rPr lang="ru-RU" sz="2800"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энкопрез</a:t>
            </a:r>
            <a:r>
              <a:rPr lang="ru-RU" sz="2800" dirty="0" smtClean="0">
                <a:latin typeface="Times New Roman" pitchFamily="18" charset="0"/>
                <a:cs typeface="Times New Roman" pitchFamily="18" charset="0"/>
              </a:rPr>
              <a:t>. </a:t>
            </a:r>
            <a:endParaRPr lang="ru-RU" sz="2800" dirty="0" smtClean="0">
              <a:latin typeface="Times New Roman" pitchFamily="18" charset="0"/>
              <a:cs typeface="Times New Roman" pitchFamily="18" charset="0"/>
            </a:endParaRPr>
          </a:p>
          <a:p>
            <a:pPr marL="365760" lvl="1" indent="0">
              <a:buNone/>
            </a:pPr>
            <a:endParaRPr lang="ru-RU" sz="2800" dirty="0" smtClean="0">
              <a:latin typeface="Times New Roman" pitchFamily="18" charset="0"/>
              <a:cs typeface="Times New Roman" pitchFamily="18" charset="0"/>
            </a:endParaRPr>
          </a:p>
          <a:p>
            <a:pPr marL="365760" lvl="1" indent="0">
              <a:buNone/>
            </a:pPr>
            <a:endParaRPr lang="ru-RU" dirty="0" smtClean="0">
              <a:latin typeface="Times New Roman" pitchFamily="18" charset="0"/>
              <a:cs typeface="Times New Roman" pitchFamily="18" charset="0"/>
            </a:endParaRPr>
          </a:p>
          <a:p>
            <a:pPr>
              <a:buFont typeface="Arial" pitchFamily="34" charset="0"/>
              <a:buChar char="•"/>
            </a:pPr>
            <a:endParaRPr lang="ru-RU" sz="3200" dirty="0" smtClean="0">
              <a:latin typeface="Times New Roman" pitchFamily="18" charset="0"/>
              <a:cs typeface="Times New Roman" pitchFamily="18" charset="0"/>
            </a:endParaRPr>
          </a:p>
          <a:p>
            <a:pPr>
              <a:buFont typeface="Arial" pitchFamily="34" charset="0"/>
              <a:buChar char="•"/>
            </a:pPr>
            <a:endParaRPr lang="ru-RU" sz="3200" dirty="0">
              <a:latin typeface="Times New Roman" pitchFamily="18" charset="0"/>
              <a:cs typeface="Times New Roman" pitchFamily="18" charset="0"/>
            </a:endParaRPr>
          </a:p>
        </p:txBody>
      </p:sp>
      <p:pic>
        <p:nvPicPr>
          <p:cNvPr id="2050" name="Picture 2" descr="C:\Users\Пользователь_ASUS\Desktop\i.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453912" y="4293096"/>
            <a:ext cx="3888432" cy="218851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 xmlns:p14="http://schemas.microsoft.com/office/powerpoint/2010/main" val="7035281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11560" y="260648"/>
            <a:ext cx="8136904" cy="6264696"/>
          </a:xfrm>
        </p:spPr>
        <p:txBody>
          <a:bodyPr>
            <a:normAutofit fontScale="92500" lnSpcReduction="20000"/>
          </a:bodyPr>
          <a:lstStyle/>
          <a:p>
            <a:pPr marL="45720" indent="0" algn="ctr">
              <a:buNone/>
            </a:pPr>
            <a:r>
              <a:rPr lang="ru-RU" sz="2800" dirty="0" smtClean="0">
                <a:latin typeface="Times New Roman" pitchFamily="18" charset="0"/>
                <a:cs typeface="Times New Roman" pitchFamily="18" charset="0"/>
              </a:rPr>
              <a:t>Причины:</a:t>
            </a:r>
          </a:p>
          <a:p>
            <a:pPr>
              <a:buFontTx/>
              <a:buChar char="-"/>
            </a:pPr>
            <a:r>
              <a:rPr lang="ru-RU" sz="2800" dirty="0">
                <a:latin typeface="Times New Roman" pitchFamily="18" charset="0"/>
                <a:cs typeface="Times New Roman" pitchFamily="18" charset="0"/>
              </a:rPr>
              <a:t>н</a:t>
            </a:r>
            <a:r>
              <a:rPr lang="ru-RU" sz="2800" dirty="0" smtClean="0">
                <a:latin typeface="Times New Roman" pitchFamily="18" charset="0"/>
                <a:cs typeface="Times New Roman" pitchFamily="18" charset="0"/>
              </a:rPr>
              <a:t>езрелость (чувствительность, истощаемость) нервной </a:t>
            </a:r>
            <a:r>
              <a:rPr lang="ru-RU" sz="2800" dirty="0" smtClean="0">
                <a:latin typeface="Times New Roman" pitchFamily="18" charset="0"/>
                <a:cs typeface="Times New Roman" pitchFamily="18" charset="0"/>
              </a:rPr>
              <a:t>системы;</a:t>
            </a:r>
            <a:endParaRPr lang="ru-RU" sz="2800" dirty="0" smtClean="0">
              <a:latin typeface="Times New Roman" pitchFamily="18" charset="0"/>
              <a:cs typeface="Times New Roman" pitchFamily="18" charset="0"/>
            </a:endParaRPr>
          </a:p>
          <a:p>
            <a:pPr>
              <a:buFontTx/>
              <a:buChar char="-"/>
            </a:pPr>
            <a:r>
              <a:rPr lang="ru-RU" sz="2800" dirty="0" smtClean="0">
                <a:latin typeface="Times New Roman" pitchFamily="18" charset="0"/>
                <a:cs typeface="Times New Roman" pitchFamily="18" charset="0"/>
              </a:rPr>
              <a:t>недостаток контакта с </a:t>
            </a:r>
            <a:r>
              <a:rPr lang="ru-RU" sz="2800" dirty="0" smtClean="0">
                <a:latin typeface="Times New Roman" pitchFamily="18" charset="0"/>
                <a:cs typeface="Times New Roman" pitchFamily="18" charset="0"/>
              </a:rPr>
              <a:t>матерью;</a:t>
            </a:r>
            <a:endParaRPr lang="ru-RU" sz="2800" dirty="0" smtClean="0">
              <a:latin typeface="Times New Roman" pitchFamily="18" charset="0"/>
              <a:cs typeface="Times New Roman" pitchFamily="18" charset="0"/>
            </a:endParaRPr>
          </a:p>
          <a:p>
            <a:pPr>
              <a:buFontTx/>
              <a:buChar char="-"/>
            </a:pPr>
            <a:r>
              <a:rPr lang="ru-RU" sz="2800" dirty="0">
                <a:latin typeface="Times New Roman" pitchFamily="18" charset="0"/>
                <a:cs typeface="Times New Roman" pitchFamily="18" charset="0"/>
              </a:rPr>
              <a:t>с</a:t>
            </a:r>
            <a:r>
              <a:rPr lang="ru-RU" sz="2800" dirty="0" smtClean="0">
                <a:latin typeface="Times New Roman" pitchFamily="18" charset="0"/>
                <a:cs typeface="Times New Roman" pitchFamily="18" charset="0"/>
              </a:rPr>
              <a:t>трогое, жестокое </a:t>
            </a:r>
            <a:r>
              <a:rPr lang="ru-RU" sz="2800" dirty="0" smtClean="0">
                <a:latin typeface="Times New Roman" pitchFamily="18" charset="0"/>
                <a:cs typeface="Times New Roman" pitchFamily="18" charset="0"/>
              </a:rPr>
              <a:t>воспитание.</a:t>
            </a:r>
            <a:endParaRPr lang="ru-RU" sz="2800" dirty="0" smtClean="0">
              <a:latin typeface="Times New Roman" pitchFamily="18" charset="0"/>
              <a:cs typeface="Times New Roman" pitchFamily="18" charset="0"/>
            </a:endParaRPr>
          </a:p>
          <a:p>
            <a:pPr marL="45720" indent="0" algn="ctr">
              <a:buNone/>
            </a:pPr>
            <a:r>
              <a:rPr lang="ru-RU" sz="2800" dirty="0" smtClean="0">
                <a:latin typeface="Times New Roman" pitchFamily="18" charset="0"/>
                <a:cs typeface="Times New Roman" pitchFamily="18" charset="0"/>
              </a:rPr>
              <a:t>Рекомендации:</a:t>
            </a:r>
          </a:p>
          <a:p>
            <a:pPr>
              <a:buFont typeface="Wingdings" pitchFamily="2" charset="2"/>
              <a:buChar char="ü"/>
            </a:pPr>
            <a:r>
              <a:rPr lang="ru-RU" sz="2800" dirty="0" smtClean="0">
                <a:latin typeface="Times New Roman" pitchFamily="18" charset="0"/>
                <a:cs typeface="Times New Roman" pitchFamily="18" charset="0"/>
              </a:rPr>
              <a:t> консультация специалиста (</a:t>
            </a:r>
            <a:r>
              <a:rPr lang="ru-RU" sz="2800" dirty="0" smtClean="0">
                <a:latin typeface="Times New Roman" pitchFamily="18" charset="0"/>
                <a:cs typeface="Times New Roman" pitchFamily="18" charset="0"/>
              </a:rPr>
              <a:t>врача-невролога</a:t>
            </a:r>
            <a:r>
              <a:rPr lang="ru-RU" sz="2800" dirty="0" smtClean="0">
                <a:latin typeface="Times New Roman" pitchFamily="18" charset="0"/>
                <a:cs typeface="Times New Roman" pitchFamily="18" charset="0"/>
              </a:rPr>
              <a:t>,  детского психиатра</a:t>
            </a:r>
            <a:r>
              <a:rPr lang="ru-RU" sz="2800" dirty="0" smtClean="0">
                <a:latin typeface="Times New Roman" pitchFamily="18" charset="0"/>
                <a:cs typeface="Times New Roman" pitchFamily="18" charset="0"/>
              </a:rPr>
              <a:t>);</a:t>
            </a:r>
            <a:endParaRPr lang="ru-RU" sz="2800" dirty="0" smtClean="0">
              <a:latin typeface="Times New Roman" pitchFamily="18" charset="0"/>
              <a:cs typeface="Times New Roman" pitchFamily="18" charset="0"/>
            </a:endParaRPr>
          </a:p>
          <a:p>
            <a:pPr>
              <a:buFont typeface="Wingdings" pitchFamily="2" charset="2"/>
              <a:buChar char="ü"/>
            </a:pPr>
            <a:r>
              <a:rPr lang="ru-RU" sz="2800" dirty="0" smtClean="0">
                <a:latin typeface="Times New Roman" pitchFamily="18" charset="0"/>
                <a:cs typeface="Times New Roman" pitchFamily="18" charset="0"/>
              </a:rPr>
              <a:t> создание комфортной спокойной                     </a:t>
            </a:r>
            <a:r>
              <a:rPr lang="ru-RU" sz="2800" dirty="0" smtClean="0">
                <a:latin typeface="Times New Roman" pitchFamily="18" charset="0"/>
                <a:cs typeface="Times New Roman" pitchFamily="18" charset="0"/>
              </a:rPr>
              <a:t>обстановки;</a:t>
            </a:r>
            <a:endParaRPr lang="ru-RU" sz="2800" dirty="0" smtClean="0">
              <a:latin typeface="Times New Roman" pitchFamily="18" charset="0"/>
              <a:cs typeface="Times New Roman" pitchFamily="18" charset="0"/>
            </a:endParaRPr>
          </a:p>
          <a:p>
            <a:pPr>
              <a:buFont typeface="Wingdings" pitchFamily="2" charset="2"/>
              <a:buChar char="ü"/>
            </a:pP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сенсорные </a:t>
            </a:r>
            <a:r>
              <a:rPr lang="ru-RU" sz="2800" dirty="0" smtClean="0">
                <a:latin typeface="Times New Roman" pitchFamily="18" charset="0"/>
                <a:cs typeface="Times New Roman" pitchFamily="18" charset="0"/>
              </a:rPr>
              <a:t>игры;</a:t>
            </a:r>
            <a:endParaRPr lang="ru-RU" sz="2800" dirty="0" smtClean="0">
              <a:latin typeface="Times New Roman" pitchFamily="18" charset="0"/>
              <a:cs typeface="Times New Roman" pitchFamily="18" charset="0"/>
            </a:endParaRPr>
          </a:p>
          <a:p>
            <a:pPr>
              <a:buFont typeface="Wingdings" pitchFamily="2" charset="2"/>
              <a:buChar char="ü"/>
            </a:pP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 эмоциональная </a:t>
            </a:r>
            <a:r>
              <a:rPr lang="ru-RU" sz="2800" dirty="0" smtClean="0">
                <a:latin typeface="Times New Roman" pitchFamily="18" charset="0"/>
                <a:cs typeface="Times New Roman" pitchFamily="18" charset="0"/>
              </a:rPr>
              <a:t>близость;</a:t>
            </a:r>
            <a:endParaRPr lang="ru-RU" sz="2800" dirty="0" smtClean="0">
              <a:latin typeface="Times New Roman" pitchFamily="18" charset="0"/>
              <a:cs typeface="Times New Roman" pitchFamily="18" charset="0"/>
            </a:endParaRPr>
          </a:p>
          <a:p>
            <a:pPr>
              <a:buFont typeface="Wingdings" pitchFamily="2" charset="2"/>
              <a:buChar char="ü"/>
            </a:pP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 снижение </a:t>
            </a:r>
            <a:r>
              <a:rPr lang="ru-RU" sz="2800" dirty="0" smtClean="0">
                <a:latin typeface="Times New Roman" pitchFamily="18" charset="0"/>
                <a:cs typeface="Times New Roman" pitchFamily="18" charset="0"/>
              </a:rPr>
              <a:t>требований;</a:t>
            </a:r>
            <a:endParaRPr lang="ru-RU" sz="2800" dirty="0" smtClean="0">
              <a:latin typeface="Times New Roman" pitchFamily="18" charset="0"/>
              <a:cs typeface="Times New Roman" pitchFamily="18" charset="0"/>
            </a:endParaRPr>
          </a:p>
          <a:p>
            <a:pPr>
              <a:buFont typeface="Wingdings" pitchFamily="2" charset="2"/>
              <a:buChar char="ü"/>
            </a:pP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 исключение физического                                </a:t>
            </a:r>
            <a:r>
              <a:rPr lang="ru-RU" sz="2800" dirty="0" smtClean="0">
                <a:latin typeface="Times New Roman" pitchFamily="18" charset="0"/>
                <a:cs typeface="Times New Roman" pitchFamily="18" charset="0"/>
              </a:rPr>
              <a:t>наказания.</a:t>
            </a:r>
            <a:endParaRPr lang="ru-RU" sz="2800" dirty="0" smtClean="0">
              <a:latin typeface="Times New Roman" pitchFamily="18" charset="0"/>
              <a:cs typeface="Times New Roman" pitchFamily="18" charset="0"/>
            </a:endParaRPr>
          </a:p>
          <a:p>
            <a:pPr marL="45720" indent="0">
              <a:buNone/>
            </a:pPr>
            <a:endParaRPr lang="ru-RU" sz="2800" dirty="0" smtClean="0">
              <a:latin typeface="Times New Roman" pitchFamily="18" charset="0"/>
              <a:cs typeface="Times New Roman" pitchFamily="18" charset="0"/>
            </a:endParaRPr>
          </a:p>
          <a:p>
            <a:pPr>
              <a:buFontTx/>
              <a:buChar char="-"/>
            </a:pPr>
            <a:endParaRPr lang="ru-RU" dirty="0" smtClean="0"/>
          </a:p>
          <a:p>
            <a:pPr marL="45720" indent="0">
              <a:buNone/>
            </a:pPr>
            <a:endParaRPr lang="ru-RU" dirty="0"/>
          </a:p>
        </p:txBody>
      </p:sp>
      <p:pic>
        <p:nvPicPr>
          <p:cNvPr id="4" name="Рисунок 3" descr="http://mirmam.su/wp-content/uploads/2013/06/privichki2-224x300.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012160" y="3321643"/>
            <a:ext cx="2520280" cy="302433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 xmlns:p14="http://schemas.microsoft.com/office/powerpoint/2010/main" val="25210602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39552" y="548680"/>
            <a:ext cx="7920880" cy="5544616"/>
          </a:xfrm>
        </p:spPr>
        <p:txBody>
          <a:bodyPr>
            <a:normAutofit/>
          </a:bodyPr>
          <a:lstStyle/>
          <a:p>
            <a:pPr marL="45720" indent="0">
              <a:buNone/>
            </a:pPr>
            <a:r>
              <a:rPr lang="ru-RU" sz="3200" u="sng" dirty="0" smtClean="0">
                <a:latin typeface="Times New Roman" pitchFamily="18" charset="0"/>
                <a:cs typeface="Times New Roman" pitchFamily="18" charset="0"/>
              </a:rPr>
              <a:t>Третья группа </a:t>
            </a:r>
            <a:r>
              <a:rPr lang="ru-RU" sz="3200" dirty="0" smtClean="0">
                <a:latin typeface="Times New Roman" pitchFamily="18" charset="0"/>
                <a:cs typeface="Times New Roman" pitchFamily="18" charset="0"/>
              </a:rPr>
              <a:t>– привычки связанные с избалованностью или неправильным воспитанием:</a:t>
            </a:r>
          </a:p>
          <a:p>
            <a:pPr lvl="1">
              <a:buFont typeface="Arial" pitchFamily="34" charset="0"/>
              <a:buChar char="•"/>
            </a:pPr>
            <a:r>
              <a:rPr lang="ru-RU" sz="3000" dirty="0">
                <a:latin typeface="Times New Roman" pitchFamily="18" charset="0"/>
                <a:cs typeface="Times New Roman" pitchFamily="18" charset="0"/>
              </a:rPr>
              <a:t> </a:t>
            </a:r>
            <a:r>
              <a:rPr lang="ru-RU" sz="3000" dirty="0" smtClean="0">
                <a:latin typeface="Times New Roman" pitchFamily="18" charset="0"/>
                <a:cs typeface="Times New Roman" pitchFamily="18" charset="0"/>
              </a:rPr>
              <a:t>ковыряние в </a:t>
            </a:r>
            <a:r>
              <a:rPr lang="ru-RU" sz="3000" dirty="0" smtClean="0">
                <a:latin typeface="Times New Roman" pitchFamily="18" charset="0"/>
                <a:cs typeface="Times New Roman" pitchFamily="18" charset="0"/>
              </a:rPr>
              <a:t>носу;</a:t>
            </a:r>
            <a:endParaRPr lang="ru-RU" sz="3000" dirty="0" smtClean="0">
              <a:latin typeface="Times New Roman" pitchFamily="18" charset="0"/>
              <a:cs typeface="Times New Roman" pitchFamily="18" charset="0"/>
            </a:endParaRPr>
          </a:p>
          <a:p>
            <a:pPr lvl="1">
              <a:buFont typeface="Arial" pitchFamily="34" charset="0"/>
              <a:buChar char="•"/>
            </a:pPr>
            <a:r>
              <a:rPr lang="ru-RU" sz="3000" dirty="0" smtClean="0">
                <a:latin typeface="Times New Roman" pitchFamily="18" charset="0"/>
                <a:cs typeface="Times New Roman" pitchFamily="18" charset="0"/>
              </a:rPr>
              <a:t> капризы (крик, </a:t>
            </a:r>
            <a:r>
              <a:rPr lang="ru-RU" sz="3000" dirty="0" smtClean="0">
                <a:latin typeface="Times New Roman" pitchFamily="18" charset="0"/>
                <a:cs typeface="Times New Roman" pitchFamily="18" charset="0"/>
              </a:rPr>
              <a:t>отказ);</a:t>
            </a:r>
            <a:endParaRPr lang="ru-RU" sz="3000" dirty="0" smtClean="0">
              <a:latin typeface="Times New Roman" pitchFamily="18" charset="0"/>
              <a:cs typeface="Times New Roman" pitchFamily="18" charset="0"/>
            </a:endParaRPr>
          </a:p>
          <a:p>
            <a:pPr lvl="1">
              <a:buFont typeface="Arial" pitchFamily="34" charset="0"/>
              <a:buChar char="•"/>
            </a:pPr>
            <a:r>
              <a:rPr lang="ru-RU" sz="3000" dirty="0">
                <a:latin typeface="Times New Roman" pitchFamily="18" charset="0"/>
                <a:cs typeface="Times New Roman" pitchFamily="18" charset="0"/>
              </a:rPr>
              <a:t> </a:t>
            </a:r>
            <a:r>
              <a:rPr lang="ru-RU" sz="3000" dirty="0" smtClean="0">
                <a:latin typeface="Times New Roman" pitchFamily="18" charset="0"/>
                <a:cs typeface="Times New Roman" pitchFamily="18" charset="0"/>
              </a:rPr>
              <a:t>упрямство;</a:t>
            </a:r>
            <a:endParaRPr lang="ru-RU" sz="3000" dirty="0" smtClean="0">
              <a:latin typeface="Times New Roman" pitchFamily="18" charset="0"/>
              <a:cs typeface="Times New Roman" pitchFamily="18" charset="0"/>
            </a:endParaRPr>
          </a:p>
          <a:p>
            <a:pPr lvl="1">
              <a:buFont typeface="Arial" pitchFamily="34" charset="0"/>
              <a:buChar char="•"/>
            </a:pPr>
            <a:r>
              <a:rPr lang="ru-RU" sz="3000" dirty="0">
                <a:latin typeface="Times New Roman" pitchFamily="18" charset="0"/>
                <a:cs typeface="Times New Roman" pitchFamily="18" charset="0"/>
              </a:rPr>
              <a:t> отсутствие </a:t>
            </a:r>
            <a:r>
              <a:rPr lang="ru-RU" sz="3000" dirty="0" smtClean="0">
                <a:latin typeface="Times New Roman" pitchFamily="18" charset="0"/>
                <a:cs typeface="Times New Roman" pitchFamily="18" charset="0"/>
              </a:rPr>
              <a:t>самостоятельности;</a:t>
            </a:r>
            <a:endParaRPr lang="ru-RU" sz="3000" dirty="0">
              <a:latin typeface="Times New Roman" pitchFamily="18" charset="0"/>
              <a:cs typeface="Times New Roman" pitchFamily="18" charset="0"/>
            </a:endParaRPr>
          </a:p>
          <a:p>
            <a:pPr lvl="1">
              <a:buFont typeface="Arial" pitchFamily="34" charset="0"/>
              <a:buChar char="•"/>
            </a:pPr>
            <a:r>
              <a:rPr lang="ru-RU" sz="3000" dirty="0" smtClean="0">
                <a:latin typeface="Times New Roman" pitchFamily="18" charset="0"/>
                <a:cs typeface="Times New Roman" pitchFamily="18" charset="0"/>
              </a:rPr>
              <a:t> </a:t>
            </a:r>
            <a:r>
              <a:rPr lang="ru-RU" sz="3000" dirty="0">
                <a:latin typeface="Times New Roman" pitchFamily="18" charset="0"/>
                <a:cs typeface="Times New Roman" pitchFamily="18" charset="0"/>
              </a:rPr>
              <a:t>привлечение внимания через негативное поведение </a:t>
            </a:r>
            <a:r>
              <a:rPr lang="ru-RU" sz="3000" dirty="0" smtClean="0">
                <a:latin typeface="Times New Roman" pitchFamily="18" charset="0"/>
                <a:cs typeface="Times New Roman" pitchFamily="18" charset="0"/>
              </a:rPr>
              <a:t>(сквернословие</a:t>
            </a:r>
            <a:r>
              <a:rPr lang="ru-RU" sz="3000" dirty="0" smtClean="0">
                <a:latin typeface="Times New Roman" pitchFamily="18" charset="0"/>
                <a:cs typeface="Times New Roman" pitchFamily="18" charset="0"/>
              </a:rPr>
              <a:t>).</a:t>
            </a:r>
            <a:endParaRPr lang="ru-RU" sz="3000" dirty="0" smtClean="0">
              <a:latin typeface="Times New Roman" pitchFamily="18" charset="0"/>
              <a:cs typeface="Times New Roman" pitchFamily="18" charset="0"/>
            </a:endParaRPr>
          </a:p>
          <a:p>
            <a:pPr marL="45720" indent="0">
              <a:buNone/>
            </a:pPr>
            <a:endParaRPr lang="ru-RU" dirty="0"/>
          </a:p>
        </p:txBody>
      </p:sp>
      <p:pic>
        <p:nvPicPr>
          <p:cNvPr id="1026" name="Picture 2" descr="C:\Users\Пользователь_ASUS\Desktop\vzaimoponimanie-s-rebenkom.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508104" y="1570103"/>
            <a:ext cx="3107837" cy="233087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 xmlns:p14="http://schemas.microsoft.com/office/powerpoint/2010/main" val="7094797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39552" y="476672"/>
            <a:ext cx="7776864" cy="5904656"/>
          </a:xfrm>
        </p:spPr>
        <p:txBody>
          <a:bodyPr>
            <a:normAutofit lnSpcReduction="10000"/>
          </a:bodyPr>
          <a:lstStyle/>
          <a:p>
            <a:pPr marL="45720" indent="0" algn="ctr">
              <a:buNone/>
            </a:pPr>
            <a:r>
              <a:rPr lang="ru-RU" dirty="0" smtClean="0">
                <a:latin typeface="Times New Roman" pitchFamily="18" charset="0"/>
                <a:cs typeface="Times New Roman" pitchFamily="18" charset="0"/>
              </a:rPr>
              <a:t>Причины:</a:t>
            </a:r>
          </a:p>
          <a:p>
            <a:pPr>
              <a:buFontTx/>
              <a:buChar char="-"/>
            </a:pPr>
            <a:r>
              <a:rPr lang="ru-RU" dirty="0" smtClean="0">
                <a:latin typeface="Times New Roman" pitchFamily="18" charset="0"/>
                <a:cs typeface="Times New Roman" pitchFamily="18" charset="0"/>
              </a:rPr>
              <a:t>(ковыряние в носу) самая распространённая причина – сухость </a:t>
            </a:r>
            <a:r>
              <a:rPr lang="ru-RU" dirty="0" smtClean="0">
                <a:latin typeface="Times New Roman" pitchFamily="18" charset="0"/>
                <a:cs typeface="Times New Roman" pitchFamily="18" charset="0"/>
              </a:rPr>
              <a:t>слизистой;</a:t>
            </a:r>
            <a:endParaRPr lang="ru-RU" dirty="0" smtClean="0">
              <a:latin typeface="Times New Roman" pitchFamily="18" charset="0"/>
              <a:cs typeface="Times New Roman" pitchFamily="18" charset="0"/>
            </a:endParaRPr>
          </a:p>
          <a:p>
            <a:pPr>
              <a:buFontTx/>
              <a:buChar char="-"/>
            </a:pPr>
            <a:r>
              <a:rPr lang="ru-RU" dirty="0" smtClean="0">
                <a:latin typeface="Times New Roman" pitchFamily="18" charset="0"/>
                <a:cs typeface="Times New Roman" pitchFamily="18" charset="0"/>
              </a:rPr>
              <a:t>неосмысленное повторение слов, фраз взрослых с целью </a:t>
            </a:r>
            <a:r>
              <a:rPr lang="ru-RU" dirty="0" smtClean="0">
                <a:latin typeface="Times New Roman" pitchFamily="18" charset="0"/>
                <a:cs typeface="Times New Roman" pitchFamily="18" charset="0"/>
              </a:rPr>
              <a:t>защиты;</a:t>
            </a:r>
            <a:endParaRPr lang="ru-RU" dirty="0" smtClean="0">
              <a:latin typeface="Times New Roman" pitchFamily="18" charset="0"/>
              <a:cs typeface="Times New Roman" pitchFamily="18" charset="0"/>
            </a:endParaRPr>
          </a:p>
          <a:p>
            <a:pPr>
              <a:buFontTx/>
              <a:buChar char="-"/>
            </a:pPr>
            <a:r>
              <a:rPr lang="ru-RU" dirty="0">
                <a:latin typeface="Times New Roman" pitchFamily="18" charset="0"/>
                <a:cs typeface="Times New Roman" pitchFamily="18" charset="0"/>
              </a:rPr>
              <a:t>н</a:t>
            </a:r>
            <a:r>
              <a:rPr lang="ru-RU" dirty="0" smtClean="0">
                <a:latin typeface="Times New Roman" pitchFamily="18" charset="0"/>
                <a:cs typeface="Times New Roman" pitchFamily="18" charset="0"/>
              </a:rPr>
              <a:t>еумение ребенка выражать приемлемым способом свои просьбы и </a:t>
            </a:r>
            <a:r>
              <a:rPr lang="ru-RU" dirty="0" smtClean="0">
                <a:latin typeface="Times New Roman" pitchFamily="18" charset="0"/>
                <a:cs typeface="Times New Roman" pitchFamily="18" charset="0"/>
              </a:rPr>
              <a:t>желания;</a:t>
            </a:r>
            <a:endParaRPr lang="ru-RU" dirty="0" smtClean="0">
              <a:latin typeface="Times New Roman" pitchFamily="18" charset="0"/>
              <a:cs typeface="Times New Roman" pitchFamily="18" charset="0"/>
            </a:endParaRPr>
          </a:p>
          <a:p>
            <a:pPr>
              <a:buFontTx/>
              <a:buChar char="-"/>
            </a:pPr>
            <a:r>
              <a:rPr lang="ru-RU" dirty="0">
                <a:latin typeface="Times New Roman" pitchFamily="18" charset="0"/>
                <a:cs typeface="Times New Roman" pitchFamily="18" charset="0"/>
              </a:rPr>
              <a:t>с</a:t>
            </a:r>
            <a:r>
              <a:rPr lang="ru-RU" dirty="0" smtClean="0">
                <a:latin typeface="Times New Roman" pitchFamily="18" charset="0"/>
                <a:cs typeface="Times New Roman" pitchFamily="18" charset="0"/>
              </a:rPr>
              <a:t>ниженные требования к ребенку (</a:t>
            </a:r>
            <a:r>
              <a:rPr lang="ru-RU" dirty="0" err="1" smtClean="0">
                <a:latin typeface="Times New Roman" pitchFamily="18" charset="0"/>
                <a:cs typeface="Times New Roman" pitchFamily="18" charset="0"/>
              </a:rPr>
              <a:t>гиперопека</a:t>
            </a:r>
            <a:r>
              <a:rPr lang="ru-RU"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marL="45720" indent="0" algn="ctr">
              <a:buNone/>
            </a:pPr>
            <a:r>
              <a:rPr lang="ru-RU" dirty="0" smtClean="0">
                <a:latin typeface="Times New Roman" pitchFamily="18" charset="0"/>
                <a:cs typeface="Times New Roman" pitchFamily="18" charset="0"/>
              </a:rPr>
              <a:t>Рекомендации:</a:t>
            </a:r>
          </a:p>
          <a:p>
            <a:pPr>
              <a:buFont typeface="Wingdings" pitchFamily="2" charset="2"/>
              <a:buChar char="ü"/>
            </a:pP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увлажнение воздуха, научение ребенка пользоваться носовым </a:t>
            </a:r>
            <a:r>
              <a:rPr lang="ru-RU" dirty="0" smtClean="0">
                <a:latin typeface="Times New Roman" pitchFamily="18" charset="0"/>
                <a:cs typeface="Times New Roman" pitchFamily="18" charset="0"/>
              </a:rPr>
              <a:t>платком;</a:t>
            </a:r>
            <a:endParaRPr lang="ru-RU" dirty="0" smtClean="0">
              <a:latin typeface="Times New Roman" pitchFamily="18" charset="0"/>
              <a:cs typeface="Times New Roman" pitchFamily="18" charset="0"/>
            </a:endParaRPr>
          </a:p>
          <a:p>
            <a:pPr>
              <a:buFont typeface="Wingdings" pitchFamily="2" charset="2"/>
              <a:buChar char="ü"/>
            </a:pP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объяснение, показ правильного </a:t>
            </a:r>
            <a:r>
              <a:rPr lang="ru-RU" dirty="0" smtClean="0">
                <a:latin typeface="Times New Roman" pitchFamily="18" charset="0"/>
                <a:cs typeface="Times New Roman" pitchFamily="18" charset="0"/>
              </a:rPr>
              <a:t>поведения;</a:t>
            </a:r>
            <a:endParaRPr lang="ru-RU" dirty="0" smtClean="0">
              <a:latin typeface="Times New Roman" pitchFamily="18" charset="0"/>
              <a:cs typeface="Times New Roman" pitchFamily="18" charset="0"/>
            </a:endParaRPr>
          </a:p>
          <a:p>
            <a:pPr>
              <a:buFont typeface="Wingdings" pitchFamily="2" charset="2"/>
              <a:buChar char="ü"/>
            </a:pPr>
            <a:r>
              <a:rPr lang="ru-RU" dirty="0" smtClean="0">
                <a:latin typeface="Times New Roman" pitchFamily="18" charset="0"/>
                <a:cs typeface="Times New Roman" pitchFamily="18" charset="0"/>
              </a:rPr>
              <a:t>  установка определенных правил поведения и систематическое требование их </a:t>
            </a:r>
            <a:r>
              <a:rPr lang="ru-RU" dirty="0" smtClean="0">
                <a:latin typeface="Times New Roman" pitchFamily="18" charset="0"/>
                <a:cs typeface="Times New Roman" pitchFamily="18" charset="0"/>
              </a:rPr>
              <a:t>соблюдения;</a:t>
            </a:r>
            <a:endParaRPr lang="ru-RU" dirty="0" smtClean="0">
              <a:latin typeface="Times New Roman" pitchFamily="18" charset="0"/>
              <a:cs typeface="Times New Roman" pitchFamily="18" charset="0"/>
            </a:endParaRPr>
          </a:p>
          <a:p>
            <a:pPr>
              <a:buFont typeface="Wingdings" pitchFamily="2" charset="2"/>
              <a:buChar char="ü"/>
            </a:pPr>
            <a:r>
              <a:rPr lang="ru-RU" dirty="0" smtClean="0">
                <a:latin typeface="Times New Roman" pitchFamily="18" charset="0"/>
                <a:cs typeface="Times New Roman" pitchFamily="18" charset="0"/>
              </a:rPr>
              <a:t>  переключение, увлечение какой-либо </a:t>
            </a:r>
            <a:r>
              <a:rPr lang="ru-RU" dirty="0" smtClean="0">
                <a:latin typeface="Times New Roman" pitchFamily="18" charset="0"/>
                <a:cs typeface="Times New Roman" pitchFamily="18" charset="0"/>
              </a:rPr>
              <a:t>деятельностью.</a:t>
            </a:r>
            <a:endParaRPr lang="ru-RU" dirty="0" smtClean="0">
              <a:latin typeface="Times New Roman" pitchFamily="18" charset="0"/>
              <a:cs typeface="Times New Roman" pitchFamily="18" charset="0"/>
            </a:endParaRPr>
          </a:p>
          <a:p>
            <a:pPr>
              <a:buFont typeface="Wingdings" pitchFamily="2" charset="2"/>
              <a:buChar char="ü"/>
            </a:pPr>
            <a:endParaRPr lang="ru-RU" dirty="0">
              <a:latin typeface="Times New Roman" pitchFamily="18" charset="0"/>
              <a:cs typeface="Times New Roman" pitchFamily="18" charset="0"/>
            </a:endParaRPr>
          </a:p>
        </p:txBody>
      </p:sp>
    </p:spTree>
    <p:extLst>
      <p:ext uri="{BB962C8B-B14F-4D97-AF65-F5344CB8AC3E}">
        <p14:creationId xmlns="" xmlns:p14="http://schemas.microsoft.com/office/powerpoint/2010/main" val="607707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755576" y="332656"/>
            <a:ext cx="7920880" cy="1008112"/>
          </a:xfrm>
        </p:spPr>
        <p:txBody>
          <a:bodyPr/>
          <a:lstStyle/>
          <a:p>
            <a:pPr algn="ctr">
              <a:buNone/>
            </a:pPr>
            <a:r>
              <a:rPr lang="ru-RU" sz="3200" dirty="0" smtClean="0"/>
              <a:t>7 вредных привычек </a:t>
            </a:r>
            <a:br>
              <a:rPr lang="ru-RU" sz="3200" dirty="0" smtClean="0"/>
            </a:br>
            <a:r>
              <a:rPr lang="ru-RU" sz="3200" dirty="0" smtClean="0"/>
              <a:t>у детей дошкольного возраста</a:t>
            </a:r>
            <a:endParaRPr lang="ru-RU" sz="3200" dirty="0"/>
          </a:p>
        </p:txBody>
      </p:sp>
      <p:sp>
        <p:nvSpPr>
          <p:cNvPr id="5" name="Текст 4"/>
          <p:cNvSpPr>
            <a:spLocks noGrp="1"/>
          </p:cNvSpPr>
          <p:nvPr>
            <p:ph type="body" idx="1"/>
          </p:nvPr>
        </p:nvSpPr>
        <p:spPr>
          <a:xfrm>
            <a:off x="323528" y="1412776"/>
            <a:ext cx="8568952" cy="4896544"/>
          </a:xfrm>
        </p:spPr>
        <p:txBody>
          <a:bodyPr>
            <a:normAutofit fontScale="77500" lnSpcReduction="20000"/>
          </a:bodyPr>
          <a:lstStyle/>
          <a:p>
            <a:pPr algn="ctr"/>
            <a:r>
              <a:rPr lang="ru-RU" sz="2800" b="1" dirty="0" smtClean="0"/>
              <a:t>Сквернословие</a:t>
            </a:r>
            <a:r>
              <a:rPr lang="ru-RU" sz="2800" dirty="0" smtClean="0"/>
              <a:t>.</a:t>
            </a:r>
            <a:r>
              <a:rPr lang="ru-RU" dirty="0" smtClean="0"/>
              <a:t> </a:t>
            </a:r>
          </a:p>
          <a:p>
            <a:pPr algn="l"/>
            <a:r>
              <a:rPr lang="ru-RU" dirty="0" smtClean="0"/>
              <a:t>Когда ребенок ругается, часто он делает это без осмысления, повторяя где-то услышанные слова. Дети, как губки, как копирки, все впитывают и повторяют, включая вредные привычки. </a:t>
            </a:r>
          </a:p>
          <a:p>
            <a:pPr algn="l"/>
            <a:r>
              <a:rPr lang="ru-RU" dirty="0" smtClean="0"/>
              <a:t>Ребенок начал ругаться, тоже делать? Малышу (до 4-х лет), после сказанного им ругательства, необходимо выразить запрет, например: «Так говорить нельзя/так говорить не стоит/так говорить не красиво».</a:t>
            </a:r>
          </a:p>
          <a:p>
            <a:pPr algn="l"/>
            <a:r>
              <a:rPr lang="ru-RU" dirty="0" smtClean="0"/>
              <a:t>Но если дома малыш будет слышать похожие слова, то в запрете нет смысла. Сначала, исключите данные грубые слова из своего лексикона, тем самым вы поможете не формироваться плохим привычкам у детей. </a:t>
            </a:r>
          </a:p>
          <a:p>
            <a:pPr algn="l"/>
            <a:r>
              <a:rPr lang="ru-RU" dirty="0" smtClean="0"/>
              <a:t>Ребенку после 4-х нужно не просто выразить запрет, а аргументировать его. Объясните ему то, что данные слова грубые, вульгарные и культурные люди не пользуются такими словами/выражениями на людях. Но запретный плод сладок и чтобы снизить реакцию протеста, что наедине с самим собой шепотом, можно сказать. Такое дозволение уменьшит заинтересованность в грубых словах. </a:t>
            </a:r>
          </a:p>
          <a:p>
            <a:pPr algn="l"/>
            <a:r>
              <a:rPr lang="ru-RU" dirty="0" smtClean="0"/>
              <a:t>Если ребенок перешагнув 5-ти летный возраст не прекращает выражаться на улице, в детском садите, магазине, то воспользуйтесь системой штрафов. Например, после каждого употребляемого крепкого словца в общественном месте, следует минус, отметка, запись (на ваше усмотрение). И, после 10-ти накопленных минусов следует определенная мера (обговорите ее с ребенком заранее). И конечно же, следите за своей речью!</a:t>
            </a:r>
          </a:p>
          <a:p>
            <a:endParaRPr lang="ru-RU" dirty="0"/>
          </a:p>
        </p:txBody>
      </p:sp>
    </p:spTree>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351</TotalTime>
  <Words>1965</Words>
  <Application>Microsoft Office PowerPoint</Application>
  <PresentationFormat>Экран (4:3)</PresentationFormat>
  <Paragraphs>154</Paragraphs>
  <Slides>21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Воздушный поток</vt:lpstr>
      <vt:lpstr>Вредные привычки – сигналы невроза    (причины,  профилактика,  коррекция)</vt:lpstr>
      <vt:lpstr>Слайд 2</vt:lpstr>
      <vt:lpstr>Слайд 3</vt:lpstr>
      <vt:lpstr>Слайд 4</vt:lpstr>
      <vt:lpstr>Слайд 5</vt:lpstr>
      <vt:lpstr>Слайд 6</vt:lpstr>
      <vt:lpstr>Слайд 7</vt:lpstr>
      <vt:lpstr>Слайд 8</vt:lpstr>
      <vt:lpstr>7 вредных привычек  у детей дошкольного возраста</vt:lpstr>
      <vt:lpstr>7 вредных привычек  у детей дошкольного возраста</vt:lpstr>
      <vt:lpstr>7 вредных привычек  у детей дошкольного возраста</vt:lpstr>
      <vt:lpstr>7 вредных привычек  у детей дошкольного возраста</vt:lpstr>
      <vt:lpstr>7 вредных привычек  у детей дошкольного возраста</vt:lpstr>
      <vt:lpstr>7 вредных привычек  у детей дошкольного возраста</vt:lpstr>
      <vt:lpstr>7 вредных привычек  у детей дошкольного возраста</vt:lpstr>
      <vt:lpstr>7 вредных привычек  у детей дошкольного возраста</vt:lpstr>
      <vt:lpstr>7 вредных привычек  у детей дошкольного возраста</vt:lpstr>
      <vt:lpstr>7 вредных привычек  у детей дошкольного возраста</vt:lpstr>
      <vt:lpstr>7 вредных привычек  у детей дошкольного возраста</vt:lpstr>
      <vt:lpstr>7 вредных привычек  у детей дошкольного возраста</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Пользователь_ASUS</dc:creator>
  <cp:lastModifiedBy>FirstUser</cp:lastModifiedBy>
  <cp:revision>70</cp:revision>
  <dcterms:created xsi:type="dcterms:W3CDTF">2016-11-07T13:46:44Z</dcterms:created>
  <dcterms:modified xsi:type="dcterms:W3CDTF">2016-11-25T03:29:10Z</dcterms:modified>
</cp:coreProperties>
</file>