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7" r:id="rId2"/>
    <p:sldId id="304" r:id="rId3"/>
    <p:sldId id="306" r:id="rId4"/>
    <p:sldId id="305" r:id="rId5"/>
    <p:sldId id="309" r:id="rId6"/>
    <p:sldId id="331" r:id="rId7"/>
    <p:sldId id="258" r:id="rId8"/>
    <p:sldId id="313" r:id="rId9"/>
    <p:sldId id="322" r:id="rId10"/>
    <p:sldId id="321" r:id="rId11"/>
    <p:sldId id="312" r:id="rId12"/>
    <p:sldId id="325" r:id="rId13"/>
    <p:sldId id="326" r:id="rId14"/>
    <p:sldId id="327" r:id="rId15"/>
    <p:sldId id="328" r:id="rId16"/>
    <p:sldId id="302" r:id="rId17"/>
    <p:sldId id="260" r:id="rId18"/>
    <p:sldId id="266" r:id="rId19"/>
    <p:sldId id="263" r:id="rId20"/>
    <p:sldId id="323" r:id="rId21"/>
    <p:sldId id="261" r:id="rId22"/>
    <p:sldId id="262" r:id="rId23"/>
    <p:sldId id="315" r:id="rId24"/>
    <p:sldId id="316" r:id="rId25"/>
    <p:sldId id="271" r:id="rId26"/>
    <p:sldId id="272" r:id="rId27"/>
    <p:sldId id="269" r:id="rId28"/>
    <p:sldId id="270" r:id="rId29"/>
    <p:sldId id="268" r:id="rId30"/>
    <p:sldId id="273" r:id="rId31"/>
    <p:sldId id="285" r:id="rId32"/>
    <p:sldId id="286" r:id="rId33"/>
    <p:sldId id="274" r:id="rId34"/>
    <p:sldId id="275" r:id="rId35"/>
    <p:sldId id="276" r:id="rId36"/>
    <p:sldId id="278" r:id="rId37"/>
    <p:sldId id="300" r:id="rId38"/>
    <p:sldId id="317" r:id="rId39"/>
    <p:sldId id="318" r:id="rId40"/>
    <p:sldId id="301" r:id="rId41"/>
    <p:sldId id="319" r:id="rId42"/>
    <p:sldId id="279" r:id="rId43"/>
    <p:sldId id="281" r:id="rId44"/>
    <p:sldId id="329" r:id="rId45"/>
    <p:sldId id="330" r:id="rId46"/>
    <p:sldId id="324" r:id="rId47"/>
    <p:sldId id="31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0" d="100"/>
          <a:sy n="80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B3051-5AEE-4FC6-9385-75A3796A5287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3759-672E-4690-A3E4-B8B8E6C8D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3759-672E-4690-A3E4-B8B8E6C8D9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3759-672E-4690-A3E4-B8B8E6C8D93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B9170613FD22014C5A4F78E6AF8780DBC92C6CCF3CC590A7910B064241C15F99F3514B3A97D49EBZBPCK" TargetMode="External"/><Relationship Id="rId2" Type="http://schemas.openxmlformats.org/officeDocument/2006/relationships/hyperlink" Target="consultantplus://offline/ref=9B9170613FD22014C5A4F78E6AF8780DBC92CEC9F3C8590A7910B064241C15F99F3514B3A97D49E8ZBPA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etiirbita@rambler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867400" cy="4391304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«Дети с ограниченными возможностями здоровья: характеристика основных групп, особенности педагогического сопровождения в условиях инклюзивной практики»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131840" y="5301208"/>
            <a:ext cx="5867400" cy="7683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ГКУ СО «Ирбитский центр психолого-педагогической, медицинской и социальной помощи»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1338" t="14005" r="7653" b="4767"/>
          <a:stretch>
            <a:fillRect/>
          </a:stretch>
        </p:blipFill>
        <p:spPr bwMode="auto">
          <a:xfrm>
            <a:off x="0" y="3789040"/>
            <a:ext cx="471601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10800000">
            <a:off x="4788024" y="4077072"/>
            <a:ext cx="4032448" cy="2592288"/>
          </a:xfrm>
          <a:prstGeom prst="downArrow">
            <a:avLst>
              <a:gd name="adj1" fmla="val 74635"/>
              <a:gd name="adj2" fmla="val 350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292080" y="-4248855"/>
            <a:ext cx="2952328" cy="113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Закона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города Москвы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«Об образовании лиц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ограниченными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возможностями здоровья»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(в ред. Закона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г. Москвы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25.06.2014 N 37)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34200" cy="641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Статус «ребенок с ОВЗ»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124744"/>
            <a:ext cx="8064896" cy="54726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Обучающийся с ограниченными возможностями здоровья </a:t>
            </a:r>
            <a:r>
              <a:rPr lang="ru-RU" sz="2900" dirty="0" smtClean="0">
                <a:solidFill>
                  <a:schemeClr val="tx1"/>
                </a:solidFill>
              </a:rPr>
              <a:t>– физическое лицо, имеющее недостатки в физическом и (или) психологическом развитии, подтвержденные ПМПК и препятствующие получению образования без специальных условий. 273 - ФЗ "Об образовании в РФ» (ст. 2 п.16)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Ребенок - инвалид </a:t>
            </a:r>
            <a:r>
              <a:rPr lang="ru-RU" sz="2900" dirty="0" smtClean="0">
                <a:solidFill>
                  <a:schemeClr val="tx1"/>
                </a:solidFill>
              </a:rPr>
              <a:t>- лицо, не достигшее 18 лет, которое имеет нарушение здоровья со стойким расстройством функций организма (включая задержку психического развития), обусловленное заболеваниями, последствиями травм или дефектами, приводящее к ограничению жизнедеятельности. Статус ребенка-инвалида присваивает Бюро медико-социальной экспертизы. (181-ФЗ "О социальной защите инвалидов в РФ«)</a:t>
            </a:r>
            <a:endParaRPr lang="ru-RU" sz="2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Документы, </a:t>
            </a:r>
            <a:r>
              <a:rPr lang="ru-RU" dirty="0" err="1" smtClean="0"/>
              <a:t>подтвеждающие</a:t>
            </a:r>
            <a:r>
              <a:rPr lang="ru-RU" dirty="0" smtClean="0"/>
              <a:t> </a:t>
            </a:r>
            <a:r>
              <a:rPr lang="ru-RU" dirty="0" smtClean="0"/>
              <a:t>статус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Ребенок с ОВЗ – заключение ПМПК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Ребенок-инвалид - справка об установлении инвалидности и индивидуальная программа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 ИПРА.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51520" y="836712"/>
            <a:ext cx="8640960" cy="57606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Рекомендуемые образовательные программы по ФГОС</a:t>
            </a:r>
          </a:p>
          <a:p>
            <a:pPr marL="627063" lvl="0" indent="-8890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глухих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слабослышащих и позднооглохших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слепых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слабовидящих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тяжелыми нарушениями речи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нарушениями опорно-двигательного аппарата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задержкой психического развития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расстройствами аутистического спектра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Особенности организации образования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Специальные образовательные условия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Направления психолого-педагогической коррекции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Медицинское сопровождение врачей-специалистов</a:t>
            </a:r>
          </a:p>
          <a:p>
            <a:pPr>
              <a:buNone/>
            </a:pPr>
            <a:endParaRPr lang="ru-RU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3448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ПМПК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0120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Для родителей (законных представителей) детей заключение комиссии носит рекомендательный характер. Они имеют право не показывать его в детском саду. Но как только в детском саду появляются дети с заключением ПМПК о статусе «ребёнок с ограниченными возможностями здоровья», это сразу нацеливает образовательную организацию на создание для такого ребёнка специальных образовательных условий.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Ребенок-инвалид - справка об установлении инвалидности и индивидуальная программа реабилитации или </a:t>
            </a:r>
            <a:r>
              <a:rPr lang="ru-RU" sz="2000" dirty="0" err="1" smtClean="0"/>
              <a:t>абилитации</a:t>
            </a:r>
            <a:r>
              <a:rPr lang="ru-RU" sz="2000" dirty="0" smtClean="0"/>
              <a:t> ИПРА.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ИПРА:</a:t>
            </a:r>
          </a:p>
          <a:p>
            <a:pPr lvl="0"/>
            <a:r>
              <a:rPr lang="ru-RU" dirty="0" smtClean="0"/>
              <a:t>Мероприятия медицинской реабилитации или </a:t>
            </a:r>
            <a:r>
              <a:rPr lang="ru-RU" dirty="0" err="1" smtClean="0"/>
              <a:t>абилитации</a:t>
            </a:r>
            <a:endParaRPr lang="ru-RU" dirty="0" smtClean="0"/>
          </a:p>
          <a:p>
            <a:pPr lvl="0"/>
            <a:r>
              <a:rPr lang="ru-RU" dirty="0" smtClean="0"/>
              <a:t>Мероприятия психолого-педагогической реабилитации или </a:t>
            </a:r>
            <a:r>
              <a:rPr lang="ru-RU" dirty="0" err="1" smtClean="0"/>
              <a:t>абилитации</a:t>
            </a:r>
            <a:endParaRPr lang="ru-RU" dirty="0" smtClean="0"/>
          </a:p>
          <a:p>
            <a:pPr lvl="0"/>
            <a:r>
              <a:rPr lang="ru-RU" dirty="0" smtClean="0"/>
              <a:t>Мероприятия профессиональной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Мероприятия социальной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Физкультурно-оздоровительные мероприятия, занятия спортом </a:t>
            </a:r>
          </a:p>
          <a:p>
            <a:pPr lvl="0"/>
            <a:r>
              <a:rPr lang="ru-RU" dirty="0" smtClean="0"/>
              <a:t>Технические средства реабилитации и услуги по реабилитации, …</a:t>
            </a:r>
          </a:p>
          <a:p>
            <a:pPr lvl="0"/>
            <a:r>
              <a:rPr lang="ru-RU" dirty="0" smtClean="0"/>
              <a:t>Виды помощи, оказываемые ребенку-инвалиду в преодолении барьеров, мешающих получению им услуг на объектах социальной, инженерной и транспортной инфраструктур наравне с другими лицами, организациями, предоставляющими услуги населению.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dirty="0" smtClean="0"/>
              <a:t>На основании ИПРА и заключения ПМПК образовательной организацией разрабатывается специальная индивидуальная программа развития, составленная с учётом адаптированной программы дошкольного образования для обучающихся, как правило, с интеллектуальными нарушениями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специальные условия для получения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использование специальных технических средств обучения коллективного и индивидуального пользования,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предоставление услуг ассистента (помощника), оказывающего обучающимся необходимую техническую помощь,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проведение групповых и индивидуальных коррекционных занятий,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обеспечение доступа в здания организаций, осуществляющих образовательную деятельность,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Наличие квалифицированных кадров.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Методическое обеспечение.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адаптированной образовательной программы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43608" y="4869160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Нормативно-правовое основание работы Центра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0720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1" hangingPunct="1">
              <a:buClr>
                <a:srgbClr val="C00000"/>
              </a:buClr>
            </a:pPr>
            <a:r>
              <a:rPr lang="ru-R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Федеральный закон от  29.12.2012г. №273-ФЗ «Об образовании в Российской Федерации»</a:t>
            </a:r>
          </a:p>
          <a:p>
            <a:pPr marL="273050" indent="-273050" eaLnBrk="1" hangingPunct="1">
              <a:buClr>
                <a:srgbClr val="C00000"/>
              </a:buClr>
            </a:pPr>
            <a:r>
              <a:rPr lang="ru-R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Письмо </a:t>
            </a:r>
            <a:r>
              <a:rPr lang="ru-RU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Минобрнауки</a:t>
            </a:r>
            <a:r>
              <a:rPr lang="ru-R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России от 10.02.2015г. №ВК-268/07 «О совершенствовании деятельности центров психолого-педагогической, медицинской и социальной помощи» (Рекомендации)</a:t>
            </a:r>
          </a:p>
          <a:p>
            <a:pPr marL="273050" indent="-273050" eaLnBrk="1" hangingPunct="1">
              <a:buClr>
                <a:srgbClr val="C00000"/>
              </a:buClr>
            </a:pPr>
            <a:r>
              <a:rPr lang="ru-R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Приказ Министерства общего и профессионального образования Свердловской области от 25.06.2015г. № 283-Д «Об утверждении порядка организации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адаптации, в организациях, осуществляющих образовательную деятельность, расположенных на территории Свердловской области»</a:t>
            </a:r>
          </a:p>
          <a:p>
            <a:pPr marL="273050" indent="-273050" eaLnBrk="1" hangingPunct="1">
              <a:buClr>
                <a:srgbClr val="C00000"/>
              </a:buClr>
            </a:pPr>
            <a:r>
              <a:rPr lang="ru-R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Устав государственного казенного учреждения Свердловской области «Ирбитский центр психолого-педагогической, медицинской и социальной помощи» (зарегистрирован 11.01.2016)</a:t>
            </a:r>
          </a:p>
          <a:p>
            <a:pPr marL="273050" indent="-273050" eaLnBrk="1" hangingPunct="1">
              <a:buClr>
                <a:srgbClr val="C00000"/>
              </a:buClr>
              <a:buFontTx/>
              <a:buNone/>
            </a:pPr>
            <a:endParaRPr lang="ru-RU" sz="1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Нормативные основания оказания </a:t>
            </a:r>
            <a:r>
              <a:rPr lang="ru-RU" cap="none" dirty="0" err="1" smtClean="0"/>
              <a:t>ППМС-помощи</a:t>
            </a:r>
            <a:r>
              <a:rPr lang="ru-RU" cap="none" dirty="0" smtClean="0"/>
              <a:t> детям с ОВЗ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Конвенция ООН о правах ребенка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Конституция Российской Федерации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"Об образовании в Российской Федерации" Федеральный закон Российской Федерации от 29 декабря 2012 г. N 273-ФЗ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Постановление Правительства РФ от 01.12.2015 № 1297 "Об утверждении государственной программы Российской Федерации "Доступная среда" на 2011 - 2020 годы"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"Об утверждении федерального государственного образовательного стандарта дошкольного образования" Приказ Министерства образования и науки РФ от 17 октября 2013 г. № 1155.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Приказ Министерства образования и науки РФ от 30 августа 2013 г. № 1014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Приказ Министерства образования и науки Российской Федерации от 13 января 2014 г. №  8 "Об утверждении примерной формы договора об образовании по образовательным программам дошкольного образования"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sz="5200" dirty="0" smtClean="0"/>
              <a:t> «Об утверждении Порядка приема на обучение по образовательным программам дошкольного образования» Приказ </a:t>
            </a:r>
            <a:r>
              <a:rPr lang="ru-RU" sz="5200" dirty="0" err="1" smtClean="0"/>
              <a:t>Минобрнауки</a:t>
            </a:r>
            <a:r>
              <a:rPr lang="ru-RU" sz="5200" dirty="0" smtClean="0"/>
              <a:t> РФ от 8 апреля 2014 г. № 293  </a:t>
            </a:r>
          </a:p>
          <a:p>
            <a:pPr lvl="0"/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Нормативные основания оказания </a:t>
            </a:r>
            <a:r>
              <a:rPr lang="ru-RU" cap="none" dirty="0" err="1" smtClean="0"/>
              <a:t>ППМС-помощи</a:t>
            </a:r>
            <a:r>
              <a:rPr lang="ru-RU" cap="none" dirty="0" smtClean="0"/>
              <a:t> детям с ОВЗ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«О коррекционном и инклюзивном образовании детей» Письмо Министерства образования и науки Российской Федерации от 7 июня 2013 г. № ИР-535/07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«О создании условий для получения образования детьми с ограниченными возможностями здоровья и детьми-инвалидами» Письмо Министерства образования и науки РФ от 18 апреля 2008 г. № АФ-150/06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«Об утверждении Положения о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комиссии» от 20 сентября 2013 г. № 1082;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Письмо Министерства образования Российской Федерации от 27.03.2000 № 27/901-6 "О </a:t>
            </a:r>
            <a:r>
              <a:rPr lang="ru-RU" dirty="0" err="1" smtClean="0"/>
              <a:t>психолого-медико-педагогическом</a:t>
            </a:r>
            <a:r>
              <a:rPr lang="ru-RU" dirty="0" smtClean="0"/>
              <a:t> консилиуме (</a:t>
            </a:r>
            <a:r>
              <a:rPr lang="ru-RU" dirty="0" err="1" smtClean="0"/>
              <a:t>ПМПк</a:t>
            </a:r>
            <a:r>
              <a:rPr lang="ru-RU" dirty="0" smtClean="0"/>
              <a:t>) образовательного учреждения"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 «Об утверждении Порядка организации и осуществления образовательной деятельности по дополнительным общеобразовательным программам» от 29 августа 2013 г. № 1008; </a:t>
            </a:r>
          </a:p>
          <a:p>
            <a:pPr marL="179388" lvl="0" indent="-179388">
              <a:buFont typeface="Wingdings" pitchFamily="2" charset="2"/>
              <a:buChar char="ü"/>
            </a:pPr>
            <a:r>
              <a:rPr lang="ru-RU" dirty="0" smtClean="0"/>
              <a:t>Приказ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РФ от 4 августа 2008 г. № 379-н «Об утверждении форм индивидуальной программы реабилитации инвалида, индивидуальной программы реабилитации ребенка-инвалида, выдаваемых ФГУ МСЭ, порядка их разработки и реализации» (в ред. приказов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16.03.2009 № 116-н, от 06.09.2011 № 1020-н, </a:t>
            </a:r>
            <a:r>
              <a:rPr lang="ru-RU" u="sng" dirty="0" smtClean="0">
                <a:hlinkClick r:id="rId2"/>
              </a:rPr>
              <a:t>приказа</a:t>
            </a:r>
            <a:r>
              <a:rPr lang="ru-RU" dirty="0" smtClean="0"/>
              <a:t> Минтруда России от 03.06.2013 № 237-н, с </a:t>
            </a:r>
            <a:r>
              <a:rPr lang="ru-RU" dirty="0" err="1" smtClean="0"/>
              <a:t>изм</a:t>
            </a:r>
            <a:r>
              <a:rPr lang="ru-RU" dirty="0" smtClean="0"/>
              <a:t>., внесенными </a:t>
            </a:r>
            <a:r>
              <a:rPr lang="ru-RU" u="sng" dirty="0" smtClean="0">
                <a:hlinkClick r:id="rId3"/>
              </a:rPr>
              <a:t>решением</a:t>
            </a:r>
            <a:r>
              <a:rPr lang="ru-RU" dirty="0" smtClean="0"/>
              <a:t> Верховного суда РФ от 28.11.2012 № АКПИ 12-1432)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ru-RU" dirty="0" err="1" smtClean="0"/>
              <a:t>СанПиН</a:t>
            </a:r>
            <a:r>
              <a:rPr lang="ru-RU" dirty="0" smtClean="0"/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1008112"/>
          </a:xfrm>
        </p:spPr>
        <p:txBody>
          <a:bodyPr>
            <a:noAutofit/>
          </a:bodyPr>
          <a:lstStyle/>
          <a:p>
            <a:r>
              <a:rPr lang="ru-RU" sz="2400" b="1" cap="none" dirty="0" smtClean="0"/>
              <a:t>Нормативные основания осуществления психолого-педагогической, медицинской и социальной помощи детям с ОВЗ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endParaRPr lang="ru-RU" sz="2400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smtClean="0"/>
              <a:t>Требования к квалификации педагога ДОО</a:t>
            </a:r>
            <a:endParaRPr lang="ru-RU" dirty="0" smtClean="0"/>
          </a:p>
          <a:p>
            <a:pPr lvl="0"/>
            <a:r>
              <a:rPr lang="ru-RU" dirty="0" smtClean="0"/>
              <a:t>Приказ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РФ от 26.08.2010 № 761н «Об утверждении Единого квалификационного справочника должностей руководителей, специалистов и других служащих (ЕКС)», раздел "Квалификационные характеристики работников образования"</a:t>
            </a:r>
          </a:p>
          <a:p>
            <a:r>
              <a:rPr lang="ru-RU" dirty="0" err="1" smtClean="0"/>
              <a:t>Профстандарт</a:t>
            </a:r>
            <a:r>
              <a:rPr lang="ru-RU" dirty="0" smtClean="0"/>
              <a:t> «Педагог (педагогическая деятельность в сфере дошкольного, начального общего, основного общего, среднего общего образования) (воспитатель, учитель)», утвержден приказом Министерства труда и социальной защиты Российской Федерации от «18» октября 2013 г. № 544н. Вводится в действие с 1 января 2017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772400" cy="841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Основные задачи Центра: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908050"/>
            <a:ext cx="8607425" cy="50958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•организация проведения комплексного </a:t>
            </a:r>
            <a:r>
              <a:rPr lang="ru-RU" sz="1600" dirty="0" err="1" smtClean="0"/>
              <a:t>психолого-медико-педагогического</a:t>
            </a:r>
            <a:r>
              <a:rPr lang="ru-RU" sz="1600" dirty="0" smtClean="0"/>
              <a:t> обследования территориальной </a:t>
            </a:r>
            <a:r>
              <a:rPr lang="ru-RU" sz="1600" dirty="0" err="1" smtClean="0"/>
              <a:t>психолого-медико-педагогической</a:t>
            </a:r>
            <a:r>
              <a:rPr lang="ru-RU" sz="1600" dirty="0" smtClean="0"/>
              <a:t> комиссией (ТОПМПК);</a:t>
            </a:r>
          </a:p>
          <a:p>
            <a:pPr>
              <a:buNone/>
            </a:pPr>
            <a:r>
              <a:rPr lang="ru-RU" sz="1600" dirty="0" smtClean="0"/>
              <a:t>• оказание помощи организациям, осуществляющим образовательную деятельность, по вопросам реализации основных общеобразовательных программ, обучения, воспитания обучающихся, испытывающих трудности в усвоении основных общеобразовательных программ, выявлении и устранении потенциальных препятствий к обучению;</a:t>
            </a:r>
          </a:p>
          <a:p>
            <a:pPr>
              <a:buNone/>
            </a:pPr>
            <a:r>
              <a:rPr lang="ru-RU" sz="1600" dirty="0" smtClean="0"/>
              <a:t>•оказание методической помощи в разработке образовательных программ, индивидуальных учебных планов, выборе оптимальных методов обучения и воспитания обучающихся, испытывающих трудности в усвоении основных общеобразовательных программ, выявлении и устранении потенциальных препятствий к обучению;</a:t>
            </a:r>
          </a:p>
          <a:p>
            <a:pPr>
              <a:buNone/>
            </a:pPr>
            <a:r>
              <a:rPr lang="ru-RU" sz="1600" dirty="0" smtClean="0"/>
              <a:t>•осуществление мониторинга эффективности 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адаптации, оказываемой организациями, осуществляющими образовательную деятельность.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 обоснования определения групп детей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Согласно </a:t>
            </a:r>
            <a:r>
              <a:rPr lang="ru-RU" b="1" dirty="0" smtClean="0"/>
              <a:t>письму </a:t>
            </a:r>
            <a:r>
              <a:rPr lang="ru-RU" b="1" dirty="0" err="1" smtClean="0"/>
              <a:t>Рособрандзора</a:t>
            </a:r>
            <a:r>
              <a:rPr lang="ru-RU" b="1" dirty="0" smtClean="0"/>
              <a:t> от 5 марта 2010 г. № 02-52-3/10-ин</a:t>
            </a:r>
            <a:r>
              <a:rPr lang="ru-RU" dirty="0" smtClean="0"/>
              <a:t> к лицам с ограниченными возможностями здоровья относятся лица, имеющие недостатки в физическом и (или) психическом развитии: глухие, слабослышащие, слепые, слабовидящие, с тяжелыми нарушениями речи, с нарушениями опорно-двигательного аппарата и другие, в том числе дети-инвалиды, инвалиды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 </a:t>
            </a:r>
            <a:r>
              <a:rPr lang="ru-RU" b="1" dirty="0" smtClean="0"/>
              <a:t>законе «Об образовании в РФ» </a:t>
            </a:r>
            <a:r>
              <a:rPr lang="ru-RU" dirty="0" smtClean="0"/>
              <a:t>называются следующие группы лиц с ОВЗ - глухие, слабослышащие, позднооглохшие, слепые, слабовидящие,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другие обучающиеся с ограниченными возможностями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Группы детей с ОВЗ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нарушениями слуха (</a:t>
            </a:r>
            <a:r>
              <a:rPr lang="ru-RU" dirty="0" err="1" smtClean="0"/>
              <a:t>неслышащие</a:t>
            </a:r>
            <a:r>
              <a:rPr lang="ru-RU" dirty="0" smtClean="0"/>
              <a:t> и слабослышащие), первичное нарушение носит сенсорный характер — нарушено слуховое восприятие, вследствие поражения слухового анализатора;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нарушениями зрения (незрячие, слабовидящие), первичное нарушение носит сенсорный характер, страдает зрительное восприятие, вследствие органического поражения зрительного анализатора;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тяжелыми нарушениями речи, первичным дефектом является недоразвитие речи;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нарушениями опорно-двигательного аппарата, первичным нарушением являются двигательные расстройства, вследствие органического поражения двигательных центров коры головного мозга;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задержкой психического развития, их характеризует замедленный темп формирования высших психических функций, вследствие слабо выраженных органических поражений центральной нервной системы (ЦНС);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нарушениями интеллектуального развития, первичное нарушение — органическое поражение головного мозга, обусловливающее нарушения высших познавательных процессов;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нарушениями развития аутистического спектра, представляющие собой полиморфную группу, характеризующуюся различными клиническими симптомами и психолого-педагогическими особенностями — нарушено развитие средств коммуникации и социальных навыков, эффективные проблемы становления активных взаимоотношений с динамично меняющейся средой;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дети с комплексными (сложными) нарушениями развития, у которых сочетаются два и более первичных (сенсорное, двигательное, речевое, интеллектуальное) нарушений, например, слабослышащие с детским церебральным параличом, слабовидящие с задержкой психического развития и др.  Степень выраженности нарушений  может быть различна, поэтому выделены три уровня психического развития детей с комплексными нарушениями, что определяет специфику психолого-педагогической работы с такими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Группа </a:t>
            </a:r>
            <a:r>
              <a:rPr lang="ru-RU" smtClean="0"/>
              <a:t>«риска»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минимальными нарушениями слуха;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минимальными нарушениями зрения, в том числе с косоглазием и </a:t>
            </a:r>
            <a:r>
              <a:rPr lang="ru-RU" dirty="0" err="1" smtClean="0"/>
              <a:t>амблиопией</a:t>
            </a:r>
            <a:r>
              <a:rPr lang="ru-RU" dirty="0" smtClean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нарушениями речи (</a:t>
            </a:r>
            <a:r>
              <a:rPr lang="ru-RU" dirty="0" err="1" smtClean="0"/>
              <a:t>дислалия</a:t>
            </a:r>
            <a:r>
              <a:rPr lang="ru-RU" dirty="0" smtClean="0"/>
              <a:t>, минимальные </a:t>
            </a:r>
            <a:r>
              <a:rPr lang="ru-RU" dirty="0" err="1" smtClean="0"/>
              <a:t>дизартрические</a:t>
            </a:r>
            <a:r>
              <a:rPr lang="ru-RU" dirty="0" smtClean="0"/>
              <a:t> расстройства, закрытая </a:t>
            </a:r>
            <a:r>
              <a:rPr lang="ru-RU" dirty="0" err="1" smtClean="0"/>
              <a:t>ринолалия</a:t>
            </a:r>
            <a:r>
              <a:rPr lang="ru-RU" dirty="0" smtClean="0"/>
              <a:t>, </a:t>
            </a:r>
            <a:r>
              <a:rPr lang="ru-RU" dirty="0" err="1" smtClean="0"/>
              <a:t>дисфония</a:t>
            </a:r>
            <a:r>
              <a:rPr lang="ru-RU" dirty="0" smtClean="0"/>
              <a:t>, заикание, </a:t>
            </a:r>
            <a:r>
              <a:rPr lang="ru-RU" dirty="0" err="1" smtClean="0"/>
              <a:t>полтерн</a:t>
            </a:r>
            <a:r>
              <a:rPr lang="ru-RU" dirty="0" smtClean="0"/>
              <a:t>, </a:t>
            </a:r>
            <a:r>
              <a:rPr lang="ru-RU" dirty="0" err="1" smtClean="0"/>
              <a:t>тахилалия</a:t>
            </a:r>
            <a:r>
              <a:rPr lang="ru-RU" dirty="0" smtClean="0"/>
              <a:t>, </a:t>
            </a:r>
            <a:r>
              <a:rPr lang="ru-RU" dirty="0" err="1" smtClean="0"/>
              <a:t>брадилалия</a:t>
            </a:r>
            <a:r>
              <a:rPr lang="ru-RU" dirty="0" smtClean="0"/>
              <a:t>, нарушения лексико-грамматического строя, нарушения фонематического восприятия);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легкой задержкой психического развития (конституциональной, соматогенной, психогенной);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педагогически запущенные дети;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— носители негативных психических состояний (утомляемость, психическая напряженность, тревожность, фрустрация, нарушения сна, аппетита) соматогенной или церебрально-органической природы без нарушений интеллектуального развития;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часто болеющие, </a:t>
            </a:r>
            <a:r>
              <a:rPr lang="ru-RU" dirty="0" err="1" smtClean="0"/>
              <a:t>посттравматики</a:t>
            </a:r>
            <a:r>
              <a:rPr lang="ru-RU" dirty="0" smtClean="0"/>
              <a:t>, аллергики, с компенсированной и </a:t>
            </a:r>
            <a:r>
              <a:rPr lang="ru-RU" dirty="0" err="1" smtClean="0"/>
              <a:t>субкомпенсированной</a:t>
            </a:r>
            <a:r>
              <a:rPr lang="ru-RU" dirty="0" smtClean="0"/>
              <a:t> гидроцефалией, с </a:t>
            </a:r>
            <a:r>
              <a:rPr lang="ru-RU" dirty="0" err="1" smtClean="0"/>
              <a:t>цереброэндокринными</a:t>
            </a:r>
            <a:r>
              <a:rPr lang="ru-RU" dirty="0" smtClean="0"/>
              <a:t> состояниями;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</a:t>
            </a:r>
            <a:r>
              <a:rPr lang="ru-RU" dirty="0" err="1" smtClean="0"/>
              <a:t>психопатоподобными</a:t>
            </a:r>
            <a:r>
              <a:rPr lang="ru-RU" dirty="0" smtClean="0"/>
              <a:t> формами поведения (по типу аффективной возбудимости, </a:t>
            </a:r>
            <a:r>
              <a:rPr lang="ru-RU" dirty="0" err="1" smtClean="0"/>
              <a:t>истероидности</a:t>
            </a:r>
            <a:r>
              <a:rPr lang="ru-RU" dirty="0" smtClean="0"/>
              <a:t>, психастении и др.);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нарушенными формами поведения органического генеза (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, синдром дефицита внимания);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психогениями (неврозами);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начальным проявлением психических заболеваний (шизофрения, ранний детский аутизм, эпилепсия);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 с легкими проявлениями двигательной патологии церебрально-органической природы;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дети, имеющие </a:t>
            </a:r>
            <a:r>
              <a:rPr lang="ru-RU" dirty="0" err="1" smtClean="0"/>
              <a:t>асинхронию</a:t>
            </a:r>
            <a:r>
              <a:rPr lang="ru-RU" dirty="0" smtClean="0"/>
              <a:t> созревания отдельных структур головного мозга или нарушения их функционального или органического генеза (в том числе по типу минимальной мозговой дисфункции).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детей с ОВЗ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877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Имеющиеся у детей отклонения приводят к нарушению умственной работоспособности, недостаткам общей и мелкой моторики, трудностям во взаимодействии с окружающим миром, изменению способов коммуникации и средств общения, недостаточности словесного </a:t>
            </a:r>
            <a:r>
              <a:rPr lang="ru-RU" dirty="0" err="1" smtClean="0"/>
              <a:t>опосредования</a:t>
            </a:r>
            <a:r>
              <a:rPr lang="ru-RU" dirty="0" smtClean="0"/>
              <a:t>, в частности — вербализации, искажению познания окружающего мира, бедности социального опыта, изменению в становлении личности. Наличие первичного нарушения оказывает влияние на весь ход дальнейшего развития.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 детей наблюдается низкий уровень развития восприятия. Это проявляется в необходимости более длительного времени для приема и переработки сенсорной информации, недостаточно знаний этих детей об окружающем мире, затруднение при узнавании контурных, схематичных изображений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Недостаточно сформированы пространственные представления, дети с ОВЗ часто не могут осуществлять полноценный анализ формы, становить симметричность, тождественность частей конструируемых фигур, расположить конструкцию на плоскости, соединить ее в единое целое.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Внимание неустойчивое, рассеянное, дети с трудом переключаются с одной деятельности на другую. Недостатки организации внимания обуславливаются слабым развитием интеллектуальной активности детей, несовершенством навыков и умений самоконтроля, недостаточным развитием чувства ответственности и интереса к учению.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детей с ОВЗ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Память – заметное преобладание наглядной памяти над словесной.</a:t>
            </a:r>
          </a:p>
          <a:p>
            <a:r>
              <a:rPr lang="ru-RU" dirty="0" smtClean="0"/>
              <a:t>Снижена познавательная активность.</a:t>
            </a:r>
          </a:p>
          <a:p>
            <a:r>
              <a:rPr lang="ru-RU" dirty="0" smtClean="0"/>
              <a:t>Мышление – выраженное отставание в развитии наглядно-действенного и наглядно-образного мышления.</a:t>
            </a:r>
          </a:p>
          <a:p>
            <a:r>
              <a:rPr lang="ru-RU" dirty="0" smtClean="0"/>
              <a:t>Снижена потребность в общении как со сверстниками, так и со взрослыми.</a:t>
            </a:r>
          </a:p>
          <a:p>
            <a:r>
              <a:rPr lang="ru-RU" dirty="0" smtClean="0"/>
              <a:t>Игровая деятельность не сформирована. Сюжеты игры обычны, способы общения и сами игровые роли бедны.</a:t>
            </a:r>
          </a:p>
          <a:p>
            <a:r>
              <a:rPr lang="ru-RU" dirty="0" smtClean="0"/>
              <a:t>Речь – все компоненты языковой системы не сформированы.</a:t>
            </a:r>
          </a:p>
          <a:p>
            <a:r>
              <a:rPr lang="ru-RU" dirty="0" smtClean="0"/>
              <a:t>Наблюдается низкая работоспособность в результате повышенной истощаемости.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Вследствие этого у детей проявляется недостаточная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психологических предпосылок к овладению полноценными навыками учебной деятельности. Возникают трудности формирования учебных умений (планирование предстоящей работы, определения путей и средств достижения учебной цели; контролирование деятельности, умение работать в определенном темпе).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психофизического развития детей с ЗПР: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Диагноз «задержка психического развития» ставится специалистами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 после достижения ребенком 4-летнего возраста, поскольку точно судить о возможностях мозга ребенка в этот период не представляется возможность даже специалистам.</a:t>
            </a:r>
          </a:p>
          <a:p>
            <a:pPr>
              <a:buNone/>
            </a:pPr>
            <a:r>
              <a:rPr lang="ru-RU" dirty="0" smtClean="0"/>
              <a:t>Задержка психического и речевого развития в разной степени выраженности характерна для всех описываемых категорий детей.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Поведение соответствует более младшему возрасту. Менее активны, безынициативны, слабо выражены познавательные интересы. </a:t>
            </a:r>
          </a:p>
          <a:p>
            <a:r>
              <a:rPr lang="ru-RU" dirty="0" smtClean="0"/>
              <a:t>2. Значительное отставание по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регуляции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поведения, в результате чего не могут долго сосредоточиться на каком-либо одном занятии. </a:t>
            </a:r>
          </a:p>
          <a:p>
            <a:r>
              <a:rPr lang="ru-RU" dirty="0" smtClean="0"/>
              <a:t>3. Ведущая деятельность (игровая) тоже недостаточно сформирована. </a:t>
            </a:r>
          </a:p>
          <a:p>
            <a:r>
              <a:rPr lang="ru-RU" dirty="0" smtClean="0"/>
              <a:t>4. Отмечается недоразвитие эмоционально-волевой сферы, которое проявляется в примитивности эмоций и их неустойчивости. Легко переходят от смеха к слезам и наоборот. </a:t>
            </a:r>
          </a:p>
          <a:p>
            <a:r>
              <a:rPr lang="ru-RU" dirty="0" smtClean="0"/>
              <a:t>5. Отставание в речевом развитии проявляется в ограниченности словаря, недостаточной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грамматического строя, наличии у многих из них недостатков произношения и </a:t>
            </a:r>
            <a:r>
              <a:rPr lang="ru-RU" dirty="0" err="1" smtClean="0"/>
              <a:t>звукоразличения</a:t>
            </a:r>
            <a:r>
              <a:rPr lang="ru-RU" dirty="0" smtClean="0"/>
              <a:t>, а также в низкой речевой активности.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Особенности психофизического развития детей с нарушениями аутистического спектра: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Ребенок не общается с другими детьми. </a:t>
            </a:r>
          </a:p>
          <a:p>
            <a:pPr>
              <a:buNone/>
            </a:pPr>
            <a:r>
              <a:rPr lang="ru-RU" dirty="0" smtClean="0"/>
              <a:t>2. Лицо долгое время не выражает эмоций. </a:t>
            </a:r>
          </a:p>
          <a:p>
            <a:pPr>
              <a:buNone/>
            </a:pPr>
            <a:r>
              <a:rPr lang="ru-RU" dirty="0" smtClean="0"/>
              <a:t>3. Не отзывается на оклик, не реагирует на свое имя, заданные вопросы. </a:t>
            </a:r>
          </a:p>
          <a:p>
            <a:pPr>
              <a:buNone/>
            </a:pPr>
            <a:r>
              <a:rPr lang="ru-RU" dirty="0" smtClean="0"/>
              <a:t>4. Ребенка нельзя ничем заинтересовать, может часами сидеть в одной позе, направив взгляд в одну точку, при этом совершая самые примитивные повторяющиеся движения. </a:t>
            </a:r>
          </a:p>
          <a:p>
            <a:pPr>
              <a:buNone/>
            </a:pPr>
            <a:r>
              <a:rPr lang="ru-RU" dirty="0" smtClean="0"/>
              <a:t>5. Наблюдается общая замедленность в движениях, действиях, движения стереотипны. </a:t>
            </a:r>
          </a:p>
          <a:p>
            <a:pPr>
              <a:buNone/>
            </a:pPr>
            <a:r>
              <a:rPr lang="ru-RU" dirty="0" smtClean="0"/>
              <a:t>6. Ребенок замыкается в себе, он не просит есть, не хочет идти на улицу. </a:t>
            </a:r>
          </a:p>
          <a:p>
            <a:pPr>
              <a:buNone/>
            </a:pPr>
            <a:r>
              <a:rPr lang="ru-RU" dirty="0" smtClean="0"/>
              <a:t>7. Наблюдается острая тактильная или сенсорная чувствительность.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648072"/>
          </a:xfrm>
        </p:spPr>
        <p:txBody>
          <a:bodyPr>
            <a:normAutofit fontScale="90000"/>
          </a:bodyPr>
          <a:lstStyle/>
          <a:p>
            <a:pPr>
              <a:tabLst>
                <a:tab pos="1792288" algn="l"/>
              </a:tabLst>
            </a:pPr>
            <a:r>
              <a:rPr lang="ru-RU" b="1" dirty="0" smtClean="0"/>
              <a:t>Особенности психофизического развития детей с нарушениями зрения: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1. Снижено количество и качество получаемой информации о предметах и явлениях внешнего мира. </a:t>
            </a:r>
          </a:p>
          <a:p>
            <a:pPr>
              <a:buNone/>
            </a:pPr>
            <a:r>
              <a:rPr lang="ru-RU" sz="4500" dirty="0" smtClean="0"/>
              <a:t>2. Снижена скорость и точность восприятия. </a:t>
            </a:r>
          </a:p>
          <a:p>
            <a:pPr>
              <a:buNone/>
            </a:pPr>
            <a:r>
              <a:rPr lang="ru-RU" sz="4500" dirty="0" smtClean="0"/>
              <a:t>3. Затруднено установление причинно-следственных связей, замедленность и нечеткость их опознания. </a:t>
            </a:r>
          </a:p>
          <a:p>
            <a:pPr>
              <a:buNone/>
            </a:pPr>
            <a:r>
              <a:rPr lang="ru-RU" sz="4500" dirty="0" smtClean="0"/>
              <a:t>4. Ограничена возможность формирования образов памяти и воображения. </a:t>
            </a:r>
          </a:p>
          <a:p>
            <a:pPr>
              <a:buNone/>
            </a:pPr>
            <a:r>
              <a:rPr lang="ru-RU" sz="4500" dirty="0" smtClean="0"/>
              <a:t>5. Нарушена точность движений, снижается их эффективность, изменяется походка, страдают внутренние органы и системы организма. </a:t>
            </a:r>
          </a:p>
          <a:p>
            <a:pPr>
              <a:buNone/>
            </a:pPr>
            <a:r>
              <a:rPr lang="ru-RU" sz="4500" dirty="0" smtClean="0"/>
              <a:t>6. Задержан темп развития речи. </a:t>
            </a:r>
          </a:p>
          <a:p>
            <a:pPr>
              <a:buNone/>
            </a:pPr>
            <a:r>
              <a:rPr lang="ru-RU" sz="4500" dirty="0" smtClean="0"/>
              <a:t>7. Наблюдается отставание в психическом развитии ребенка, недоразвитие предметной деятельности, нарушение в ориентировании и общее недоразвитие моторики. </a:t>
            </a:r>
          </a:p>
          <a:p>
            <a:pPr>
              <a:buNone/>
            </a:pPr>
            <a:r>
              <a:rPr lang="ru-RU" sz="4500" dirty="0" smtClean="0"/>
              <a:t>8. Затруднено самообучение предметным действиям, происходит </a:t>
            </a:r>
            <a:r>
              <a:rPr lang="ru-RU" sz="4500" dirty="0" err="1" smtClean="0"/>
              <a:t>застревание</a:t>
            </a:r>
            <a:r>
              <a:rPr lang="ru-RU" sz="4500" dirty="0" smtClean="0"/>
              <a:t> на предметно-практической деятельности. </a:t>
            </a:r>
          </a:p>
          <a:p>
            <a:pPr>
              <a:buNone/>
            </a:pPr>
            <a:r>
              <a:rPr lang="ru-RU" sz="4500" dirty="0" smtClean="0"/>
              <a:t>9. Отмечается значительное отставание в физическом развитии, а именно в овладении пространственными представлениями и двигательными действиями, нарушается правильная поза при ходьбе, беге, в естественных движениях, в подвижных играх, нарушается координация и точность движений.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психофизического развития детей с НОДА: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Наблюдается задержка и нарушение формирования всех двигательных функций. </a:t>
            </a:r>
          </a:p>
          <a:p>
            <a:pPr>
              <a:buNone/>
            </a:pPr>
            <a:r>
              <a:rPr lang="ru-RU" dirty="0" smtClean="0"/>
              <a:t>2. Наблюдаются существенные трудности пространственного анализа и синтеза, нарушение схемы тела, трудности словесного отражения пространственных отношений. </a:t>
            </a:r>
          </a:p>
          <a:p>
            <a:pPr>
              <a:buNone/>
            </a:pPr>
            <a:r>
              <a:rPr lang="ru-RU" dirty="0" smtClean="0"/>
              <a:t>3. Нарушена тактильная чувствительность, слабость ощущений своих движений и затруднение действий с предметами. </a:t>
            </a:r>
          </a:p>
          <a:p>
            <a:pPr>
              <a:buNone/>
            </a:pPr>
            <a:r>
              <a:rPr lang="ru-RU" dirty="0" smtClean="0"/>
              <a:t>4. Не формируются правильные представления о движении, отмечается недостаточность активного осязания. </a:t>
            </a:r>
          </a:p>
          <a:p>
            <a:pPr>
              <a:buNone/>
            </a:pPr>
            <a:r>
              <a:rPr lang="ru-RU" dirty="0" smtClean="0"/>
              <a:t>5. Наблюдается снижение слуха, зрительного восприятия. </a:t>
            </a:r>
          </a:p>
          <a:p>
            <a:pPr>
              <a:buNone/>
            </a:pPr>
            <a:r>
              <a:rPr lang="ru-RU" dirty="0" smtClean="0"/>
              <a:t>6. Часто встречается недостаточность фонематического слуха, что приводит к задержке речевого развития и к недоразвитию речи.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психофизического развития детей с нарушениями слуха: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1. Снижение способности к приему, хранению, переработке и использованию информации. </a:t>
            </a:r>
          </a:p>
          <a:p>
            <a:pPr>
              <a:buNone/>
            </a:pPr>
            <a:r>
              <a:rPr lang="ru-RU" dirty="0" smtClean="0"/>
              <a:t>2. Трудность словесного </a:t>
            </a:r>
            <a:r>
              <a:rPr lang="ru-RU" dirty="0" err="1" smtClean="0"/>
              <a:t>опосредования</a:t>
            </a:r>
            <a:r>
              <a:rPr lang="ru-RU" dirty="0" smtClean="0"/>
              <a:t>, замедление процесса формирования понятий. </a:t>
            </a:r>
          </a:p>
          <a:p>
            <a:pPr>
              <a:buNone/>
            </a:pPr>
            <a:r>
              <a:rPr lang="ru-RU" dirty="0" smtClean="0"/>
              <a:t>3. Ограничение объема внешних воздействий на ребенка с нарушением слуха, затруднение его взаимодействия со средой и окружающими людьми, и как следствие упрощение психической деятельности. </a:t>
            </a:r>
          </a:p>
          <a:p>
            <a:pPr>
              <a:buNone/>
            </a:pPr>
            <a:r>
              <a:rPr lang="ru-RU" dirty="0" smtClean="0"/>
              <a:t>4. Замедление психического развития детей с нарушениями слуха по сравнению с нормально развивающимся сверстником. </a:t>
            </a:r>
          </a:p>
          <a:p>
            <a:pPr>
              <a:buNone/>
            </a:pPr>
            <a:r>
              <a:rPr lang="ru-RU" dirty="0" smtClean="0"/>
              <a:t>5. Специфические особенности игровой деятельности ребенка с нарушениями слуха: </a:t>
            </a:r>
          </a:p>
          <a:p>
            <a:pPr marL="450850" indent="-184150">
              <a:buClrTx/>
              <a:buFont typeface="Symbol" pitchFamily="18" charset="2"/>
              <a:buChar char="-"/>
            </a:pPr>
            <a:r>
              <a:rPr lang="ru-RU" dirty="0" smtClean="0"/>
              <a:t>дольше задерживается на этапе предметно-процессуальных игр; </a:t>
            </a:r>
          </a:p>
          <a:p>
            <a:pPr marL="450850" indent="-184150">
              <a:buClrTx/>
              <a:buFont typeface="Symbol" pitchFamily="18" charset="2"/>
              <a:buChar char="-"/>
            </a:pPr>
            <a:r>
              <a:rPr lang="ru-RU" dirty="0" smtClean="0"/>
              <a:t>сюжетные игры более однообразны и просты; </a:t>
            </a:r>
          </a:p>
          <a:p>
            <a:pPr marL="450850" indent="-184150">
              <a:buClrTx/>
              <a:buFont typeface="Symbol" pitchFamily="18" charset="2"/>
              <a:buChar char="-"/>
            </a:pPr>
            <a:r>
              <a:rPr lang="ru-RU" dirty="0" smtClean="0"/>
              <a:t>отмечается тенденция к стереотипности действий, механического подражания действиям друг друга; </a:t>
            </a:r>
          </a:p>
          <a:p>
            <a:pPr marL="450850" indent="-184150">
              <a:buClrTx/>
              <a:buFont typeface="Symbol" pitchFamily="18" charset="2"/>
              <a:buChar char="-"/>
            </a:pPr>
            <a:r>
              <a:rPr lang="ru-RU" dirty="0" smtClean="0"/>
              <a:t>испытывает трудности при игровом замещении предметов; </a:t>
            </a:r>
          </a:p>
          <a:p>
            <a:pPr marL="450850" indent="-184150">
              <a:buClrTx/>
              <a:buFont typeface="Symbol" pitchFamily="18" charset="2"/>
              <a:buChar char="-"/>
            </a:pPr>
            <a:r>
              <a:rPr lang="ru-RU" dirty="0" smtClean="0"/>
              <a:t>имеет отставание в развитии воображения. </a:t>
            </a:r>
          </a:p>
          <a:p>
            <a:pPr>
              <a:buNone/>
            </a:pPr>
            <a:r>
              <a:rPr lang="ru-RU" dirty="0" smtClean="0"/>
              <a:t>6. Недостаточная двигательная подвижность, отставание от своих сверстников в психофизическом развитии на 1 - 3 года. Нарушения двигательной сферы у детей проявляются: </a:t>
            </a:r>
          </a:p>
          <a:p>
            <a:pPr marL="446088" lvl="0" indent="-179388">
              <a:buClrTx/>
              <a:buFont typeface="Symbol" pitchFamily="18" charset="2"/>
              <a:buChar char=""/>
            </a:pPr>
            <a:r>
              <a:rPr lang="ru-RU" dirty="0" smtClean="0"/>
              <a:t>в снижении уровня развития основных физических качеств: отставание от нормы в показателях силы основных мышечных групп туловища и рук, скоростно-силовых качествах, скоростных качеств от 12 до 30%; </a:t>
            </a:r>
          </a:p>
          <a:p>
            <a:pPr marL="446088" lvl="0" indent="-179388">
              <a:buClrTx/>
              <a:buFont typeface="Symbol" pitchFamily="18" charset="2"/>
              <a:buChar char=""/>
            </a:pPr>
            <a:r>
              <a:rPr lang="ru-RU" dirty="0" smtClean="0"/>
              <a:t>в трудности сохранения статического и динамического равновесия: отставание от нормы в статическом равновесии до 30%, динамическом — до 21%; </a:t>
            </a:r>
          </a:p>
          <a:p>
            <a:pPr marL="446088" lvl="0" indent="-179388">
              <a:buClrTx/>
              <a:buFont typeface="Symbol" pitchFamily="18" charset="2"/>
              <a:buChar char=""/>
            </a:pPr>
            <a:r>
              <a:rPr lang="ru-RU" dirty="0" smtClean="0"/>
              <a:t>в недостаточно точной координации и неуверенности движений, что особенно заметно при овладении навыком ходьбы; </a:t>
            </a:r>
          </a:p>
          <a:p>
            <a:pPr marL="446088" lvl="0" indent="-179388">
              <a:buClrTx/>
              <a:buFont typeface="Symbol" pitchFamily="18" charset="2"/>
              <a:buChar char=""/>
            </a:pPr>
            <a:r>
              <a:rPr lang="ru-RU" dirty="0" smtClean="0"/>
              <a:t>в относительно низком уровне ориентировки в пространстве.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Основные виды деятельности Центра</a:t>
            </a:r>
            <a:r>
              <a:rPr lang="ru-RU" sz="320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714375" y="1643063"/>
            <a:ext cx="7961313" cy="411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педагогическое обследование детей.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методической  помощи организациям, осуществляющим образовательную деятельность, по вопросам реализации основных общеобразовательных программ, обучения, воспитания обучающихся, испытывающих трудности в усвоении основных общеобразовательных программ, находящихся в конфликте с законом.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педагогическое консультирование обучающихся, их родителей (законных представителей), педагогических работников и специалистов;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развивающая, компенсирующая и логопедическая помощь обучающимся;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86800" cy="623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Психолого-медико-педагогическая диагностика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Беседа с родителями ребенка. </a:t>
            </a:r>
            <a:endParaRPr lang="ru-RU" dirty="0" smtClean="0"/>
          </a:p>
          <a:p>
            <a:r>
              <a:rPr lang="ru-RU" dirty="0" smtClean="0"/>
              <a:t>При беседе с родителями, кроме обычных сведений о составе семьи, ее материальном и социальном положении, важно понять, что родители ожидают от ДОО. Многие ДОО разрабатывают для этого стандартизованные анкеты и рассматривают ожидания родителей как социальный заказ. Однако родители не всегда могут ясно сформулировать свои запрос, поэтому воспитатель может использовать косвенные вопросы. Например, если ребенок самостоятелен в быту, у родителей спрашивают, кто его научил одеваться, убирать со стола и т. д., если хорошо рисует или умеет лепить, важно спросить, кто учил и как. Все эти вопросы дают возможность понять, кто в семье больше общается с ребенком, под чьим влиянием он преимущественно находится, к какому стилю общения и взаимодействия тяготеет этот ребенок. </a:t>
            </a:r>
          </a:p>
          <a:p>
            <a:r>
              <a:rPr lang="ru-RU" dirty="0" smtClean="0"/>
              <a:t>Вопросы о том, какие навыки одевания, туалета, еды, ухода за одеждой и обувью есть у малыша (даже если ему всего два года), помогут понять, есть ли по отношению к ребенку завышенные требования или, напротив, </a:t>
            </a:r>
            <a:r>
              <a:rPr lang="ru-RU" dirty="0" err="1" smtClean="0"/>
              <a:t>гиперопека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86800" cy="623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Психолого-медико-педагогическая диагностика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Изучение медицинской документации. </a:t>
            </a:r>
            <a:endParaRPr lang="ru-RU" dirty="0" smtClean="0"/>
          </a:p>
          <a:p>
            <a:r>
              <a:rPr lang="ru-RU" dirty="0" smtClean="0"/>
              <a:t>Для выявления отклонений важно обратить внимание на показатели нервно-психического развития. </a:t>
            </a:r>
          </a:p>
          <a:p>
            <a:r>
              <a:rPr lang="ru-RU" dirty="0" smtClean="0"/>
              <a:t>Важными показателями моторного развития являются удерживание головы - 2 месяца, умение ползать - 7месяцев, самому садиться и вставать - 8 месяцев, в год ребенок должен самостоятельно ходить. Важнейший показатель эмоционального, двигательного и интеллектуального развития - комплекс оживления. В норме он возникает в 3 месяца. Кроме этих показателей в медицинской карте, как правило, отмечается начало лепета (6 месяцев) и появление первых слов (12 месяцев). </a:t>
            </a:r>
          </a:p>
          <a:p>
            <a:r>
              <a:rPr lang="ru-RU" dirty="0" smtClean="0"/>
              <a:t>Изучая медицинскую карту, нужно иметь в виду, что само по себе нарушение одного из сроков не является свидетельством отклонения и должно рассматриваться в контексте актуального развития ребенка. Например, если в медицинской карте указаны поздние сроки появления лепета и первых слов, а поступивший в детский сад трехлетний малыш говорит хорошо, то указанные отклонения от нормативных сроков можно объяснить особенностями темперамента.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86800" cy="623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Психолого-медико-педагогическая диагностика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Педагогическое наблюдение. </a:t>
            </a:r>
            <a:endParaRPr lang="ru-RU" dirty="0" smtClean="0"/>
          </a:p>
          <a:p>
            <a:r>
              <a:rPr lang="ru-RU" dirty="0" smtClean="0"/>
              <a:t>Педагога может насторожить отсутствие, либо непостоянность отклика малыша на обращение к нему близких, на собственное имя. Характерно отсутствие прослеживания взглядом направления взгляда взрослого, игнорирование его указательного жеста и слова: «Посмотри на…». </a:t>
            </a:r>
          </a:p>
          <a:p>
            <a:r>
              <a:rPr lang="ru-RU" dirty="0" smtClean="0"/>
              <a:t>При обследовании физического развития ребенка обычно обращают внимание на рост, вес, осанку и развитие основных движений. Необходимо отметить, что признаки физического недоразвития чаще встречаются при более тяжелых поражениях мозга, особенно ранних. Так, например, имеют место нарушения соотношений между длиной туловища и конечностей, различные деформации черепа. Отмечается неправильный рост зубов, деформации в строении ушной раковины и другие аномалии развития. </a:t>
            </a:r>
          </a:p>
          <a:p>
            <a:r>
              <a:rPr lang="ru-RU" dirty="0" smtClean="0"/>
              <a:t>При психофизическом инфантилизме ребенок может быть развит гармонично, но выглядеть как ребенок более младшего возраста. </a:t>
            </a:r>
          </a:p>
          <a:p>
            <a:r>
              <a:rPr lang="ru-RU" dirty="0" smtClean="0"/>
              <a:t>Наблюдаются также изменения и со стороны внутренних органов. Нередки врожденный порок сердца и другие нарушения сердечно - сосудистой системы или желудочно-кишечного тракта. Несколько реже встречаются дефекты развития органов дыхания. Наличие таких дефектов приводит к частым простудным заболеваниям и повторным пневмониям.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Педагогическое наблюдение. </a:t>
            </a:r>
            <a:endParaRPr lang="ru-RU" dirty="0" smtClean="0"/>
          </a:p>
          <a:p>
            <a:r>
              <a:rPr lang="ru-RU" dirty="0" smtClean="0"/>
              <a:t>Дети с физическим недоразвитием требуют углубленного обследования психического развития, к которому целесообразно привлечь педагога - психолога. </a:t>
            </a:r>
          </a:p>
          <a:p>
            <a:r>
              <a:rPr lang="ru-RU" dirty="0" smtClean="0"/>
              <a:t>Очень внимательно педагогу нужно отнестись к развитию движений разного характера. Следует помнить, что иногда детский церебральный паралич имеет неярко выраженный, стертый характер. Внимательно наблюдая за таким малышом, воспитатель отмечает, что у него нет навыков самообслуживания, он неаккуратно ест, не может застегнуть пуговицы</a:t>
            </a:r>
            <a:r>
              <a:rPr lang="ru-RU" b="1" dirty="0" smtClean="0"/>
              <a:t>. </a:t>
            </a:r>
            <a:r>
              <a:rPr lang="ru-RU" dirty="0" smtClean="0"/>
              <a:t>И дело здесь не в плохо развитых навыках самообслуживания, а в недостатках двигательной сферы. Поэтому, наблюдая за ребенком, надо обратить внимание на координацию движений во время маршировки, ритмичность действий под музыку, наконец, можно предложить выполнить какое-либо практическое действие: завязать узел на веревке, сложить одежду в шкафчик и т.п. Особое внимание надо уделить мелкой моторике, но ее изучение можно совместить с обследованием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Педагогическое наблюдение. </a:t>
            </a:r>
            <a:endParaRPr lang="ru-RU" dirty="0" smtClean="0"/>
          </a:p>
          <a:p>
            <a:r>
              <a:rPr lang="ru-RU" dirty="0" smtClean="0"/>
              <a:t>При стертых формах детского церебрального паралича определенные трудности у ребенка вызывает предметная деятельность: соотносящие действия не точны, кажется, что дошкольник не перерос метода проб и ошибок, орудийные действия мало продуктивны. Плохо получаются синхронные действия двумя руками. </a:t>
            </a:r>
          </a:p>
          <a:p>
            <a:r>
              <a:rPr lang="ru-RU" dirty="0" smtClean="0"/>
              <a:t>Дети с задержкой психического развития в дошкольном возрасте могут действовать с предметами неспецифично, например, пирамидкой стучать, подбрасывать кольца или разметывать их по столу. При побуждении к началу деятельности могут наблюдаться соскальзывания (то есть, начав действовать адекватно, ребенок прекращает действия или переходит к неспецифичным действиям). </a:t>
            </a:r>
          </a:p>
          <a:p>
            <a:r>
              <a:rPr lang="ru-RU" dirty="0" err="1" smtClean="0"/>
              <a:t>Аутичные</a:t>
            </a:r>
            <a:r>
              <a:rPr lang="ru-RU" dirty="0" smtClean="0"/>
              <a:t> дети пугаются незнакомых предметов, в том числе игрушек, и могут отказываться ими действовать. У таких детей уже в раннем возрасте отмечается повышенная чувствительность (</a:t>
            </a:r>
            <a:r>
              <a:rPr lang="ru-RU" dirty="0" err="1" smtClean="0"/>
              <a:t>сензитивность</a:t>
            </a:r>
            <a:r>
              <a:rPr lang="ru-RU" dirty="0" smtClean="0"/>
              <a:t>) к сенсорным стимулам. Это может проявляться как непереносимость бытовых шумов обычной интенсивности (звука кофемолки, пылесоса, телефонного звонка и т.д.), нелюбовь к тактильному контакту, неприятие ярких игрушек.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Педагогическое наблюдение. </a:t>
            </a:r>
            <a:endParaRPr lang="ru-RU" dirty="0" smtClean="0"/>
          </a:p>
          <a:p>
            <a:r>
              <a:rPr lang="ru-RU" dirty="0" smtClean="0"/>
              <a:t>Действия детей с нарушенным зрением, слухом, общим недоразвитием речи будут похожи на действия детей с задержкой психического развития в младшем дошкольном возрасте, однако к пяти-шести годам, предметная деятельность этих детей в целом не отличается от деятельности детей с нормальным психомоторным и речевым развитием. Если же нарушение имеет выраженный характер, своеобразные черты сохраняются в предметной деятельности до старшего дошкольного возраста. Однако, в отличие от детей с задержкой психического развития, у детей с сенсорными и речевыми нарушениями не будет соскальзывания и неспецифических действий, хотя и не исключены неправильные действия (неправильный набор колец пирамидки по цвету, размеру и т.п.).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дифференциальная диагностика психомоторного и речевого развития детей по возрастным этапам: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72560" cy="2274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Психомоторное и речевое развитие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здорового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Психомоторное и речевое развития ребенка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нарушениями в развитии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1,5 - 2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1,5 - 2 лет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 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 лет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4214818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педагог ДОО может своевременно выявить ребенка с неярко выраженными отклонениями в психофизическом развитии и определить отличительные особенности развития здорового ребенка и ребенка с нарушениями в развитии.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8686800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Психомоторное и речевое развитие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здорового ребенка 1,5 - 2 лет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Психомоторное и речевое развития ребенка 1,5 - 2 лет с нарушениями в развитии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Ходит самостоятельно, бегает, может ходить по лестнице вверх и вниз, бросает игрушки, поднимает. Чашку держит одной рукой, самостоятельно открывает и закрывает двери. Ребенок опрятен, даже при условии пользования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памперсами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 рождения. Участвует в процессе одевания и раздевания.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Легко подражает новым словам. Любит играть рядом с другими детьми. С удовольствием слушает чтение сказок. Нечетко, но называет персонажей. Различает крики домашних животных, имитирует их.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Появляются ролевые игры: ребенок «кормит» куклу, «прячет игрушку», разбирает и собирает пирамидку, матрешку, дифференцирует и знает по названию 3 - 4 цвета, производит выбор из 3 - 4 предметов. Дифференцирует формы: шар и кирпич.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ходит. С детьми не играет. Шагать по лестнице, даже с поддержкой, не может. Чашку не удерживает, дверь открыть не может. Цвета не всегда различает, даже по аналогии. Сам сесть на стульчик не может. Сам из кружки не пьет. В процессе одевания-раздевания участия не принимает. Желания выражает криком, осмысленного лепета нет. Книжками не интересуется.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548680"/>
          <a:ext cx="8424935" cy="607411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427181"/>
                <a:gridCol w="3997754"/>
              </a:tblGrid>
              <a:tr h="465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Психомоторное и речевое развитие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здорового ребенка 3 лет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Психомоторное и речевое развитие ребенка 3 лет с нарушениями в развитии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Двигательная функция к этому времени уже значительно сформировалась. Он может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некоторое время стоять на одной ноге, прыгать, бросать и ловить мяч. Рисует линии, точки, закругляет линию, держа карандаш в одной руке, выполняет раскраску. Ест самостоятельно, но неопрятно. С небольшой помощью раздевается и одевается. Дифференцирует основные цвета спектра, доступно восприятие контуров знакомых предметов, может соотнести предмет и слово. Правильно определяются направления в пространстве (вверх, вниз вперед, назад). Начинает ориентироваться в схеме тела и выполняет движения по инструкции («дай правую руку»). Формируются временные представления: понимает чередование режимных моментов, различает день и ночь. Понимает и выполняет многосложные инструкции («пойди на кухню, возьми со стола свою ложку и принеси»). Появляется способность к примитивным суждениям и умозаключениям, но они поверхностны. Речь состоит из отдельных фраз, но они не всегда оформлены грамматически правильно.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Ходит с посторонней помощью, координация движений недостаточна (ребенок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бросает мяч и тут же падает). Сам не ест, рисует только хаотичные линии. Сам не одевается и не раздевается.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Восприятие фрагментарно, слито в общих чертах, отмечается </a:t>
                      </a:r>
                      <a:r>
                        <a:rPr lang="ru-RU" sz="1400" dirty="0" err="1"/>
                        <a:t>недифференцированность</a:t>
                      </a:r>
                      <a:r>
                        <a:rPr lang="ru-RU" sz="1400" dirty="0"/>
                        <a:t> восприятия (мяч-шарик). Не различает отдельные предметы на картинке, путает их названия. Основные направления в пространстве не определяет, не ориентируется в схеме тела, не выполняет движения по словесной инструкции. У ребенка не формируются временные представления (не вычленяет чередования режимных моментов) Запоминание и воспроизведение по зрительному образцу является ведущим. При запоминании новых слов не всегда связывает их со смыслом. Стихи и рассказы или не запоминает, или запоминает плохо, даже при неоднократном повторении. Уровень обобщения низкий. Речь состоит из отдельных </a:t>
                      </a:r>
                      <a:r>
                        <a:rPr lang="ru-RU" sz="1400" dirty="0" err="1"/>
                        <a:t>лепетных</a:t>
                      </a:r>
                      <a:r>
                        <a:rPr lang="ru-RU" sz="1400" dirty="0"/>
                        <a:t> слов.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0685"/>
          <a:ext cx="8640959" cy="67299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184576"/>
                <a:gridCol w="3456383"/>
              </a:tblGrid>
              <a:tr h="37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cs typeface="Aparajita" pitchFamily="34" charset="0"/>
                        </a:rPr>
                        <a:t>Психомоторное и речевое развитие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cs typeface="Aparajita" pitchFamily="34" charset="0"/>
                        </a:rPr>
                        <a:t>здорового ребенка 4 лет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Психомоторное и речевое развитие ребенка 4 лет с нарушениями в развитии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7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cs typeface="Aparajita" pitchFamily="34" charset="0"/>
                        </a:rPr>
                        <a:t>У здорового ребенка значительно развита моторика. Он свободно ходит, много бегает, умеет выполнять движения в заданном ритме. Самостоятельно одевается, раздевается, ест. Учится ходить на лыжах. Конструирует из кубиков, делает поделки из песка, работает с крупной мозаикой; с книжками – раскрасками справляется без помощи. Знает основные цвета и формы. Ребенок различает пространственные направления (направо, налево, под, над, к). Умеет правильно держать карандаш, рисует красками. Может рисовать по заданию.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cs typeface="Aparajita" pitchFamily="34" charset="0"/>
                        </a:rPr>
                        <a:t>Пользуется фразовой, грамматически правильно оформленной речью. Отмечается неправильное произношение шипящих и сонорных (</a:t>
                      </a:r>
                      <a:r>
                        <a:rPr lang="ru-RU" sz="1600" dirty="0" err="1">
                          <a:latin typeface="Calibri" pitchFamily="34" charset="0"/>
                          <a:cs typeface="Aparajita" pitchFamily="34" charset="0"/>
                        </a:rPr>
                        <a:t>р,л</a:t>
                      </a:r>
                      <a:r>
                        <a:rPr lang="ru-RU" sz="1600" dirty="0">
                          <a:latin typeface="Calibri" pitchFamily="34" charset="0"/>
                          <a:cs typeface="Aparajita" pitchFamily="34" charset="0"/>
                        </a:rPr>
                        <a:t>) звуков. Любит слушать чтение книг, запоминает и показывает страницы, которые ему надо почитать. При воспроизведении рассказа или сказки не передает смысл прочитанного, а пытается пересказать дословно. Появляются попытки опираться на смысловые связи между предметами, стремится понять связи, появляются вопросы «Зачем? «Почему?». Развиваются количественные представления (много-мало,1-2-3).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Aparajita" pitchFamily="34" charset="0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Двигательные возможности резко ограничены. Самостоятельно не одевается, ест с помощью взрослых. Ручные действия значительно отстают в своем развитии. Ребенок путает основные цвета и формы, путает понятия «право-лево», отстает формирование временных представлений. У ребенка отмечается резкое отставание пассивного и активного словаря. В экспрессивной речи преобладают глаголы. Фразы короткие, не всегда правильно оформленные. Лучше развита механическая память. Вопросы появляются значительно позже. У ребенка несовершенны восприятие, представления, память, способность к счету и обобщению.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7772400" cy="84137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C00000"/>
                </a:solidFill>
              </a:rPr>
              <a:t>Структура Центра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772400" cy="55446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психолого-педагогического и социального сопровождения:</a:t>
            </a:r>
          </a:p>
          <a:p>
            <a:pPr marL="541338" lvl="2" eaLnBrk="1" hangingPunct="1">
              <a:buFont typeface="Wingdings" pitchFamily="2" charset="2"/>
              <a:buChar char="§"/>
            </a:pP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Психолого-медико-педагогическая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комиссия, </a:t>
            </a:r>
          </a:p>
          <a:p>
            <a:pPr marL="541338" lvl="2" eaLnBrk="1" hangingPunct="1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 коррекции и реабилитации.</a:t>
            </a:r>
          </a:p>
          <a:p>
            <a:pPr marL="896938" lvl="2" indent="-17938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психолого-медико-педагогическое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обследование детей в возрасте 0-18 лет;</a:t>
            </a:r>
          </a:p>
          <a:p>
            <a:pPr marL="896938" lvl="2" indent="-17938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по результатам обследования рекомендаций;</a:t>
            </a:r>
          </a:p>
          <a:p>
            <a:pPr marL="896938" lvl="2" indent="-17938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с детьми, испытывающими трудности в освоении основных общеобразовательных программ, развитии, социальной адаптации;</a:t>
            </a:r>
          </a:p>
          <a:p>
            <a:pPr marL="896938" lvl="2" indent="-17938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консультационная работа (индивидуальная, групповая, семейная).</a:t>
            </a:r>
          </a:p>
          <a:p>
            <a:pPr eaLnBrk="1" hangingPunct="1">
              <a:buFontTx/>
              <a:buNone/>
            </a:pPr>
            <a:endParaRPr lang="ru-RU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организационно-информационного обеспечения и проектного сопровождения:</a:t>
            </a:r>
          </a:p>
          <a:p>
            <a:pPr marL="900113" lvl="2" eaLnBrk="1" hangingPunct="1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Организационно-методическая, информационная деятельность.</a:t>
            </a:r>
          </a:p>
          <a:p>
            <a:pPr marL="900113" lvl="2" eaLnBrk="1" hangingPunct="1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открытости Центра</a:t>
            </a:r>
          </a:p>
          <a:p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Медико-оздоровительный отдел:</a:t>
            </a:r>
          </a:p>
          <a:p>
            <a:pPr marL="896938" lvl="2" indent="-179388" defTabSz="89693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работе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консилиума Центра.</a:t>
            </a:r>
          </a:p>
          <a:p>
            <a:pPr marL="896938" lvl="2" indent="-179388" defTabSz="89693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первичной доврачебной  медико-санитарной помощи.</a:t>
            </a:r>
          </a:p>
          <a:p>
            <a:pPr marL="896938" lvl="2" indent="-179388" defTabSz="896938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и просветительная работа по повышению медицинской и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компетенции несовершеннолетних, их родителей (законных представителей), педагогов.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686800" cy="567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Психомоторное и речевое 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здорового ребенка 5 лет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Психомоторное и речевое развитие ребенка 5 лет с нарушениями в развитии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 здорового ребенка наблюдаются координированные движения рук и ног с соблюдением правильной осанки. Он может кататься на 2-3 колесном велосипеде, учится кататься на коньках.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 него сформировано цветовое восприятие, различает и знает названия всех цветов спектра. Сравнивает предметы по протяженности, раскладывает их по порядку. Узнает и называет предметы круглой, прямоугольной и треугольной формы, дифференцирует плоские и объемные предметы. Правильно соотносит местоположение предмета относительно другого в пространстве и словесно может это определить. Конструирование идет по собственному замыслу. Развивается конструктивный </a:t>
                      </a:r>
                      <a:r>
                        <a:rPr lang="ru-RU" sz="1200" dirty="0" err="1"/>
                        <a:t>праксис</a:t>
                      </a:r>
                      <a:r>
                        <a:rPr lang="ru-RU" sz="1200" dirty="0"/>
                        <a:t>: правильно выполняет прямое копирование деталей и целого образца из 3-4 элементов, в рисунке передает круглую, овальную и треугольную формы, умеет работать с красками. Временные понятия «вчера, сегодня, завтра» дифференцирует правильно. Расширяется объем памяти, нарастает точность и прочность запоминания. Ребенок начинает группировать, обобщать, выделять «лишний предмет», хотя еще не может объяснить причину исключения. Понимает сюжет на картинке, перечисляет действия персонажей. Формируется понимание причинно-следственных связей. Формируются количественные представления: называет числительные по порядку до 5, выполняет счетные операции в пределах 5.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Ребенок с отклонениями в развитии твердо знает 4-5 цветов. Понятия протяженности не сформированы, появляется лишь дифференциация угольных и округлых фигур. Конструирование идет только по инструкции. Возможно прямое копирование (2-3 детали) Отмечается задержка в развитии преднамеренного запоминания. У ребенка затруднено выделение существенных связей, не может исключать. Счет и счетные операции в пределах 2-3. Может составить картину из 2 частей.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32656"/>
          <a:ext cx="8748464" cy="633670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597189"/>
                <a:gridCol w="4151275"/>
              </a:tblGrid>
              <a:tr h="7604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Психомоторное и речевое развитие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здорового ребенка 6-7 лет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Психомоторное и речевое развитие ребенка  6-7 лет с нарушениями в развитии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3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 6 годам здоровый ребенок овладевает точными координированными движениями: катается на 2-колесном велосипеде, спускается на лыжах с горок, плавает, прыгает на 1 ноге. Речь чистая, в артикуляционном аппарате дифференцированные движения Фонематический слух и анализ сформированы для обучения грамоте. Ребенок правильно различает и подбирает плоскостные и объемные геометрические формы. Правильно выполняет прямые и зеркальные пробы с единичными ошибками. Самостоятельно и по образцу может рисовать. Грамматически правильно стоит предложения. В речи появились слова, обозначающие временные и пространственные понятия, абстрактные понятия. Порядковый счет до 10, счетные операции в пределах 5. В семь лет здоровый ребенок обучается в школе. Его фонематический слух и анализ, оптико-пространственные представления, пассивный и активный словарь достаточно сформированы для овладения программным материалом. 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 6 годам такой ребенок не овладевает двигательными навыками, присущими в этом возрасте здоровому ребенку. При выполнении даже прямых проб конструктивного </a:t>
                      </a:r>
                      <a:r>
                        <a:rPr lang="ru-RU" sz="1600" dirty="0" err="1"/>
                        <a:t>праксиса</a:t>
                      </a:r>
                      <a:r>
                        <a:rPr lang="ru-RU" sz="1600" dirty="0"/>
                        <a:t> отмечаются грубые ошибки, зеркальные - не выполняет. В экспрессивной речи сохраняется косноязычие, отмечаются нарушения фонематического слуха и восприятия, которые затрудняют процесс овладения грамотой, особенно часто эти дети путают свистящие и шипящие, звонкие и глухие, твердые и мягкие звуки. Речь состоит из отдельных, не всегда правильных грамматических фраз. В речи недостаточно обобщающих слов и слов, обозначающих пространственно-временные отношения. Трудности в написании и составлении букв и цифр.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728"/>
            <a:ext cx="8686800" cy="69500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/>
              <a:t>Психолого-педагогическое сопровождение детей с ОВЗ в условиях ДОО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Сопровождение – обеспеченная командной работой специалистов помощь ребенку в преодолении возникающих трудностей, в поиске путей решения актуальных противоречий, встречающихся при организации образовательного процесса. </a:t>
            </a:r>
          </a:p>
          <a:p>
            <a:r>
              <a:rPr lang="ru-RU" dirty="0" smtClean="0"/>
              <a:t>В качестве основных характеристик сопровождения по отношению к ребенку с ОВЗ выступают его </a:t>
            </a:r>
            <a:r>
              <a:rPr lang="ru-RU" dirty="0" err="1" smtClean="0"/>
              <a:t>процессуальность</a:t>
            </a:r>
            <a:r>
              <a:rPr lang="ru-RU" dirty="0" smtClean="0"/>
              <a:t>, </a:t>
            </a:r>
            <a:r>
              <a:rPr lang="ru-RU" dirty="0" err="1" smtClean="0"/>
              <a:t>пролонгированность</a:t>
            </a:r>
            <a:r>
              <a:rPr lang="ru-RU" dirty="0" smtClean="0"/>
              <a:t>, </a:t>
            </a:r>
            <a:r>
              <a:rPr lang="ru-RU" dirty="0" err="1" smtClean="0"/>
              <a:t>недирективность</a:t>
            </a:r>
            <a:r>
              <a:rPr lang="ru-RU" dirty="0" smtClean="0"/>
              <a:t>, погруженность в реальную ситуацию ребенка, особость отношений между участниками, приоритет опоры на внутренний потенциал развития субъекта.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2" y="11663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cap="none" dirty="0" smtClean="0"/>
              <a:t>Главная цель создания модели психолого-педагогического сопровождения детей  с ОВЗ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оказание психолого-педагогической, медицинской и социальной помощи, поддержки для преодоления барьеров, возникающих на пути развития ребёнка, а также разработка инструментария сопровождения, создание условий, при которых обеспечивается единство всех участников образовательного процесса.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 err="1" smtClean="0"/>
              <a:t>ППМС-помощи</a:t>
            </a:r>
            <a:r>
              <a:rPr lang="ru-RU" b="1" dirty="0" smtClean="0"/>
              <a:t> детям с ОВЗ Направленность Групп в ДОО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В группах </a:t>
            </a:r>
            <a:r>
              <a:rPr lang="ru-RU" i="1" dirty="0" err="1" smtClean="0"/>
              <a:t>общеразвивающей</a:t>
            </a:r>
            <a:r>
              <a:rPr lang="ru-RU" i="1" dirty="0" smtClean="0"/>
              <a:t> </a:t>
            </a:r>
            <a:r>
              <a:rPr lang="ru-RU" dirty="0" smtClean="0"/>
              <a:t>направленности осуществляется реализация образовательной программы дошкольного образования. </a:t>
            </a:r>
          </a:p>
          <a:p>
            <a:r>
              <a:rPr lang="ru-RU" dirty="0" smtClean="0"/>
              <a:t>В группах </a:t>
            </a:r>
            <a:r>
              <a:rPr lang="ru-RU" i="1" dirty="0" smtClean="0"/>
              <a:t>компенсирующей </a:t>
            </a:r>
            <a:r>
              <a:rPr lang="ru-RU" dirty="0" smtClean="0"/>
              <a:t>направленности осуществляется реализация адаптированной образовательной программы дошкольного образования для детей с ОВЗ с учетом особенностей их психофизического развития, индивидуальных возможностей, обеспечивающей коррекцию нарушений развития и социальную адаптацию. </a:t>
            </a:r>
          </a:p>
          <a:p>
            <a:r>
              <a:rPr lang="ru-RU" dirty="0" smtClean="0"/>
              <a:t>В группах </a:t>
            </a:r>
            <a:r>
              <a:rPr lang="ru-RU" i="1" dirty="0" smtClean="0"/>
              <a:t>комбинированной </a:t>
            </a:r>
            <a:r>
              <a:rPr lang="ru-RU" dirty="0" smtClean="0"/>
              <a:t>направленности осуществляется совместное образование здоровых детей и детей с ОВЗ в соответствии с образовательной программой дошкольного образования, адаптированной для детей с ОВЗ с учетом особенностей их психофизического развития, индивидуальных возможностей, обеспечивающей коррекцию нарушений развития и социальную адаптацию.</a:t>
            </a:r>
          </a:p>
          <a:p>
            <a:r>
              <a:rPr lang="ru-RU" dirty="0" smtClean="0"/>
              <a:t>Группы </a:t>
            </a:r>
            <a:r>
              <a:rPr lang="ru-RU" i="1" dirty="0" smtClean="0"/>
              <a:t>оздоровительной</a:t>
            </a:r>
            <a:r>
              <a:rPr lang="ru-RU" dirty="0" smtClean="0"/>
              <a:t> направленности создаются для часто болеющих детей и других категорий детей, нуждающихся в длительном лечении и проведении для них необходимого комплекса специальных лечебно-оздоровительных мероприятий, в них осуществляется реализация образовательной программы дошкольного образования с применением комплекса санитарно-гигиенических, лечебно-оздоровительных и профилактических мероприятий и процедур.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ru-RU" dirty="0" smtClean="0"/>
              <a:t>Инклюзивное образование в ДОУ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616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группах комбинированной направленности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 групп комбинированной направленности состоит в том, что в них наряду с нормально развивающимися дошкольниками совместно обучаются дети, у которых есть те или иные виды нарушений (нарушения зрения, нарушения слуха, нарушения речи, задержка психического развития, нарушения опорно-двигательного аппарата и так далее).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отличие от наполняемости групп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направленности, которая зависит от площади помещения, наполняемость групп комбинированной направленности регламентируется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СанПиНом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СанПиНах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 указывается, сколько детей с ОВЗ может быть в такой группе.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группах комбинированной направленности реализуют две программы. Для ребенка с ОВЗ на базе основной образовательной программы дошкольного образования разрабатывается реализуется адаптированная образовательная программа (инклюзивное образование) с учетом особенностей его психофизического развития, индивидуальных возможностей, обеспечивающая коррекцию нарушений развития и его социальную адаптацию. Остальные дети группы комбинированной направленности обучаются по основной образовательной программе дошкольного образования.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 зависимости от числа таких воспитанников (это могут быть два, три, четыре, пять, семь человек) педагог в работе с ними использует адаптированную образовательную программу, причём для каждого ребёнка свою. Одну программу допускается использовать только в том случае, если группу посещают дети с аналогичным видом нарушений. Например, если два-три человека имеют одинаковую степень тугоухости, то адаптированная программа может быть единой. Если же в коллективе разные дети, особенно разные по видам нарушений, например, один ребёнок - с нарушением слуха, другой – с нарушением зрения, третий – с нарушением психического развития, тогда для каждого ребёнка в индивидуальном порядке прописывается адаптированная образовательная программа для ребёнка с ограниченными возможностями здоровья.</a:t>
            </a:r>
          </a:p>
          <a:p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группах компенсирующей направленности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компенсирующей направленности - это группы, которые посещают дети с одним и тем же нарушением. Например, группы для детей с нарушениями слуха, или группы для детей с нарушениями зрения, или группы для детей с нарушениями речи, и так далее.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Исходя из особенностей воспитанников, группы компенсирующей направленности могут иметь 10 направленностей - в зависимости от категории детей. В группах реализуется адаптированная основная образовательная программа. И это – одна из главных сложностей реализации инклюзивного образования детей с ОВЗ в ДОУ в группах компенсирующей направленности. </a:t>
            </a:r>
          </a:p>
          <a:p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Вгруппах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компенсирующей направленности для детей с ОВЗ осуществляется реализация адаптированной основной образовательной программы дошкольного образования.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/>
              <a:t>Алгоритм действий ДОО </a:t>
            </a:r>
            <a:br>
              <a:rPr lang="ru-RU" sz="2700" b="1" cap="none" dirty="0" smtClean="0"/>
            </a:br>
            <a:r>
              <a:rPr lang="ru-RU" sz="2700" b="1" cap="none" dirty="0" smtClean="0"/>
              <a:t>по оказанию ППМС - помощи детям с ОВЗ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Своевременное выявление детей с отклонениями в развитии методом наблюдения, бесед с родителями, изучения медицинской документации и т.п. 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Представление на </a:t>
            </a:r>
            <a:r>
              <a:rPr lang="ru-RU" sz="6000" dirty="0" err="1" smtClean="0"/>
              <a:t>ПМПконсилиуме</a:t>
            </a:r>
            <a:r>
              <a:rPr lang="ru-RU" sz="6000" dirty="0" smtClean="0"/>
              <a:t> ДОО и постановка на внутренний учет детей «группы риска», определение основной проблемы каждого из них, составление психолого-педагогического представления и характеристики для обращения в ПМПК.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Выдача рекомендаций родителям (законным представителям) о прохождении ПМПК с целью определения образовательной программы и специальных условий получения образования ребенком с учетом его индивидуальных особенностей развития. 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Мотивирование родителей (законных представителей) ребенка предоставить в ДОО заключение комиссии для создания специальных условий. При наличии заключения комиссии и отсутствия требуемых условий ДОО имеет право предложить перевести ребенка в другую организацию (при наличии свободных мест), где созданы необходимые условия для получения образования данной категорией детей. Родитель (законный представитель) имеет право следовать рекомендациям комиссии или оставить ребенка в данной ДОО. 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В случае если родитель (законный представитель) принял решение оставить ребенка в данной ДОО, то ДОО обязана разработать индивидуальную АОП. Оказание </a:t>
            </a:r>
            <a:r>
              <a:rPr lang="ru-RU" sz="6000" dirty="0" err="1" smtClean="0"/>
              <a:t>ППМС-помощи</a:t>
            </a:r>
            <a:r>
              <a:rPr lang="ru-RU" sz="6000" dirty="0" smtClean="0"/>
              <a:t> ребенку с ОВЗ по АОП должно быть строго регламентировано локальными актами ДОО. При отсутствии профильных специалистов в ДОО по месту воспитания и обучения ребенка с ОВЗ, следует  рекомендовать родителям обратиться к специалистам других образовательных организаций (сетевое взаимодействие). Администрация ДОО может привлекать профильных специалистов из других организаций на договорной основе. 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Реализация АОП, предполагает обязательное выполнение всех структурных элементов: учебный план, рабочие программы, расписание занятий, коррекционно-развивающие программы, система отслеживания динамики развития, мероприятия по социализации. По завершении какого-либо этапа реализации АОП возможна ее корректировка. </a:t>
            </a:r>
          </a:p>
          <a:p>
            <a:pPr marL="266700" indent="-266700">
              <a:buClrTx/>
              <a:buFont typeface="+mj-lt"/>
              <a:buAutoNum type="arabicPeriod"/>
              <a:tabLst>
                <a:tab pos="266700" algn="l"/>
              </a:tabLst>
            </a:pPr>
            <a:r>
              <a:rPr lang="ru-RU" sz="6000" dirty="0" smtClean="0"/>
              <a:t>При необходимости или согласно ранее данной рекомендации ребенок с ОВЗ может быть направлен на повторное обследование на ПМПК.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:\герб  Центра\ГЕРБ детского дома (Ирбит)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942" b="7236"/>
          <a:stretch>
            <a:fillRect/>
          </a:stretch>
        </p:blipFill>
        <p:spPr>
          <a:xfrm>
            <a:off x="2843808" y="1844824"/>
            <a:ext cx="3230563" cy="3143250"/>
          </a:xfrm>
          <a:noFill/>
        </p:spPr>
      </p:pic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>
          <a:xfrm>
            <a:off x="357188" y="214313"/>
            <a:ext cx="8058150" cy="14620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786" y="357166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14950"/>
            <a:ext cx="81460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 cmpd="sng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Приглашаем к сотрудничеству!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3929063" cy="698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C00000"/>
                </a:solidFill>
              </a:rPr>
              <a:t>Контакты Центра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42875" y="2060575"/>
            <a:ext cx="8750300" cy="44053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Краткое наименование: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		Ирбитский ЦППМСП</a:t>
            </a:r>
          </a:p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Место нахождения: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623850 г. Ирбит, ул. Пролетарская,16  </a:t>
            </a:r>
          </a:p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Телефон для записи на консультацию к специалистам Центра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8-(343-55)-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6-35-42</a:t>
            </a:r>
            <a:endParaRPr lang="ru-RU" sz="2200" b="1" u="sng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Электронная почта: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  <a:r>
              <a:rPr lang="ru-RU" sz="2200" dirty="0" err="1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detiirbita@rambler.ru</a:t>
            </a:r>
            <a:endParaRPr lang="ru-RU" sz="2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Адрес сайта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 </a:t>
            </a:r>
            <a:r>
              <a:rPr lang="ru-RU" sz="2200" dirty="0" err="1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detiirbita.ru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Часы работы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08.00-16.30, перерыв 12.00 -12.30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          Выходные – суббота, воскресенье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8" name="Picture 6" descr="http://photos.wikimapia.org/p/00/03/87/61/98_big.jpg"/>
          <p:cNvPicPr>
            <a:picLocks noChangeAspect="1" noChangeArrowheads="1"/>
          </p:cNvPicPr>
          <p:nvPr/>
        </p:nvPicPr>
        <p:blipFill>
          <a:blip r:embed="rId3" cstate="print"/>
          <a:srcRect l="4286" t="2753" b="42201"/>
          <a:stretch>
            <a:fillRect/>
          </a:stretch>
        </p:blipFill>
        <p:spPr bwMode="auto">
          <a:xfrm>
            <a:off x="4357688" y="214313"/>
            <a:ext cx="45243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055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Порядок записи на ТОПМПК</a:t>
            </a:r>
            <a:endParaRPr lang="ru-RU" sz="40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572500" cy="411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Запись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на приём осуществляется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 рабочее время  </a:t>
            </a:r>
            <a:r>
              <a:rPr lang="ru-RU" sz="2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понедельник, вторник, четверг, </a:t>
            </a:r>
          </a:p>
          <a:p>
            <a:pPr eaLnBrk="1" hangingPunct="1">
              <a:buFontTx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пятница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08.00 до 15.30 (перерыв  12.00 -12.30)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</a:t>
            </a:r>
            <a:r>
              <a:rPr lang="ru-RU" sz="2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среда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с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08.00 до 16.30 (перерыв  12.00 -12.30)</a:t>
            </a:r>
          </a:p>
          <a:p>
            <a:pPr eaLnBrk="1" hangingPunct="1">
              <a:buFontTx/>
              <a:buNone/>
              <a:defRPr/>
            </a:pPr>
            <a:endParaRPr lang="ru-RU" sz="9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Приём осуществляется только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</a:t>
            </a:r>
            <a:r>
              <a:rPr lang="ru-RU" sz="2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по предварительной записи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2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Контактный телефон ТОПМПК: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6-35-38</a:t>
            </a:r>
            <a:endParaRPr lang="ru-RU" sz="2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Электронная почта: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 </a:t>
            </a:r>
            <a:r>
              <a:rPr lang="ru-RU" sz="2800" u="sng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pmpk.irbit@yandex.ru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Мир особого ребёнка — он закрыт от глаз чужих. </a:t>
            </a:r>
          </a:p>
          <a:p>
            <a:pPr algn="ctr">
              <a:buNone/>
            </a:pPr>
            <a:r>
              <a:rPr lang="ru-RU" dirty="0" smtClean="0"/>
              <a:t>Мир особого ребёнка — допускает лишь своих.</a:t>
            </a:r>
          </a:p>
          <a:p>
            <a:pPr algn="ctr">
              <a:buNone/>
            </a:pPr>
            <a:r>
              <a:rPr lang="ru-RU" dirty="0" smtClean="0"/>
              <a:t>Мир особого ребёнка интересен и пуглив. </a:t>
            </a:r>
          </a:p>
          <a:p>
            <a:pPr algn="ctr">
              <a:buNone/>
            </a:pPr>
            <a:r>
              <a:rPr lang="ru-RU" dirty="0" smtClean="0"/>
              <a:t>Мир особого ребёнка безобразен и красив.</a:t>
            </a:r>
          </a:p>
          <a:p>
            <a:pPr algn="ctr">
              <a:buNone/>
            </a:pPr>
            <a:r>
              <a:rPr lang="ru-RU" dirty="0" smtClean="0"/>
              <a:t>Неуклюж, порою странен, добродушен и открыт. </a:t>
            </a:r>
          </a:p>
          <a:p>
            <a:pPr algn="ctr">
              <a:buNone/>
            </a:pPr>
            <a:r>
              <a:rPr lang="ru-RU" dirty="0" smtClean="0"/>
              <a:t>Мир особого ребёнка иногда он нас страшит. </a:t>
            </a:r>
          </a:p>
          <a:p>
            <a:pPr algn="ctr">
              <a:buNone/>
            </a:pPr>
            <a:r>
              <a:rPr lang="ru-RU" dirty="0" smtClean="0"/>
              <a:t>Почему он агрессивен? Почему не говорит? </a:t>
            </a:r>
          </a:p>
          <a:p>
            <a:pPr algn="ctr">
              <a:buNone/>
            </a:pPr>
            <a:r>
              <a:rPr lang="ru-RU" dirty="0" smtClean="0"/>
              <a:t>Мир особого ребёнка — он закрыт от глаз чужих. </a:t>
            </a:r>
          </a:p>
          <a:p>
            <a:pPr algn="ctr">
              <a:buNone/>
            </a:pPr>
            <a:r>
              <a:rPr lang="ru-RU" dirty="0" smtClean="0"/>
              <a:t>Мир особого ребёнка — допускает лишь своих!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1338" t="14005" r="7653" b="4767"/>
          <a:stretch>
            <a:fillRect/>
          </a:stretch>
        </p:blipFill>
        <p:spPr bwMode="auto">
          <a:xfrm>
            <a:off x="0" y="3789040"/>
            <a:ext cx="471601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58642"/>
            <a:ext cx="70567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граниченные возможности здоровья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любая утрата психической, физиологической или анатомической структуры или функции либо отклонение от них, влекущие полное или частичное ограничение способности или возможности осуществлять бытовую, социальную, профессиональную или иную деятельность способом и в объеме, которые считаются нормальными для человека при прочих равных возрастных, социальных и иных факторах.            В зависимости от степени возможности компенсации или восстановления ограничение возможностей здоровья может быть временным или постоянным.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788024" y="4077072"/>
            <a:ext cx="4032448" cy="2592288"/>
          </a:xfrm>
          <a:prstGeom prst="downArrow">
            <a:avLst>
              <a:gd name="adj1" fmla="val 74635"/>
              <a:gd name="adj2" fmla="val 350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292080" y="-4248855"/>
            <a:ext cx="2952328" cy="113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Закона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города Москвы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«Об образовании лиц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ограниченными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возможностями здоровья»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(в ред. Закона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г. Москвы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25.06.2014 N 37)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1338" t="14005" r="7653" b="4767"/>
          <a:stretch>
            <a:fillRect/>
          </a:stretch>
        </p:blipFill>
        <p:spPr bwMode="auto">
          <a:xfrm>
            <a:off x="0" y="3789040"/>
            <a:ext cx="471601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174250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/>
              <a:t>Граждане с ограниченными возможностями здоровья - [люди], имеющие недостатки в физическом и (или) психическом развитии. 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788024" y="4077072"/>
            <a:ext cx="4032448" cy="2592288"/>
          </a:xfrm>
          <a:prstGeom prst="downArrow">
            <a:avLst>
              <a:gd name="adj1" fmla="val 74635"/>
              <a:gd name="adj2" fmla="val 350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292080" y="-3048526"/>
            <a:ext cx="2952328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Закон РФ от 10.07.1992 N 3266-1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552</TotalTime>
  <Words>6330</Words>
  <Application>Microsoft Office PowerPoint</Application>
  <PresentationFormat>Экран (4:3)</PresentationFormat>
  <Paragraphs>473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«Дети с ограниченными возможностями здоровья: характеристика основных групп, особенности педагогического сопровождения в условиях инклюзивной практики»</vt:lpstr>
      <vt:lpstr>Основные задачи Центра: </vt:lpstr>
      <vt:lpstr>Основные виды деятельности Центра </vt:lpstr>
      <vt:lpstr>Структура Центра</vt:lpstr>
      <vt:lpstr>Контакты Центра</vt:lpstr>
      <vt:lpstr>Порядок записи на ТОПМПК</vt:lpstr>
      <vt:lpstr>Слайд 7</vt:lpstr>
      <vt:lpstr>Слайд 8</vt:lpstr>
      <vt:lpstr>Слайд 9</vt:lpstr>
      <vt:lpstr>Слайд 10</vt:lpstr>
      <vt:lpstr>Статус «ребенок с ОВЗ»</vt:lpstr>
      <vt:lpstr>Документы, подтвеждающие статус ребенка</vt:lpstr>
      <vt:lpstr>Слайд 13</vt:lpstr>
      <vt:lpstr>Ребенок-инвалид - справка об установлении инвалидности и индивидуальная программа реабилитации или абилитации ИПРА. </vt:lpstr>
      <vt:lpstr>специальные условия для получения образования </vt:lpstr>
      <vt:lpstr>Нормативно-правовое основание работы Центра</vt:lpstr>
      <vt:lpstr>Нормативные основания оказания ППМС-помощи детям с ОВЗ</vt:lpstr>
      <vt:lpstr>Нормативные основания оказания ППМС-помощи детям с ОВЗ</vt:lpstr>
      <vt:lpstr>Нормативные основания осуществления психолого-педагогической, медицинской и социальной помощи детям с ОВЗ </vt:lpstr>
      <vt:lpstr>Нормативное обоснования определения групп детей с ОВЗ</vt:lpstr>
      <vt:lpstr>Группы детей с ОВЗ </vt:lpstr>
      <vt:lpstr>Группа «риска»</vt:lpstr>
      <vt:lpstr>Характеристика детей с ОВЗ </vt:lpstr>
      <vt:lpstr>Характеристика детей с ОВЗ </vt:lpstr>
      <vt:lpstr>Особенности психофизического развития детей с ЗПР:  </vt:lpstr>
      <vt:lpstr>Особенности психофизического развития детей с нарушениями аутистического спектра:</vt:lpstr>
      <vt:lpstr>Особенности психофизического развития детей с нарушениями зрения:  </vt:lpstr>
      <vt:lpstr>Особенности психофизического развития детей с НОДА:  </vt:lpstr>
      <vt:lpstr>Особенности психофизического развития детей с нарушениями слуха:  </vt:lpstr>
      <vt:lpstr>Психолого-медико-педагогическая диагностика детей дошкольного возраста </vt:lpstr>
      <vt:lpstr>Психолого-медико-педагогическая диагностика детей дошкольного возраста </vt:lpstr>
      <vt:lpstr>Психолого-медико-педагогическая диагностика детей дошкольного возраста </vt:lpstr>
      <vt:lpstr>Слайд 33</vt:lpstr>
      <vt:lpstr>Слайд 34</vt:lpstr>
      <vt:lpstr>Слайд 35</vt:lpstr>
      <vt:lpstr>дифференциальная диагностика психомоторного и речевого развития детей по возрастным этапам:</vt:lpstr>
      <vt:lpstr>Слайд 37</vt:lpstr>
      <vt:lpstr>Слайд 38</vt:lpstr>
      <vt:lpstr>Слайд 39</vt:lpstr>
      <vt:lpstr>Слайд 40</vt:lpstr>
      <vt:lpstr>Слайд 41</vt:lpstr>
      <vt:lpstr>Психолого-педагогическое сопровождение детей с ОВЗ в условиях ДОО </vt:lpstr>
      <vt:lpstr>Главная цель создания модели психолого-педагогического сопровождения детей  с ОВЗ</vt:lpstr>
      <vt:lpstr>Организация ППМС-помощи детям с ОВЗ Направленность Групп в ДОО  </vt:lpstr>
      <vt:lpstr>Инклюзивное образование в ДОУ </vt:lpstr>
      <vt:lpstr>Алгоритм действий ДОО  по оказанию ППМС - помощи детям с ОВЗ 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FirstUser</cp:lastModifiedBy>
  <cp:revision>68</cp:revision>
  <dcterms:created xsi:type="dcterms:W3CDTF">2016-06-13T15:51:35Z</dcterms:created>
  <dcterms:modified xsi:type="dcterms:W3CDTF">2016-10-11T06:40:53Z</dcterms:modified>
</cp:coreProperties>
</file>