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27"/>
  </p:notesMasterIdLst>
  <p:sldIdLst>
    <p:sldId id="274" r:id="rId2"/>
    <p:sldId id="286" r:id="rId3"/>
    <p:sldId id="292" r:id="rId4"/>
    <p:sldId id="293" r:id="rId5"/>
    <p:sldId id="295" r:id="rId6"/>
    <p:sldId id="294" r:id="rId7"/>
    <p:sldId id="297" r:id="rId8"/>
    <p:sldId id="298" r:id="rId9"/>
    <p:sldId id="299" r:id="rId10"/>
    <p:sldId id="300" r:id="rId11"/>
    <p:sldId id="301" r:id="rId12"/>
    <p:sldId id="302" r:id="rId13"/>
    <p:sldId id="303" r:id="rId14"/>
    <p:sldId id="304" r:id="rId15"/>
    <p:sldId id="305" r:id="rId16"/>
    <p:sldId id="306" r:id="rId17"/>
    <p:sldId id="308" r:id="rId18"/>
    <p:sldId id="310" r:id="rId19"/>
    <p:sldId id="309" r:id="rId20"/>
    <p:sldId id="312" r:id="rId21"/>
    <p:sldId id="311" r:id="rId22"/>
    <p:sldId id="313" r:id="rId23"/>
    <p:sldId id="314" r:id="rId24"/>
    <p:sldId id="316" r:id="rId25"/>
    <p:sldId id="261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aximized">
    <p:restoredLeft sz="34587" autoAdjust="0"/>
    <p:restoredTop sz="94629" autoAdjust="0"/>
  </p:normalViewPr>
  <p:slideViewPr>
    <p:cSldViewPr>
      <p:cViewPr varScale="1">
        <p:scale>
          <a:sx n="106" d="100"/>
          <a:sy n="106" d="100"/>
        </p:scale>
        <p:origin x="-10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3B7F34-C2AA-4545-A382-4D536D56D703}" type="datetimeFigureOut">
              <a:rPr lang="ru-RU" smtClean="0"/>
              <a:pPr/>
              <a:t>06.10.2016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69C695-A913-4EFC-9F9C-6C234084DF2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308D0-072A-4596-91A1-91D76FDA4B06}" type="datetimeFigureOut">
              <a:rPr lang="ru-RU" smtClean="0"/>
              <a:pPr/>
              <a:t>06.10.2016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D30A0-AF7F-47D4-9DBD-B9F2956A479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308D0-072A-4596-91A1-91D76FDA4B06}" type="datetimeFigureOut">
              <a:rPr lang="ru-RU" smtClean="0"/>
              <a:pPr/>
              <a:t>06.10.2016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D30A0-AF7F-47D4-9DBD-B9F2956A47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308D0-072A-4596-91A1-91D76FDA4B06}" type="datetimeFigureOut">
              <a:rPr lang="ru-RU" smtClean="0"/>
              <a:pPr/>
              <a:t>06.10.2016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D30A0-AF7F-47D4-9DBD-B9F2956A47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308D0-072A-4596-91A1-91D76FDA4B06}" type="datetimeFigureOut">
              <a:rPr lang="ru-RU" smtClean="0"/>
              <a:pPr/>
              <a:t>06.10.2016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D30A0-AF7F-47D4-9DBD-B9F2956A479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308D0-072A-4596-91A1-91D76FDA4B06}" type="datetimeFigureOut">
              <a:rPr lang="ru-RU" smtClean="0"/>
              <a:pPr/>
              <a:t>06.10.2016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D30A0-AF7F-47D4-9DBD-B9F2956A47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308D0-072A-4596-91A1-91D76FDA4B06}" type="datetimeFigureOut">
              <a:rPr lang="ru-RU" smtClean="0"/>
              <a:pPr/>
              <a:t>06.10.2016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D30A0-AF7F-47D4-9DBD-B9F2956A479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308D0-072A-4596-91A1-91D76FDA4B06}" type="datetimeFigureOut">
              <a:rPr lang="ru-RU" smtClean="0"/>
              <a:pPr/>
              <a:t>06.10.2016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D30A0-AF7F-47D4-9DBD-B9F2956A479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308D0-072A-4596-91A1-91D76FDA4B06}" type="datetimeFigureOut">
              <a:rPr lang="ru-RU" smtClean="0"/>
              <a:pPr/>
              <a:t>06.10.2016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D30A0-AF7F-47D4-9DBD-B9F2956A47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308D0-072A-4596-91A1-91D76FDA4B06}" type="datetimeFigureOut">
              <a:rPr lang="ru-RU" smtClean="0"/>
              <a:pPr/>
              <a:t>06.10.2016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D30A0-AF7F-47D4-9DBD-B9F2956A47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308D0-072A-4596-91A1-91D76FDA4B06}" type="datetimeFigureOut">
              <a:rPr lang="ru-RU" smtClean="0"/>
              <a:pPr/>
              <a:t>06.10.2016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D30A0-AF7F-47D4-9DBD-B9F2956A47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308D0-072A-4596-91A1-91D76FDA4B06}" type="datetimeFigureOut">
              <a:rPr lang="ru-RU" smtClean="0"/>
              <a:pPr/>
              <a:t>06.10.2016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D30A0-AF7F-47D4-9DBD-B9F2956A479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61308D0-072A-4596-91A1-91D76FDA4B06}" type="datetimeFigureOut">
              <a:rPr lang="ru-RU" smtClean="0"/>
              <a:pPr/>
              <a:t>06.10.2016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75D30A0-AF7F-47D4-9DBD-B9F2956A479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ro.ru/" TargetMode="External"/><Relationship Id="rId2" Type="http://schemas.openxmlformats.org/officeDocument/2006/relationships/hyperlink" Target="http://fgosreestr.ru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iro.r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5220072" y="5589240"/>
            <a:ext cx="3657298" cy="882119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827584" y="1628800"/>
            <a:ext cx="7607399" cy="1793167"/>
          </a:xfrm>
        </p:spPr>
        <p:txBody>
          <a:bodyPr/>
          <a:lstStyle/>
          <a:p>
            <a:pPr marL="457200" indent="-9525">
              <a:buNone/>
            </a:pPr>
            <a:r>
              <a:rPr lang="ru-RU" sz="3200" dirty="0" smtClean="0"/>
              <a:t>Образовательные программы, реализуемые дошкольной образовательной организации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2226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/>
          <a:srcRect l="19815" t="20722" r="19575" b="8825"/>
          <a:stretch>
            <a:fillRect/>
          </a:stretch>
        </p:blipFill>
        <p:spPr bwMode="auto">
          <a:xfrm>
            <a:off x="323528" y="980728"/>
            <a:ext cx="8590131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755576" y="116632"/>
            <a:ext cx="74168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Образовательная программа дошкольного образования «Успех» / Под редакцией Н.В. Фединой -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Особенности развития детей с ОВЗ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3"/>
          </p:nvPr>
        </p:nvGraphicFramePr>
        <p:xfrm>
          <a:off x="467544" y="692696"/>
          <a:ext cx="8496944" cy="6044613"/>
        </p:xfrm>
        <a:graphic>
          <a:graphicData uri="http://schemas.openxmlformats.org/drawingml/2006/table">
            <a:tbl>
              <a:tblPr/>
              <a:tblGrid>
                <a:gridCol w="1803897"/>
                <a:gridCol w="6693047"/>
              </a:tblGrid>
              <a:tr h="746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Нарушения</a:t>
                      </a:r>
                    </a:p>
                  </a:txBody>
                  <a:tcPr marL="45903" marR="459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Программы, методики</a:t>
                      </a:r>
                    </a:p>
                  </a:txBody>
                  <a:tcPr marL="45903" marR="459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73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Нарушение интеллектуального развития</a:t>
                      </a:r>
                    </a:p>
                  </a:txBody>
                  <a:tcPr marL="45903" marR="459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Екжанова Е.А., Стребелева Е.А. Программа дошкольных образовательных учреждений компенсирующего вида для детей с нарушением интеллекта</a:t>
                      </a:r>
                    </a:p>
                  </a:txBody>
                  <a:tcPr marL="45903" marR="459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73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синдром Дауна</a:t>
                      </a:r>
                    </a:p>
                  </a:txBody>
                  <a:tcPr marL="45903" marR="459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«Маленькие ступени». Программа ранней педагогической помощи с отклонениями в развитии / Министерство образования РФ, Ассоциация Даун Синдром ,Институт Общегуманитарных Исследований. </a:t>
                      </a:r>
                    </a:p>
                  </a:txBody>
                  <a:tcPr marL="45903" marR="459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63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Задержка психического развития</a:t>
                      </a:r>
                    </a:p>
                  </a:txBody>
                  <a:tcPr marL="45903" marR="459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  Зарин А.П., Боряева Л.Б., Гаврилушкина О.П. и др. Программа воспитания и обучения дошкольников с интеллектуальной недостаточностью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2.Программа коррекционно-развивающего воспитания и обучения дошкольников с ЗПР /под ред. С.Г.Шевченко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3.О.В. Закревская «Развивайся, малыш!» Система работы по профилактике отставания и коррекции отклонений в развитии детей раннего возраста</a:t>
                      </a:r>
                    </a:p>
                  </a:txBody>
                  <a:tcPr marL="45903" marR="459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73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Нарушения зрения (слабовидящие)</a:t>
                      </a:r>
                    </a:p>
                  </a:txBody>
                  <a:tcPr marL="45903" marR="459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Программы специальных (коррекционных) образовательных учреждений IV вида (для детей с нарушением зрения). Коррекционная работа в детском саду под ред. Л.И. Плаксиной </a:t>
                      </a:r>
                    </a:p>
                  </a:txBody>
                  <a:tcPr marL="45903" marR="459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14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Тяжёлые нарушения речи</a:t>
                      </a:r>
                    </a:p>
                  </a:txBody>
                  <a:tcPr marL="45903" marR="459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Филичева Т.Б., Туманова Т.В., Чиркина Г.В. Программы дошкольных образовательных учреждений компенсирующего вида для детей с нарушениями речи. Коррекция нарушений речи. – М. 2008.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Арутюнян (Андронова) Л.В. «Как лечить заикание. Методика устойчивой нормализации речи». </a:t>
                      </a:r>
                    </a:p>
                  </a:txBody>
                  <a:tcPr marL="45903" marR="459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72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Ранний детский аутизм</a:t>
                      </a:r>
                    </a:p>
                  </a:txBody>
                  <a:tcPr marL="45903" marR="459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Аутизм: коррекционная работа при тяжелых осложнениях и осложненных формах: пособие для учителя-дефектолога С.С. Морозова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С.В.Исханова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«Система </a:t>
                      </a:r>
                      <a:r>
                        <a:rPr lang="ru-RU" sz="12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диагностико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коррекционной работы с </a:t>
                      </a:r>
                      <a:r>
                        <a:rPr lang="ru-RU" sz="12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аутичными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дошкольниками»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Л.Г. Нуриева «Развитие речи у </a:t>
                      </a:r>
                      <a:r>
                        <a:rPr lang="ru-RU" sz="12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аутичных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детей»</a:t>
                      </a:r>
                    </a:p>
                  </a:txBody>
                  <a:tcPr marL="45903" marR="459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123728" y="188640"/>
            <a:ext cx="5301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Авторские, парциальные программы, методики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quarter" idx="13"/>
          </p:nvPr>
        </p:nvSpPr>
        <p:spPr>
          <a:xfrm>
            <a:off x="899592" y="980728"/>
            <a:ext cx="7992888" cy="54006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4000" dirty="0" smtClean="0"/>
              <a:t>программе коррекционной работы, являющейся составной частью основной образовательной программы,  разрабатываемой образовательной организацией на основе перечня примерных основных общеобразовательных программ</a:t>
            </a:r>
          </a:p>
          <a:p>
            <a:pPr lvl="0"/>
            <a:r>
              <a:rPr lang="ru-RU" sz="4000" dirty="0" smtClean="0"/>
              <a:t>адаптированной основной общеобразовательной программе, разрабатываемой образовательной организацией на основе рекомендуемого перечня примерных адаптированных общеобразовательных программ</a:t>
            </a:r>
          </a:p>
          <a:p>
            <a:pPr lvl="0"/>
            <a:r>
              <a:rPr lang="ru-RU" sz="4000" dirty="0" smtClean="0"/>
              <a:t>адаптированной образовательной программе, разрабатываемой с учетом индивидуальных особенностей ребенка, рекомендаций ПМПК, ИПР</a:t>
            </a:r>
          </a:p>
          <a:p>
            <a:pPr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043608" y="188640"/>
            <a:ext cx="7344816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buNone/>
            </a:pPr>
            <a:r>
              <a:rPr lang="ru-RU" dirty="0" smtClean="0"/>
              <a:t>Содержание и особенности инклюзивного образовательного процесса отражаются в следующих документах ДОО: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6512511" cy="1143000"/>
          </a:xfrm>
        </p:spPr>
        <p:txBody>
          <a:bodyPr/>
          <a:lstStyle/>
          <a:p>
            <a:pPr algn="ctr">
              <a:buNone/>
            </a:pPr>
            <a:r>
              <a:rPr lang="ru-RU" sz="2400" dirty="0" smtClean="0">
                <a:solidFill>
                  <a:srgbClr val="C00000"/>
                </a:solidFill>
              </a:rPr>
              <a:t>Индивидуальная</a:t>
            </a:r>
            <a:br>
              <a:rPr lang="ru-RU" sz="2400" dirty="0" smtClean="0">
                <a:solidFill>
                  <a:srgbClr val="C00000"/>
                </a:solidFill>
              </a:rPr>
            </a:br>
            <a:r>
              <a:rPr lang="ru-RU" sz="2400" dirty="0" smtClean="0">
                <a:solidFill>
                  <a:srgbClr val="C00000"/>
                </a:solidFill>
              </a:rPr>
              <a:t>адаптированная образовательная программа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683568" y="1700808"/>
            <a:ext cx="7920880" cy="347472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buNone/>
            </a:pPr>
            <a:r>
              <a:rPr lang="ru-RU" b="1" u="sng" dirty="0" smtClean="0">
                <a:solidFill>
                  <a:schemeClr val="tx1"/>
                </a:solidFill>
              </a:rPr>
              <a:t>Индивидуальная (адаптированная) образовательная программа</a:t>
            </a:r>
            <a:r>
              <a:rPr lang="ru-RU" u="sng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rgbClr val="C00000"/>
                </a:solidFill>
              </a:rPr>
              <a:t>(ИОП / АОП)- </a:t>
            </a:r>
            <a:r>
              <a:rPr lang="ru-RU" dirty="0" smtClean="0">
                <a:solidFill>
                  <a:schemeClr val="tx1"/>
                </a:solidFill>
              </a:rPr>
              <a:t>это образовательная программа, адаптированная для обучения ребенка с ОВЗ (в том числе с инвалидностью), </a:t>
            </a:r>
            <a:r>
              <a:rPr lang="ru-RU" u="sng" dirty="0" smtClean="0">
                <a:solidFill>
                  <a:schemeClr val="tx1"/>
                </a:solidFill>
              </a:rPr>
              <a:t>разрабатывается </a:t>
            </a:r>
            <a:r>
              <a:rPr lang="ru-RU" b="1" u="sng" dirty="0" smtClean="0">
                <a:solidFill>
                  <a:schemeClr val="tx1"/>
                </a:solidFill>
              </a:rPr>
              <a:t>на базе основной общеобразовательной программы</a:t>
            </a:r>
            <a:r>
              <a:rPr lang="ru-RU" dirty="0" smtClean="0">
                <a:solidFill>
                  <a:schemeClr val="tx1"/>
                </a:solidFill>
              </a:rPr>
              <a:t>, с учетом </a:t>
            </a:r>
            <a:r>
              <a:rPr lang="ru-RU" b="1" u="sng" dirty="0" smtClean="0">
                <a:solidFill>
                  <a:schemeClr val="tx1"/>
                </a:solidFill>
              </a:rPr>
              <a:t>адаптированной основной образовательной программы</a:t>
            </a:r>
            <a:r>
              <a:rPr lang="ru-RU" u="sng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и в соответствии с психофизическими особенностями и особыми образовательными потребностями ребенка с ОВЗ.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115616" y="1556792"/>
            <a:ext cx="7120880" cy="4752528"/>
          </a:xfrm>
        </p:spPr>
        <p:txBody>
          <a:bodyPr>
            <a:normAutofit fontScale="70000" lnSpcReduction="20000"/>
          </a:bodyPr>
          <a:lstStyle/>
          <a:p>
            <a:r>
              <a:rPr lang="ru-RU" sz="2600" dirty="0" smtClean="0">
                <a:solidFill>
                  <a:schemeClr val="tx1"/>
                </a:solidFill>
              </a:rPr>
              <a:t>Продукт деятельности </a:t>
            </a:r>
            <a:r>
              <a:rPr lang="ru-RU" sz="2600" dirty="0" err="1" smtClean="0">
                <a:solidFill>
                  <a:schemeClr val="tx1"/>
                </a:solidFill>
              </a:rPr>
              <a:t>психолого-медико-педагогического</a:t>
            </a:r>
            <a:r>
              <a:rPr lang="ru-RU" sz="2600" dirty="0" smtClean="0">
                <a:solidFill>
                  <a:schemeClr val="tx1"/>
                </a:solidFill>
              </a:rPr>
              <a:t> консилиума.  </a:t>
            </a:r>
          </a:p>
          <a:p>
            <a:r>
              <a:rPr lang="ru-RU" sz="2600" dirty="0" smtClean="0">
                <a:solidFill>
                  <a:schemeClr val="tx1"/>
                </a:solidFill>
              </a:rPr>
              <a:t>Разрабатывается в рамках </a:t>
            </a:r>
            <a:r>
              <a:rPr lang="ru-RU" sz="2600" dirty="0" err="1" smtClean="0">
                <a:solidFill>
                  <a:schemeClr val="tx1"/>
                </a:solidFill>
              </a:rPr>
              <a:t>ПМПк</a:t>
            </a:r>
            <a:r>
              <a:rPr lang="ru-RU" sz="2600" dirty="0" smtClean="0">
                <a:solidFill>
                  <a:schemeClr val="tx1"/>
                </a:solidFill>
              </a:rPr>
              <a:t> коллегиально. Педагоги, родители - полноправные участники  работы над программой</a:t>
            </a:r>
          </a:p>
          <a:p>
            <a:r>
              <a:rPr lang="ru-RU" sz="2600" dirty="0" smtClean="0">
                <a:solidFill>
                  <a:schemeClr val="tx1"/>
                </a:solidFill>
              </a:rPr>
              <a:t>Разрабатывается на определенный ограниченный во времени период (учебный год, полугодие).</a:t>
            </a:r>
          </a:p>
          <a:p>
            <a:r>
              <a:rPr lang="ru-RU" sz="2600" dirty="0" smtClean="0">
                <a:solidFill>
                  <a:schemeClr val="tx1"/>
                </a:solidFill>
              </a:rPr>
              <a:t>По окончании периода производится оценка достижений ребенка - динамики его развития, освоения образовательной программы, адаптации в группе сверстников.</a:t>
            </a:r>
          </a:p>
          <a:p>
            <a:r>
              <a:rPr lang="ru-RU" sz="2600" dirty="0" smtClean="0">
                <a:solidFill>
                  <a:schemeClr val="tx1"/>
                </a:solidFill>
              </a:rPr>
              <a:t>Проводится анализ динамики и эффективности работы педагогов и специалистов психолого-педагогического сопровождения. </a:t>
            </a:r>
          </a:p>
          <a:p>
            <a:r>
              <a:rPr lang="ru-RU" sz="2600" dirty="0" smtClean="0">
                <a:solidFill>
                  <a:schemeClr val="tx1"/>
                </a:solidFill>
              </a:rPr>
              <a:t>По результатам всех заключений происходит корректировка программы (плана).</a:t>
            </a:r>
          </a:p>
          <a:p>
            <a:r>
              <a:rPr lang="ru-RU" sz="2600" dirty="0" smtClean="0">
                <a:solidFill>
                  <a:schemeClr val="tx1"/>
                </a:solidFill>
              </a:rPr>
              <a:t>В программе закрепляются ответственность и регламент деятельности всех участников совместной работы.</a:t>
            </a:r>
            <a:endParaRPr lang="ru-RU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115616" y="476672"/>
            <a:ext cx="7056784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Особенности работы над ИОП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115616" y="1556792"/>
            <a:ext cx="7120880" cy="4752528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b="1" dirty="0" smtClean="0">
                <a:solidFill>
                  <a:schemeClr val="tx1"/>
                </a:solidFill>
              </a:rPr>
              <a:t>Целевой. </a:t>
            </a:r>
            <a:r>
              <a:rPr lang="ru-RU" dirty="0" smtClean="0">
                <a:solidFill>
                  <a:schemeClr val="tx1"/>
                </a:solidFill>
              </a:rPr>
              <a:t>Постановка цели на основании ФГОС ДО, потребностей ребенка. Формулировка цели и задач, критериев достижений ребенка с ОВЗ (ребенка-инвалида) носит максимально конкретный характер.</a:t>
            </a:r>
          </a:p>
          <a:p>
            <a:pPr lvl="0"/>
            <a:r>
              <a:rPr lang="ru-RU" b="1" dirty="0" smtClean="0">
                <a:solidFill>
                  <a:schemeClr val="tx1"/>
                </a:solidFill>
              </a:rPr>
              <a:t>Технологический </a:t>
            </a:r>
            <a:r>
              <a:rPr lang="ru-RU" dirty="0" smtClean="0">
                <a:solidFill>
                  <a:schemeClr val="tx1"/>
                </a:solidFill>
              </a:rPr>
              <a:t>определяются педагогические, </a:t>
            </a:r>
            <a:r>
              <a:rPr lang="ru-RU" dirty="0" err="1" smtClean="0">
                <a:solidFill>
                  <a:schemeClr val="tx1"/>
                </a:solidFill>
              </a:rPr>
              <a:t>здоровьесберегающие</a:t>
            </a:r>
            <a:r>
              <a:rPr lang="ru-RU" dirty="0" smtClean="0">
                <a:solidFill>
                  <a:schemeClr val="tx1"/>
                </a:solidFill>
              </a:rPr>
              <a:t> технологии, методы и методики, системы обучения, структура педагогического процесса.</a:t>
            </a:r>
          </a:p>
          <a:p>
            <a:pPr lvl="0"/>
            <a:r>
              <a:rPr lang="ru-RU" b="1" dirty="0" smtClean="0">
                <a:solidFill>
                  <a:schemeClr val="tx1"/>
                </a:solidFill>
              </a:rPr>
              <a:t>Диагностический - </a:t>
            </a:r>
            <a:r>
              <a:rPr lang="ru-RU" dirty="0" smtClean="0">
                <a:solidFill>
                  <a:schemeClr val="tx1"/>
                </a:solidFill>
              </a:rPr>
              <a:t>изучение результатов комплексного психолого-педагогического обследования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(в том числе специалистами ДОО, ПМПК), проведение дополнительных обследований.</a:t>
            </a:r>
          </a:p>
          <a:p>
            <a:pPr lvl="0"/>
            <a:r>
              <a:rPr lang="ru-RU" b="1" dirty="0" smtClean="0">
                <a:solidFill>
                  <a:schemeClr val="tx1"/>
                </a:solidFill>
              </a:rPr>
              <a:t>Содержательный </a:t>
            </a:r>
            <a:r>
              <a:rPr lang="ru-RU" dirty="0" smtClean="0">
                <a:solidFill>
                  <a:schemeClr val="tx1"/>
                </a:solidFill>
              </a:rPr>
              <a:t>определяется содержание, исходя из требований ФГОС ДО, рекомендаций ПМПК, ИПР инвалида, индивидуальных возможностей ребенка.</a:t>
            </a:r>
          </a:p>
          <a:p>
            <a:pPr lvl="0"/>
            <a:r>
              <a:rPr lang="ru-RU" b="1" dirty="0" err="1" smtClean="0">
                <a:solidFill>
                  <a:schemeClr val="tx1"/>
                </a:solidFill>
              </a:rPr>
              <a:t>Организационно-коррекционно-педагогический</a:t>
            </a:r>
            <a:r>
              <a:rPr lang="ru-RU" b="1" dirty="0" smtClean="0">
                <a:solidFill>
                  <a:schemeClr val="tx1"/>
                </a:solidFill>
              </a:rPr>
              <a:t> -</a:t>
            </a:r>
            <a:r>
              <a:rPr lang="ru-RU" dirty="0" smtClean="0">
                <a:solidFill>
                  <a:schemeClr val="tx1"/>
                </a:solidFill>
              </a:rPr>
              <a:t> определяются задачи дефектолога, логопеда, психолога и других специалистов.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260648"/>
            <a:ext cx="8856984" cy="12003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Этапы проектирования индивидуальной (адаптированной) образовательной программы </a:t>
            </a:r>
            <a:endParaRPr lang="ru-RU" sz="2400" dirty="0" smtClean="0"/>
          </a:p>
          <a:p>
            <a:pPr algn="ctr"/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683568" y="1916832"/>
            <a:ext cx="7480920" cy="4752528"/>
          </a:xfrm>
        </p:spPr>
        <p:txBody>
          <a:bodyPr>
            <a:normAutofit/>
          </a:bodyPr>
          <a:lstStyle/>
          <a:p>
            <a:r>
              <a:rPr lang="ru-RU" dirty="0" smtClean="0"/>
              <a:t>Титульный лист </a:t>
            </a:r>
            <a:r>
              <a:rPr lang="ru-RU" sz="1600" dirty="0" smtClean="0"/>
              <a:t>(наименование ДОО, назначение программы, адресность, срок реализации, грифы утверждения руководителем и согласования с родителями и председателем </a:t>
            </a:r>
            <a:r>
              <a:rPr lang="ru-RU" sz="1600" dirty="0" err="1" smtClean="0"/>
              <a:t>ПМПк</a:t>
            </a:r>
            <a:r>
              <a:rPr lang="ru-RU" sz="1600" dirty="0" smtClean="0"/>
              <a:t> ДОО, ответственный специалист за реализацию АОП);</a:t>
            </a:r>
          </a:p>
          <a:p>
            <a:pPr lvl="0"/>
            <a:r>
              <a:rPr lang="ru-RU" dirty="0" smtClean="0"/>
              <a:t>Пояснительная записка </a:t>
            </a:r>
          </a:p>
          <a:p>
            <a:pPr lvl="0"/>
            <a:r>
              <a:rPr lang="ru-RU" dirty="0" smtClean="0"/>
              <a:t>Индивидуальный учебный план </a:t>
            </a:r>
          </a:p>
          <a:p>
            <a:pPr lvl="0"/>
            <a:r>
              <a:rPr lang="ru-RU" dirty="0" smtClean="0"/>
              <a:t>Содержание программы</a:t>
            </a:r>
          </a:p>
          <a:p>
            <a:pPr lvl="0"/>
            <a:r>
              <a:rPr lang="ru-RU" dirty="0" smtClean="0"/>
              <a:t>Планируемые результаты работы</a:t>
            </a:r>
          </a:p>
          <a:p>
            <a:pPr lvl="0"/>
            <a:r>
              <a:rPr lang="ru-RU" dirty="0" smtClean="0"/>
              <a:t>Заключение и рекомендации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476673"/>
            <a:ext cx="7920880" cy="12003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Структура индивидуальной адаптированной образовательной программы </a:t>
            </a:r>
            <a:endParaRPr lang="ru-RU" sz="2400" dirty="0" smtClean="0"/>
          </a:p>
          <a:p>
            <a:pPr algn="ctr"/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115616" y="1556792"/>
            <a:ext cx="7120880" cy="4752528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sz="2000" dirty="0" smtClean="0">
                <a:solidFill>
                  <a:schemeClr val="tx1"/>
                </a:solidFill>
              </a:rPr>
              <a:t>Краткая психолого-педагогическая характеристика с перечнем сформированных умений и навыков и тех, которые не сформированы в должной степени. Сведения о ребенке, ожидания родителей, рекомендации ПМПК, психолого-педагогическая характеристика, особые образовательные потребности.</a:t>
            </a:r>
          </a:p>
          <a:p>
            <a:pPr lvl="0"/>
            <a:r>
              <a:rPr lang="ru-RU" sz="2000" dirty="0" smtClean="0">
                <a:solidFill>
                  <a:schemeClr val="tx1"/>
                </a:solidFill>
              </a:rPr>
              <a:t>Цели и задач по образовательным областям на текущий период на основе данных психолого-педагогической диагностики.</a:t>
            </a:r>
          </a:p>
          <a:p>
            <a:pPr lvl="0"/>
            <a:r>
              <a:rPr lang="ru-RU" sz="2000" dirty="0" smtClean="0">
                <a:solidFill>
                  <a:schemeClr val="tx1"/>
                </a:solidFill>
              </a:rPr>
              <a:t>Обоснование адаптированной образовательной программы. Программы, на основе которых разработана индивидуальная программа.</a:t>
            </a:r>
          </a:p>
          <a:p>
            <a:pPr lvl="0"/>
            <a:r>
              <a:rPr lang="ru-RU" sz="2000" dirty="0" smtClean="0">
                <a:solidFill>
                  <a:schemeClr val="tx1"/>
                </a:solidFill>
              </a:rPr>
              <a:t>Учебно-методическое обеспечение, используемое для достижения планируемых результатов освоения цели и задач программы.</a:t>
            </a:r>
          </a:p>
          <a:p>
            <a:pPr lvl="0"/>
            <a:r>
              <a:rPr lang="ru-RU" sz="2000" dirty="0" smtClean="0">
                <a:solidFill>
                  <a:schemeClr val="tx1"/>
                </a:solidFill>
              </a:rPr>
              <a:t>Обоснование, если имеется перераспределение количества часов, отводимых  на изучение определенных тем и разделов, изменение последовательности изучения тем и др.</a:t>
            </a:r>
          </a:p>
          <a:p>
            <a:pPr lvl="0"/>
            <a:r>
              <a:rPr lang="ru-RU" sz="2000" dirty="0" smtClean="0">
                <a:solidFill>
                  <a:schemeClr val="tx1"/>
                </a:solidFill>
              </a:rPr>
              <a:t>Характерные для программы формы организации деятельности обучающегося с ОВЗ</a:t>
            </a:r>
          </a:p>
          <a:p>
            <a:pPr lvl="0"/>
            <a:r>
              <a:rPr lang="ru-RU" sz="2000" dirty="0" smtClean="0">
                <a:solidFill>
                  <a:schemeClr val="tx1"/>
                </a:solidFill>
              </a:rPr>
              <a:t>Кадровое обеспечение, психолого-педагогическое обеспечение, программно-методическое обеспечение, материально-техническое обеспечение, информационное обеспечение. Условия реализации коррекционной работы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115616" y="476672"/>
            <a:ext cx="7056784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Пояснительная записка</a:t>
            </a: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899592" y="1556792"/>
            <a:ext cx="7416824" cy="4752528"/>
          </a:xfrm>
        </p:spPr>
        <p:txBody>
          <a:bodyPr>
            <a:normAutofit fontScale="92500"/>
          </a:bodyPr>
          <a:lstStyle/>
          <a:p>
            <a:pPr lvl="0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Варьирование внутри индивидуальной программы путем усиления отдельных тем и разделов, перепланирования количества часов внутри программы. 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Изменение последовательности изучения отдельных разделов программы, некоторых тем, увеличение объема интегрированных занятий внутри  индивидуальной программы. 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Распределение часов на дистанционные и очные занятия (в условиях обучения на дому, групп кратковременного пребывания, </a:t>
            </a:r>
            <a:r>
              <a:rPr lang="ru-RU" dirty="0" err="1" smtClean="0">
                <a:solidFill>
                  <a:schemeClr val="tx1"/>
                </a:solidFill>
              </a:rPr>
              <a:t>лекотеки</a:t>
            </a:r>
            <a:r>
              <a:rPr lang="ru-RU" dirty="0" smtClean="0">
                <a:solidFill>
                  <a:schemeClr val="tx1"/>
                </a:solidFill>
              </a:rPr>
              <a:t>) </a:t>
            </a:r>
          </a:p>
          <a:p>
            <a:pPr lvl="0">
              <a:buNone/>
            </a:pPr>
            <a:r>
              <a:rPr lang="ru-RU" dirty="0" smtClean="0"/>
              <a:t> </a:t>
            </a:r>
          </a:p>
          <a:p>
            <a:pPr lvl="0" algn="r">
              <a:lnSpc>
                <a:spcPct val="110000"/>
              </a:lnSpc>
              <a:buNone/>
            </a:pPr>
            <a:r>
              <a:rPr lang="ru-RU" sz="1600" dirty="0" smtClean="0"/>
              <a:t>Лекотека -  еженедельные, бесплатные, индивидуально-коррекционные занятия для детей  с особенностями развития,  не имеющих возможность посещать </a:t>
            </a:r>
            <a:r>
              <a:rPr lang="ru-RU" sz="1600" dirty="0" smtClean="0"/>
              <a:t>ДОО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115616" y="476673"/>
            <a:ext cx="7056784" cy="8309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Индивидуальный учебный план</a:t>
            </a:r>
            <a:endParaRPr lang="ru-RU" sz="2400" dirty="0" smtClean="0"/>
          </a:p>
          <a:p>
            <a:pPr algn="ctr"/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115616" y="1556792"/>
            <a:ext cx="7120880" cy="4752528"/>
          </a:xfrm>
        </p:spPr>
        <p:txBody>
          <a:bodyPr>
            <a:normAutofit fontScale="92500" lnSpcReduction="10000"/>
          </a:bodyPr>
          <a:lstStyle/>
          <a:p>
            <a:pPr lvl="1">
              <a:buFont typeface="Arial" pitchFamily="34" charset="0"/>
              <a:buChar char="•"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Образовательный компонент.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Календарно-тематическое планирование по образовательным областям, целевые ориентиры получения образования, критерии оценивания достижений ребенка. </a:t>
            </a:r>
          </a:p>
          <a:p>
            <a:pPr lvl="1">
              <a:buFont typeface="Arial" pitchFamily="34" charset="0"/>
              <a:buChar char="•"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Корректирующий (коррекционный) компонент. </a:t>
            </a: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аправления коррекционной работы, приемы, методы, формы, перечень, содержание и план индивидуально ориентированных коррекционных мероприятий. Система комплексного ПМП – сопровождения (обследование, мониторинг динамики развития). Корректировка коррекционных мероприятий. Планирование деятельности учителя –дефектолога, учителя-логопеда, педагога-психолога, других специалистов).</a:t>
            </a:r>
          </a:p>
          <a:p>
            <a:pPr lvl="1">
              <a:buFont typeface="Arial" pitchFamily="34" charset="0"/>
              <a:buChar char="•"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Воспитательный компонент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(приемы, методы и формы воспитательной работы, условия взаимодействия воспитателей и специалистов с ребенком, условия взаимодействия с родителями ребенка).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115616" y="476673"/>
            <a:ext cx="7056784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Содержание программы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827584" y="1556792"/>
            <a:ext cx="7524328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документе дублируется положение Закона об образовании: «Содержание дошкольного образования и условия организации обучения и воспитания детей с ограниченными возможностями здоровья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определяются адаптированной образовательной программой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а для инвалидов также в </a:t>
            </a: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соответствии с индивидуальной программой реабилитации инвалида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&lt;Часть 1 статьи 79 Федерального закона от 29 декабря 2012 г. N 273-ФЗ &gt;.</a:t>
            </a: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Реализация адаптированной образовательной программы дошкольного образования для детей с ограниченными возможностями здоровья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 учетом особенностей их психофизического развития, индивидуальных возможностей, </a:t>
            </a:r>
            <a:r>
              <a:rPr kumimoji="0" lang="ru-RU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осуществляется в группах компенсирующей направленности и в группах комбинированной направленности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в которых осуществляется совместное образование здоровых детей и детей с ограниченными возможностями здоровья.</a:t>
            </a: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Содержание образования и условия организации обучения и воспитания детей с ОВЗ определяются в соответствии с рекомендациями ПМПК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(приказ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Минобрнауки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России от 20.09.2013 №1082 "Об утверждении Положения 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психолого-медико-педагогической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комиссии"),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Индивидуальной программой реабилитации (разрабатывает Бюро медико-социальной экспертизы -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ст. 7 181-ФЗ "О социальной защите инвалидов в РФ").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27584" y="188640"/>
            <a:ext cx="749446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Приказ Министерства образования и науки Российской Федерации от 30.08.2013 № 1014 «Об утверждении Порядка организации и осуществления образовательной деятельности по основным общеобразовательным программам дошкольного образования». </a:t>
            </a:r>
            <a:endParaRPr lang="ru-RU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115616" y="1628800"/>
            <a:ext cx="7120880" cy="4752528"/>
          </a:xfrm>
        </p:spPr>
        <p:txBody>
          <a:bodyPr>
            <a:normAutofit/>
          </a:bodyPr>
          <a:lstStyle/>
          <a:p>
            <a:pPr lvl="0"/>
            <a:r>
              <a:rPr lang="ru-RU" dirty="0" smtClean="0">
                <a:solidFill>
                  <a:schemeClr val="tx1"/>
                </a:solidFill>
              </a:rPr>
              <a:t>Целевые ориентиры как результат освоения программы ДО.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</a:rPr>
              <a:t>Динамика индивидуальных достижений воспитанников с ОВЗ по освоению  знаний, сравнительная характеристика на разных этапах обучения.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</a:rPr>
              <a:t>Создание необходимых условий для обеспечения доступности качественного образования для каждого ребенка.</a:t>
            </a:r>
          </a:p>
          <a:p>
            <a:pPr lvl="0"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115616" y="476672"/>
            <a:ext cx="7056784" cy="8309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Планируемые результаты работы. </a:t>
            </a:r>
          </a:p>
          <a:p>
            <a:pPr algn="ctr"/>
            <a:r>
              <a:rPr lang="ru-RU" sz="2400" b="1" dirty="0" smtClean="0"/>
              <a:t>Целевые ориентиры достижений ребенка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115616" y="1628800"/>
            <a:ext cx="7120880" cy="4752528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Социально - коммуникативное развитие </a:t>
            </a:r>
            <a:endParaRPr lang="ru-RU" dirty="0" smtClean="0">
              <a:solidFill>
                <a:srgbClr val="C00000"/>
              </a:solidFill>
            </a:endParaRPr>
          </a:p>
          <a:p>
            <a:pPr lvl="0"/>
            <a:r>
              <a:rPr lang="ru-RU" dirty="0" smtClean="0">
                <a:solidFill>
                  <a:schemeClr val="tx1"/>
                </a:solidFill>
              </a:rPr>
              <a:t>Ребенок обладает установкой положительного отношения к миру, к разным видам труда, обладает чувством собственного достоинства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</a:rPr>
              <a:t>Активно взаимодействует со сверстниками и взрослыми, участвует в совместных играх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</a:rPr>
              <a:t>Проявляет умение слышать других и стремление быть понятным другими 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Познавательное развитие </a:t>
            </a:r>
            <a:endParaRPr lang="ru-RU" dirty="0" smtClean="0">
              <a:solidFill>
                <a:srgbClr val="C00000"/>
              </a:solidFill>
            </a:endParaRPr>
          </a:p>
          <a:p>
            <a:pPr lvl="0"/>
            <a:r>
              <a:rPr lang="ru-RU" dirty="0" smtClean="0">
                <a:solidFill>
                  <a:schemeClr val="tx1"/>
                </a:solidFill>
              </a:rPr>
              <a:t>Ребенок проявляет любознательность, задает вопросы взрослым и сверстникам, интересуется причинно – следственными связями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</a:rPr>
              <a:t>Пытается самостоятельно придумывать объяснения явлениям природы и поступкам людей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</a:rPr>
              <a:t>Склонен наблюдать экспериментировать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</a:rPr>
              <a:t>Проявляет уважение к жизни и  заботу об окружающей среде 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Речевое развитие </a:t>
            </a:r>
            <a:endParaRPr lang="ru-RU" dirty="0" smtClean="0">
              <a:solidFill>
                <a:srgbClr val="C00000"/>
              </a:solidFill>
            </a:endParaRPr>
          </a:p>
          <a:p>
            <a:pPr lvl="0"/>
            <a:r>
              <a:rPr lang="ru-RU" dirty="0" smtClean="0">
                <a:solidFill>
                  <a:schemeClr val="tx1"/>
                </a:solidFill>
              </a:rPr>
              <a:t>Ребенок достаточно хорошо владеет устной речью, может выражать свои мысли и желания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b="1" dirty="0" err="1" smtClean="0">
                <a:solidFill>
                  <a:srgbClr val="C00000"/>
                </a:solidFill>
              </a:rPr>
              <a:t>Художественное-эстетическое</a:t>
            </a:r>
            <a:r>
              <a:rPr lang="ru-RU" b="1" dirty="0" smtClean="0">
                <a:solidFill>
                  <a:srgbClr val="C00000"/>
                </a:solidFill>
              </a:rPr>
              <a:t> развитие </a:t>
            </a:r>
            <a:endParaRPr lang="ru-RU" dirty="0" smtClean="0">
              <a:solidFill>
                <a:srgbClr val="C00000"/>
              </a:solidFill>
            </a:endParaRPr>
          </a:p>
          <a:p>
            <a:pPr lvl="0"/>
            <a:r>
              <a:rPr lang="ru-RU" dirty="0" smtClean="0">
                <a:solidFill>
                  <a:schemeClr val="tx1"/>
                </a:solidFill>
              </a:rPr>
              <a:t>Эмоционально отзывается на красоту окружающего мира, произведения народного и профессионального искусства (музыку, танцы, театральную деятельность, изобразительную деятельность) 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Физическое развитие </a:t>
            </a:r>
            <a:endParaRPr lang="ru-RU" dirty="0" smtClean="0">
              <a:solidFill>
                <a:srgbClr val="C00000"/>
              </a:solidFill>
            </a:endParaRPr>
          </a:p>
          <a:p>
            <a:pPr lvl="0"/>
            <a:r>
              <a:rPr lang="ru-RU" dirty="0" smtClean="0">
                <a:solidFill>
                  <a:schemeClr val="tx1"/>
                </a:solidFill>
              </a:rPr>
              <a:t>У ребенка развита крупная и мелкая моторика, он подвижен, вынослив, владеет основными движениями, может контролировать свои движения и управлять ими.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</a:rPr>
              <a:t>Имеет начальное представление о здоровом образе жизни. Воспринимает здоровый образ жизни как ценность. 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115616" y="476672"/>
            <a:ext cx="7056784" cy="8309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Целевые ориентиры по образовательным областям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115616" y="1556792"/>
            <a:ext cx="7120880" cy="4752528"/>
          </a:xfrm>
        </p:spPr>
        <p:txBody>
          <a:bodyPr>
            <a:normAutofit/>
          </a:bodyPr>
          <a:lstStyle/>
          <a:p>
            <a:r>
              <a:rPr lang="ru-RU" dirty="0" smtClean="0"/>
              <a:t>В случае невозможности полного усвоения программы из-за тяжести физических и (или) психических нарушений, в соответствии с рекомендациями ПМПК, в коррекционной работе делается акцент на формирование у ребенка социальных, практически – ориентированных навыков - жизненных компетенций.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115616" y="476672"/>
            <a:ext cx="7056784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Жизненные компетенции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zvjozdochk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5775" y="203200"/>
            <a:ext cx="6264275" cy="626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908720"/>
            <a:ext cx="7772400" cy="4464496"/>
          </a:xfrm>
          <a:ln w="6350"/>
          <a:extLst/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ru-RU" sz="4000" b="1" dirty="0" smtClean="0">
                <a:ln>
                  <a:solidFill>
                    <a:srgbClr val="00B050"/>
                  </a:solidFill>
                </a:ln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Формирование жизненных компетенций детей с ограниченными возможностями здоровья в условиях инклюзивной практики</a:t>
            </a:r>
            <a:endParaRPr lang="ru-RU" sz="4000" b="1" dirty="0">
              <a:ln>
                <a:solidFill>
                  <a:srgbClr val="00B050"/>
                </a:solidFill>
              </a:ln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6375" y="4652963"/>
            <a:ext cx="6400800" cy="1320800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ru-RU" altLang="ru-RU" dirty="0" smtClean="0">
                <a:solidFill>
                  <a:schemeClr val="tx1"/>
                </a:solidFill>
              </a:rPr>
              <a:t>Анохина Н.В.</a:t>
            </a:r>
          </a:p>
          <a:p>
            <a:pPr algn="r"/>
            <a:r>
              <a:rPr lang="ru-RU" altLang="ru-RU" dirty="0" smtClean="0">
                <a:solidFill>
                  <a:schemeClr val="tx1"/>
                </a:solidFill>
              </a:rPr>
              <a:t>заместитель заведующего  по ВМР</a:t>
            </a:r>
          </a:p>
          <a:p>
            <a:pPr algn="r"/>
            <a:r>
              <a:rPr lang="ru-RU" altLang="ru-RU" dirty="0" err="1" smtClean="0">
                <a:solidFill>
                  <a:schemeClr val="tx1"/>
                </a:solidFill>
              </a:rPr>
              <a:t>МДОУ-детский</a:t>
            </a:r>
            <a:r>
              <a:rPr lang="ru-RU" altLang="ru-RU" dirty="0" smtClean="0">
                <a:solidFill>
                  <a:schemeClr val="tx1"/>
                </a:solidFill>
              </a:rPr>
              <a:t> сад комбинированного типа «Звездочка» (г. Качканар)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115616" y="1556792"/>
            <a:ext cx="7120880" cy="4752528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 lvl="0"/>
            <a:r>
              <a:rPr lang="ru-RU" dirty="0" smtClean="0">
                <a:solidFill>
                  <a:schemeClr val="tx1"/>
                </a:solidFill>
              </a:rPr>
              <a:t>Формулируется обоснование внесения корректив по результатам промежуточной диагностики и заключения о реализации индивидуальных приемов в целом при обсуждении данного вопроса в рамках итогового </a:t>
            </a:r>
            <a:r>
              <a:rPr lang="ru-RU" dirty="0" err="1" smtClean="0">
                <a:solidFill>
                  <a:schemeClr val="tx1"/>
                </a:solidFill>
              </a:rPr>
              <a:t>ПМПк</a:t>
            </a:r>
            <a:r>
              <a:rPr lang="ru-RU" dirty="0" smtClean="0">
                <a:solidFill>
                  <a:schemeClr val="tx1"/>
                </a:solidFill>
              </a:rPr>
              <a:t> в конце учебного года..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Рекомендации формулируются с целью обеспечения преемственности в процессе индивидуального сопровождения ребенка с ОВЗ  специалистами  на следующем этапе его обучения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15616" y="476672"/>
            <a:ext cx="7056784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Заключения  и рекомендации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332656"/>
            <a:ext cx="7976864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0" algn="ctr"/>
            <a:r>
              <a:rPr lang="ru-RU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Желаем </a:t>
            </a:r>
            <a:r>
              <a:rPr lang="ru-RU" sz="6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всем </a:t>
            </a:r>
            <a:endParaRPr lang="ru-RU" sz="6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lvl="0" algn="ctr"/>
            <a:r>
              <a:rPr lang="ru-RU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творческих </a:t>
            </a:r>
            <a:r>
              <a:rPr lang="ru-RU" sz="6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успехов!</a:t>
            </a:r>
          </a:p>
        </p:txBody>
      </p:sp>
      <p:pic>
        <p:nvPicPr>
          <p:cNvPr id="4098" name="Picture 2" descr="bez / VFL.Ru это, фотохостинг без регистрации, и быстрый хостинг изображений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15616" y="2348880"/>
            <a:ext cx="6336704" cy="4301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141476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quarter" idx="13"/>
          </p:nvPr>
        </p:nvSpPr>
        <p:spPr>
          <a:xfrm>
            <a:off x="899592" y="2276872"/>
            <a:ext cx="7992888" cy="4104456"/>
          </a:xfrm>
        </p:spPr>
        <p:txBody>
          <a:bodyPr>
            <a:normAutofit fontScale="55000" lnSpcReduction="20000"/>
          </a:bodyPr>
          <a:lstStyle/>
          <a:p>
            <a:pPr>
              <a:buFont typeface="Arial" pitchFamily="34" charset="0"/>
              <a:buChar char="•"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sz="4000" dirty="0" smtClean="0">
                <a:solidFill>
                  <a:schemeClr val="tx1"/>
                </a:solidFill>
              </a:rPr>
              <a:t>Для детей с тяжелыми нарушениями речи – 46</a:t>
            </a:r>
          </a:p>
          <a:p>
            <a:pPr lvl="0">
              <a:buFont typeface="Arial" pitchFamily="34" charset="0"/>
              <a:buChar char="•"/>
            </a:pPr>
            <a:r>
              <a:rPr lang="ru-RU" sz="4000" dirty="0" smtClean="0">
                <a:solidFill>
                  <a:schemeClr val="tx1"/>
                </a:solidFill>
              </a:rPr>
              <a:t>Для детей с фонетико-фонематическими нарушениями речи -7</a:t>
            </a:r>
          </a:p>
          <a:p>
            <a:pPr lvl="0">
              <a:buFont typeface="Arial" pitchFamily="34" charset="0"/>
              <a:buChar char="•"/>
            </a:pPr>
            <a:r>
              <a:rPr lang="ru-RU" sz="4000" dirty="0" smtClean="0">
                <a:solidFill>
                  <a:schemeClr val="tx1"/>
                </a:solidFill>
              </a:rPr>
              <a:t>Для детей с задержкой психического развития – 9</a:t>
            </a:r>
          </a:p>
          <a:p>
            <a:pPr lvl="0">
              <a:buFont typeface="Arial" pitchFamily="34" charset="0"/>
              <a:buChar char="•"/>
            </a:pPr>
            <a:r>
              <a:rPr lang="ru-RU" sz="4000" dirty="0" smtClean="0">
                <a:solidFill>
                  <a:schemeClr val="tx1"/>
                </a:solidFill>
              </a:rPr>
              <a:t>Для детей с умственной отсталостью – 25 (в том числе для детей, имеющих комплексные нарушения развития: 1 ребенок –</a:t>
            </a:r>
            <a:r>
              <a:rPr lang="ru-RU" sz="4000" dirty="0" err="1" smtClean="0">
                <a:solidFill>
                  <a:schemeClr val="tx1"/>
                </a:solidFill>
              </a:rPr>
              <a:t>УО+РАС+нарушения</a:t>
            </a:r>
            <a:r>
              <a:rPr lang="ru-RU" sz="4000" dirty="0" smtClean="0">
                <a:solidFill>
                  <a:schemeClr val="tx1"/>
                </a:solidFill>
              </a:rPr>
              <a:t> слуха, 3 ребенка – УО + РАС )</a:t>
            </a:r>
          </a:p>
          <a:p>
            <a:pPr lvl="0">
              <a:buFont typeface="Arial" pitchFamily="34" charset="0"/>
              <a:buChar char="•"/>
            </a:pPr>
            <a:r>
              <a:rPr lang="ru-RU" sz="4000" dirty="0" smtClean="0">
                <a:solidFill>
                  <a:schemeClr val="tx1"/>
                </a:solidFill>
              </a:rPr>
              <a:t>Для детей с РАС – 3</a:t>
            </a:r>
          </a:p>
          <a:p>
            <a:pPr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043608" y="188640"/>
            <a:ext cx="7344816" cy="175432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Статистические данные </a:t>
            </a:r>
            <a:r>
              <a:rPr lang="ru-RU" dirty="0" err="1" smtClean="0"/>
              <a:t>Ирбитской</a:t>
            </a:r>
            <a:r>
              <a:rPr lang="ru-RU" dirty="0" smtClean="0"/>
              <a:t> ТО ПМПК </a:t>
            </a:r>
          </a:p>
          <a:p>
            <a:pPr algn="ctr"/>
            <a:r>
              <a:rPr lang="ru-RU" dirty="0" smtClean="0"/>
              <a:t>январь – июнь 2016 года</a:t>
            </a:r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Рекомендованные образовательные программы детям дошкольного возраста с ОВЗ</a:t>
            </a:r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827584" y="980728"/>
            <a:ext cx="6400800" cy="54006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ru-RU" sz="2600" dirty="0" smtClean="0">
                <a:solidFill>
                  <a:srgbClr val="7030A0"/>
                </a:solidFill>
              </a:rPr>
              <a:t>Закон «Об образовании в РФ». </a:t>
            </a:r>
          </a:p>
          <a:p>
            <a:pPr>
              <a:lnSpc>
                <a:spcPct val="120000"/>
              </a:lnSpc>
              <a:buNone/>
            </a:pPr>
            <a:r>
              <a:rPr lang="ru-RU" sz="2600" dirty="0" smtClean="0">
                <a:solidFill>
                  <a:srgbClr val="7030A0"/>
                </a:solidFill>
              </a:rPr>
              <a:t>Статья 79. Организация получения образования обучающимися с ограниченными возможностями здоровья</a:t>
            </a:r>
          </a:p>
          <a:p>
            <a:pPr>
              <a:lnSpc>
                <a:spcPct val="120000"/>
              </a:lnSpc>
              <a:buNone/>
            </a:pPr>
            <a:r>
              <a:rPr lang="ru-RU" sz="2600" dirty="0" smtClean="0"/>
              <a:t> </a:t>
            </a:r>
          </a:p>
          <a:p>
            <a:pPr>
              <a:lnSpc>
                <a:spcPct val="120000"/>
              </a:lnSpc>
              <a:buNone/>
            </a:pPr>
            <a:r>
              <a:rPr lang="ru-RU" sz="2600" dirty="0" smtClean="0"/>
              <a:t>1. Содержание образования и условия организации обучения и воспитания обучающихся с ограниченными возможностями здоровья определяются </a:t>
            </a:r>
            <a:r>
              <a:rPr lang="ru-RU" sz="2600" dirty="0" smtClean="0">
                <a:solidFill>
                  <a:srgbClr val="C00000"/>
                </a:solidFill>
              </a:rPr>
              <a:t>адаптированной образовательной программой,</a:t>
            </a:r>
            <a:r>
              <a:rPr lang="ru-RU" sz="2600" dirty="0" smtClean="0"/>
              <a:t> а для инвалидов также в соответствии с </a:t>
            </a:r>
            <a:r>
              <a:rPr lang="ru-RU" sz="2600" dirty="0" smtClean="0">
                <a:solidFill>
                  <a:srgbClr val="C00000"/>
                </a:solidFill>
              </a:rPr>
              <a:t>индивидуальной программой реабилитации инвалида.</a:t>
            </a:r>
          </a:p>
          <a:p>
            <a:pPr>
              <a:lnSpc>
                <a:spcPct val="120000"/>
              </a:lnSpc>
              <a:buNone/>
            </a:pPr>
            <a:r>
              <a:rPr lang="ru-RU" sz="2600" dirty="0" smtClean="0"/>
              <a:t> </a:t>
            </a:r>
          </a:p>
          <a:p>
            <a:pPr>
              <a:lnSpc>
                <a:spcPct val="120000"/>
              </a:lnSpc>
              <a:buNone/>
            </a:pPr>
            <a:r>
              <a:rPr lang="ru-RU" sz="2600" dirty="0" smtClean="0"/>
              <a:t>2</a:t>
            </a:r>
            <a:r>
              <a:rPr lang="ru-RU" sz="2600" dirty="0" smtClean="0">
                <a:solidFill>
                  <a:srgbClr val="C00000"/>
                </a:solidFill>
              </a:rPr>
              <a:t>. Общее образование </a:t>
            </a:r>
            <a:r>
              <a:rPr lang="ru-RU" sz="2600" dirty="0" smtClean="0"/>
              <a:t>обучающихся с ограниченными возможностями здоровья осуществляется в организациях, осуществляющих образовательную деятельность по </a:t>
            </a:r>
            <a:r>
              <a:rPr lang="ru-RU" sz="2600" dirty="0" smtClean="0">
                <a:solidFill>
                  <a:srgbClr val="C00000"/>
                </a:solidFill>
              </a:rPr>
              <a:t>адаптированным </a:t>
            </a:r>
            <a:r>
              <a:rPr lang="ru-RU" sz="2600" u="sng" dirty="0" smtClean="0">
                <a:solidFill>
                  <a:srgbClr val="C00000"/>
                </a:solidFill>
              </a:rPr>
              <a:t>основным </a:t>
            </a:r>
            <a:r>
              <a:rPr lang="ru-RU" sz="2600" dirty="0" smtClean="0">
                <a:solidFill>
                  <a:srgbClr val="C00000"/>
                </a:solidFill>
              </a:rPr>
              <a:t>общеобразовательным программам. </a:t>
            </a:r>
            <a:r>
              <a:rPr lang="ru-RU" sz="2600" dirty="0" smtClean="0"/>
              <a:t>В таких организациях создаются </a:t>
            </a:r>
            <a:r>
              <a:rPr lang="ru-RU" sz="2600" dirty="0" smtClean="0">
                <a:solidFill>
                  <a:srgbClr val="C00000"/>
                </a:solidFill>
              </a:rPr>
              <a:t>специальные условия </a:t>
            </a:r>
            <a:r>
              <a:rPr lang="ru-RU" sz="2600" dirty="0" smtClean="0"/>
              <a:t>для получения образования указанными обучающимися.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27584" y="188640"/>
            <a:ext cx="7344816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АООП  и АОП  </a:t>
            </a:r>
          </a:p>
        </p:txBody>
      </p:sp>
      <p:sp>
        <p:nvSpPr>
          <p:cNvPr id="5" name="Содержимое 3"/>
          <p:cNvSpPr txBox="1">
            <a:spLocks/>
          </p:cNvSpPr>
          <p:nvPr/>
        </p:nvSpPr>
        <p:spPr>
          <a:xfrm>
            <a:off x="899592" y="2276872"/>
            <a:ext cx="7992888" cy="41044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tabLst/>
              <a:defRPr/>
            </a:pPr>
            <a:endParaRPr kumimoji="0" lang="ru-RU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2860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 </a:t>
            </a:r>
          </a:p>
          <a:p>
            <a:pPr marL="22860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tabLst/>
              <a:defRPr/>
            </a:pPr>
            <a:endParaRPr kumimoji="0" lang="ru-RU" sz="2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Прямоугольник с одним вырезанным углом 7"/>
          <p:cNvSpPr/>
          <p:nvPr/>
        </p:nvSpPr>
        <p:spPr>
          <a:xfrm>
            <a:off x="7452320" y="2204864"/>
            <a:ext cx="1080120" cy="504056"/>
          </a:xfrm>
          <a:prstGeom prst="snip1Rect">
            <a:avLst/>
          </a:prstGeom>
          <a:solidFill>
            <a:srgbClr val="FFCC99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АОП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с одним вырезанным углом 8"/>
          <p:cNvSpPr/>
          <p:nvPr/>
        </p:nvSpPr>
        <p:spPr>
          <a:xfrm>
            <a:off x="7452320" y="3933056"/>
            <a:ext cx="1080120" cy="504056"/>
          </a:xfrm>
          <a:prstGeom prst="snip1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АООП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2267744" y="980728"/>
            <a:ext cx="6400800" cy="5688632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3600" dirty="0" smtClean="0">
                <a:solidFill>
                  <a:srgbClr val="7030A0"/>
                </a:solidFill>
              </a:rPr>
              <a:t>Закон «Об образовании в РФ».</a:t>
            </a:r>
            <a:r>
              <a:rPr lang="ru-RU" sz="3600" dirty="0" smtClean="0"/>
              <a:t> </a:t>
            </a:r>
          </a:p>
          <a:p>
            <a:pPr>
              <a:buNone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Адаптированная образовательная программа - </a:t>
            </a:r>
            <a:r>
              <a:rPr lang="ru-RU" sz="3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образовательная программа, адаптированная для обучения лиц с ограниченными возможностями здоровья с учетом особенностей их психофизического развития, индивидуальных возможностей и при необходимости обеспечивающая коррекцию нарушений развития и социальную адаптацию указанных лиц</a:t>
            </a:r>
          </a:p>
          <a:p>
            <a:pPr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(ст.2 ФЗ-273).</a:t>
            </a: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для группы детей со схожими нарушениями</a:t>
            </a:r>
          </a:p>
          <a:p>
            <a:pPr>
              <a:buNone/>
            </a:pP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для конкретного ребенка с ограниченными возможностями здоровья</a:t>
            </a:r>
          </a:p>
          <a:p>
            <a:pPr marL="358775" indent="358775">
              <a:buFont typeface="Wingdings" pitchFamily="2" charset="2"/>
              <a:buChar char="ü"/>
            </a:pPr>
            <a:r>
              <a:rPr lang="ru-RU" sz="3400" u="sng" dirty="0" smtClean="0">
                <a:latin typeface="Times New Roman" pitchFamily="18" charset="0"/>
                <a:cs typeface="Times New Roman" pitchFamily="18" charset="0"/>
              </a:rPr>
              <a:t>на базе основной общеобразовательной программы </a:t>
            </a:r>
            <a:r>
              <a:rPr lang="ru-RU" sz="34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(ООП),</a:t>
            </a:r>
            <a:r>
              <a:rPr lang="ru-RU" sz="3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58775" indent="358775">
              <a:buFont typeface="Wingdings" pitchFamily="2" charset="2"/>
              <a:buChar char="ü"/>
            </a:pPr>
            <a:r>
              <a:rPr lang="ru-RU" sz="3400" u="sng" dirty="0" smtClean="0">
                <a:latin typeface="Times New Roman" pitchFamily="18" charset="0"/>
                <a:cs typeface="Times New Roman" pitchFamily="18" charset="0"/>
              </a:rPr>
              <a:t>с учетом адаптированной основной образовательной программы </a:t>
            </a:r>
            <a:r>
              <a:rPr lang="ru-RU" sz="34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(АООП)</a:t>
            </a:r>
            <a:r>
              <a:rPr lang="ru-RU" sz="3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58775" indent="358775">
              <a:buFont typeface="Wingdings" pitchFamily="2" charset="2"/>
              <a:buChar char="ü"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в соответствии с психофизическими особенностями и особыми образовательными потребностями категории лиц с ОВЗ.</a:t>
            </a:r>
          </a:p>
          <a:p>
            <a:pPr>
              <a:lnSpc>
                <a:spcPct val="120000"/>
              </a:lnSpc>
              <a:buNone/>
            </a:pPr>
            <a:r>
              <a:rPr lang="ru-RU" sz="2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27584" y="188640"/>
            <a:ext cx="7344816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АООП  и АОП  </a:t>
            </a:r>
          </a:p>
        </p:txBody>
      </p:sp>
      <p:sp>
        <p:nvSpPr>
          <p:cNvPr id="5" name="Содержимое 3"/>
          <p:cNvSpPr txBox="1">
            <a:spLocks/>
          </p:cNvSpPr>
          <p:nvPr/>
        </p:nvSpPr>
        <p:spPr>
          <a:xfrm>
            <a:off x="899592" y="2276872"/>
            <a:ext cx="7992888" cy="41044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tabLst/>
              <a:defRPr/>
            </a:pPr>
            <a:endParaRPr kumimoji="0" lang="ru-RU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2860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 </a:t>
            </a:r>
          </a:p>
          <a:p>
            <a:pPr marL="22860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tabLst/>
              <a:defRPr/>
            </a:pPr>
            <a:endParaRPr kumimoji="0" lang="ru-RU" sz="2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Прямоугольник с одним вырезанным углом 7"/>
          <p:cNvSpPr/>
          <p:nvPr/>
        </p:nvSpPr>
        <p:spPr>
          <a:xfrm>
            <a:off x="899592" y="4653136"/>
            <a:ext cx="1080120" cy="504056"/>
          </a:xfrm>
          <a:prstGeom prst="snip1Rect">
            <a:avLst/>
          </a:prstGeom>
          <a:solidFill>
            <a:srgbClr val="FFCC99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АОП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с одним вырезанным углом 8"/>
          <p:cNvSpPr/>
          <p:nvPr/>
        </p:nvSpPr>
        <p:spPr>
          <a:xfrm>
            <a:off x="899592" y="3861048"/>
            <a:ext cx="1080120" cy="504056"/>
          </a:xfrm>
          <a:prstGeom prst="snip1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АООП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115616" y="260648"/>
            <a:ext cx="7101408" cy="504056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Образовательные программы, реализуемые ОО</a:t>
            </a:r>
            <a:endParaRPr lang="ru-RU" dirty="0"/>
          </a:p>
        </p:txBody>
      </p:sp>
      <p:pic>
        <p:nvPicPr>
          <p:cNvPr id="4" name="Рисунок 3" descr="C:\Users\Администратор\Desktop\2.PNG"/>
          <p:cNvPicPr/>
          <p:nvPr/>
        </p:nvPicPr>
        <p:blipFill>
          <a:blip r:embed="rId2" cstate="print"/>
          <a:srcRect t="16279"/>
          <a:stretch>
            <a:fillRect/>
          </a:stretch>
        </p:blipFill>
        <p:spPr bwMode="auto">
          <a:xfrm>
            <a:off x="683568" y="1124744"/>
            <a:ext cx="7776864" cy="54006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quarter" idx="13"/>
          </p:nvPr>
        </p:nvSpPr>
        <p:spPr>
          <a:xfrm>
            <a:off x="323528" y="1457400"/>
            <a:ext cx="8640960" cy="54006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sz="6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6400" dirty="0" smtClean="0">
                <a:solidFill>
                  <a:schemeClr val="accent6">
                    <a:lumMod val="75000"/>
                  </a:schemeClr>
                </a:solidFill>
              </a:rPr>
              <a:t>Раздел «Программа коррекционно-развивающей работы с детьми с ограниченными возможностями здоровья» </a:t>
            </a:r>
            <a:r>
              <a:rPr lang="ru-RU" sz="6400" dirty="0" smtClean="0">
                <a:solidFill>
                  <a:schemeClr val="tx1"/>
                </a:solidFill>
              </a:rPr>
              <a:t>- описываются особенности составления адаптированной образовательной программы </a:t>
            </a:r>
            <a:r>
              <a:rPr lang="ru-RU" sz="6400" dirty="0" smtClean="0">
                <a:solidFill>
                  <a:srgbClr val="C00000"/>
                </a:solidFill>
              </a:rPr>
              <a:t>(АОП). </a:t>
            </a:r>
            <a:r>
              <a:rPr lang="ru-RU" sz="6400" dirty="0" smtClean="0"/>
              <a:t>	</a:t>
            </a:r>
          </a:p>
          <a:p>
            <a:pPr>
              <a:buFontTx/>
              <a:buChar char="-"/>
            </a:pPr>
            <a:r>
              <a:rPr lang="ru-RU" sz="6400" dirty="0" smtClean="0">
                <a:solidFill>
                  <a:schemeClr val="tx1"/>
                </a:solidFill>
              </a:rPr>
              <a:t>Программа выстраивается на основе ООП группы путем применения адекватных способов индивидуализации и создания специальных условий ее реализации.</a:t>
            </a:r>
          </a:p>
          <a:p>
            <a:pPr>
              <a:buNone/>
            </a:pPr>
            <a:endParaRPr lang="ru-RU" sz="56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6400" dirty="0" smtClean="0">
                <a:solidFill>
                  <a:schemeClr val="tx1"/>
                </a:solidFill>
              </a:rPr>
              <a:t>В адаптированной образовательной программе (АОП) определяется:</a:t>
            </a:r>
          </a:p>
          <a:p>
            <a:pPr>
              <a:buFont typeface="Arial" pitchFamily="34" charset="0"/>
              <a:buChar char="•"/>
            </a:pPr>
            <a:r>
              <a:rPr lang="ru-RU" sz="6400" dirty="0" smtClean="0">
                <a:solidFill>
                  <a:schemeClr val="tx1"/>
                </a:solidFill>
              </a:rPr>
              <a:t>специфическое для ребенка с ОВЗ соотношение форм и видов деятельности,</a:t>
            </a:r>
          </a:p>
          <a:p>
            <a:pPr>
              <a:buFont typeface="Arial" pitchFamily="34" charset="0"/>
              <a:buChar char="•"/>
            </a:pPr>
            <a:r>
              <a:rPr lang="ru-RU" sz="6400" dirty="0" smtClean="0">
                <a:solidFill>
                  <a:schemeClr val="tx1"/>
                </a:solidFill>
              </a:rPr>
              <a:t>индивидуализированный объем и глубина содержания, </a:t>
            </a:r>
          </a:p>
          <a:p>
            <a:pPr>
              <a:buFont typeface="Arial" pitchFamily="34" charset="0"/>
              <a:buChar char="•"/>
            </a:pPr>
            <a:r>
              <a:rPr lang="ru-RU" sz="6400" dirty="0" smtClean="0">
                <a:solidFill>
                  <a:schemeClr val="tx1"/>
                </a:solidFill>
              </a:rPr>
              <a:t>специальные </a:t>
            </a:r>
            <a:r>
              <a:rPr lang="ru-RU" sz="6400" dirty="0" err="1" smtClean="0">
                <a:solidFill>
                  <a:schemeClr val="tx1"/>
                </a:solidFill>
              </a:rPr>
              <a:t>психолого</a:t>
            </a:r>
            <a:r>
              <a:rPr lang="ru-RU" sz="6400" dirty="0" smtClean="0">
                <a:solidFill>
                  <a:schemeClr val="tx1"/>
                </a:solidFill>
              </a:rPr>
              <a:t> - педагогические технологии, </a:t>
            </a:r>
          </a:p>
          <a:p>
            <a:pPr>
              <a:buFont typeface="Arial" pitchFamily="34" charset="0"/>
              <a:buChar char="•"/>
            </a:pPr>
            <a:r>
              <a:rPr lang="ru-RU" sz="6400" dirty="0" smtClean="0">
                <a:solidFill>
                  <a:schemeClr val="tx1"/>
                </a:solidFill>
              </a:rPr>
              <a:t>учебно - методические материалы и технические средства, </a:t>
            </a:r>
          </a:p>
          <a:p>
            <a:pPr>
              <a:buFont typeface="Arial" pitchFamily="34" charset="0"/>
              <a:buChar char="•"/>
            </a:pPr>
            <a:r>
              <a:rPr lang="ru-RU" sz="6400" dirty="0" smtClean="0">
                <a:solidFill>
                  <a:schemeClr val="tx1"/>
                </a:solidFill>
              </a:rPr>
              <a:t>содержание работы </a:t>
            </a:r>
            <a:r>
              <a:rPr lang="ru-RU" sz="6400" dirty="0" err="1" smtClean="0">
                <a:solidFill>
                  <a:schemeClr val="tx1"/>
                </a:solidFill>
              </a:rPr>
              <a:t>тьютора</a:t>
            </a:r>
            <a:r>
              <a:rPr lang="ru-RU" sz="6400" dirty="0" smtClean="0">
                <a:solidFill>
                  <a:schemeClr val="tx1"/>
                </a:solidFill>
              </a:rPr>
              <a:t>. </a:t>
            </a:r>
          </a:p>
          <a:p>
            <a:pPr>
              <a:buNone/>
            </a:pPr>
            <a:r>
              <a:rPr lang="ru-RU" sz="6400" dirty="0" smtClean="0">
                <a:solidFill>
                  <a:schemeClr val="tx1"/>
                </a:solidFill>
              </a:rPr>
              <a:t> </a:t>
            </a:r>
          </a:p>
          <a:p>
            <a:pPr>
              <a:buNone/>
            </a:pPr>
            <a:r>
              <a:rPr lang="ru-RU" sz="6400" dirty="0" smtClean="0">
                <a:solidFill>
                  <a:schemeClr val="tx1"/>
                </a:solidFill>
              </a:rPr>
              <a:t>- АОП обсуждается и реализуется с участием родителей (законных представителей) ребенка. </a:t>
            </a:r>
          </a:p>
          <a:p>
            <a:pPr>
              <a:buNone/>
            </a:pPr>
            <a:r>
              <a:rPr lang="ru-RU" sz="6400" dirty="0" smtClean="0">
                <a:solidFill>
                  <a:schemeClr val="tx1"/>
                </a:solidFill>
              </a:rPr>
              <a:t>- В структуру АОП интегрируются необходимые модули коррекционных программ, комплексов методических рекомендаций по проведению занятий с детьми с ОВЗ и т. д. </a:t>
            </a:r>
          </a:p>
          <a:p>
            <a:pPr>
              <a:buNone/>
            </a:pPr>
            <a:r>
              <a:rPr lang="ru-RU" sz="6400" dirty="0" smtClean="0">
                <a:solidFill>
                  <a:schemeClr val="tx1"/>
                </a:solidFill>
              </a:rPr>
              <a:t>- Координация реализации программ образования осуществляется на заседаниях </a:t>
            </a:r>
            <a:r>
              <a:rPr lang="ru-RU" sz="6400" dirty="0" err="1" smtClean="0">
                <a:solidFill>
                  <a:schemeClr val="tx1"/>
                </a:solidFill>
              </a:rPr>
              <a:t>ПМПконсилиума</a:t>
            </a:r>
            <a:r>
              <a:rPr lang="ru-RU" sz="6400" dirty="0" smtClean="0">
                <a:solidFill>
                  <a:schemeClr val="tx1"/>
                </a:solidFill>
              </a:rPr>
              <a:t> ДОО</a:t>
            </a:r>
            <a:endParaRPr lang="ru-RU" sz="6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043608" y="188640"/>
            <a:ext cx="7344816" cy="123110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C00000"/>
                </a:solidFill>
              </a:rPr>
              <a:t>Примерная основная образовательная программа дошкольного образования</a:t>
            </a:r>
          </a:p>
          <a:p>
            <a:pPr algn="ctr">
              <a:buNone/>
            </a:pPr>
            <a:endParaRPr lang="ru-RU" sz="1000" dirty="0" smtClean="0"/>
          </a:p>
          <a:p>
            <a:pPr algn="ctr">
              <a:buNone/>
            </a:pPr>
            <a:r>
              <a:rPr lang="ru-RU" sz="1400" dirty="0" smtClean="0"/>
              <a:t>Одобрена решением Федерального учебно-методического объединения по общему образованию (протокол №2/15 от 20 мая 2015 г. )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79512" y="1124744"/>
            <a:ext cx="8372400" cy="4680520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Реестр примерных основных общеобразовательных программ </a:t>
            </a:r>
            <a:r>
              <a:rPr lang="ru-RU" dirty="0" smtClean="0"/>
              <a:t>Министерство образования и науки Российской Федерации</a:t>
            </a:r>
          </a:p>
          <a:p>
            <a:pPr algn="ctr">
              <a:buNone/>
            </a:pPr>
            <a:r>
              <a:rPr lang="en-US" dirty="0" smtClean="0">
                <a:hlinkClick r:id="rId2"/>
              </a:rPr>
              <a:t>http://fgosreestr.ru/</a:t>
            </a: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1026" name="Picture 2" descr="http://www.firo.ru/wp-content/uploads/2011/08/main-01-01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1720" y="3068960"/>
            <a:ext cx="5143500" cy="1428750"/>
          </a:xfrm>
          <a:prstGeom prst="rect">
            <a:avLst/>
          </a:prstGeom>
          <a:noFill/>
        </p:spPr>
      </p:pic>
      <p:sp>
        <p:nvSpPr>
          <p:cNvPr id="5" name="Содержимое 2"/>
          <p:cNvSpPr txBox="1">
            <a:spLocks/>
          </p:cNvSpPr>
          <p:nvPr/>
        </p:nvSpPr>
        <p:spPr>
          <a:xfrm>
            <a:off x="251520" y="4797152"/>
            <a:ext cx="8372400" cy="16561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18288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Навигатор образовательных программ дошкольного образования</a:t>
            </a:r>
            <a:endParaRPr kumimoji="0" lang="ru-RU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18288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/>
              </a:rPr>
              <a:t>http://www.firo.ru/</a:t>
            </a:r>
            <a:endParaRPr kumimoji="0" lang="ru-RU" sz="22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8" name="Picture 4" descr="Главная">
            <a:hlinkClick r:id="rId2" tooltip="Главная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39952" y="404664"/>
            <a:ext cx="609600" cy="923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323528" y="2060848"/>
            <a:ext cx="8568952" cy="4122792"/>
          </a:xfrm>
        </p:spPr>
        <p:txBody>
          <a:bodyPr>
            <a:normAutofit fontScale="40000" lnSpcReduction="20000"/>
          </a:bodyPr>
          <a:lstStyle/>
          <a:p>
            <a:r>
              <a:rPr lang="ru-RU" sz="4000" dirty="0" smtClean="0">
                <a:solidFill>
                  <a:schemeClr val="accent4">
                    <a:lumMod val="50000"/>
                  </a:schemeClr>
                </a:solidFill>
              </a:rPr>
              <a:t>Образовательная программа дошкольного образования для детей с тяжелыми нарушениями речи (общим недоразвитием речи) с 3 до 7 лет / Автор Н.В. </a:t>
            </a:r>
            <a:r>
              <a:rPr lang="ru-RU" sz="4000" dirty="0" err="1" smtClean="0">
                <a:solidFill>
                  <a:schemeClr val="accent4">
                    <a:lumMod val="50000"/>
                  </a:schemeClr>
                </a:solidFill>
              </a:rPr>
              <a:t>Нищева</a:t>
            </a:r>
            <a:endParaRPr lang="ru-RU" sz="4000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ru-RU" sz="4000" dirty="0" smtClean="0">
                <a:solidFill>
                  <a:schemeClr val="accent4">
                    <a:lumMod val="50000"/>
                  </a:schemeClr>
                </a:solidFill>
              </a:rPr>
              <a:t>Образовательная программы дошкольного образования для дошкольников с тяжелыми нарушениями речи / Под ред. Л. В. Лопатиной</a:t>
            </a:r>
          </a:p>
          <a:p>
            <a:r>
              <a:rPr lang="ru-RU" sz="4000" dirty="0" smtClean="0">
                <a:solidFill>
                  <a:schemeClr val="accent4">
                    <a:lumMod val="50000"/>
                  </a:schemeClr>
                </a:solidFill>
              </a:rPr>
              <a:t>Основная образовательная программа дошкольного образования «Детский сад 2100» / Под редакцией Р.Н. </a:t>
            </a:r>
            <a:r>
              <a:rPr lang="ru-RU" sz="4000" dirty="0" err="1" smtClean="0">
                <a:solidFill>
                  <a:schemeClr val="accent4">
                    <a:lumMod val="50000"/>
                  </a:schemeClr>
                </a:solidFill>
              </a:rPr>
              <a:t>Бунеева</a:t>
            </a:r>
            <a:endParaRPr lang="ru-RU" sz="40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1076325" indent="0">
              <a:buNone/>
            </a:pPr>
            <a:r>
              <a:rPr lang="ru-RU" sz="3000" b="1" dirty="0" smtClean="0"/>
              <a:t>Раздел: Содержание коррекционной работы</a:t>
            </a:r>
          </a:p>
          <a:p>
            <a:pPr marL="1076325" indent="0">
              <a:buFont typeface="Arial" pitchFamily="34" charset="0"/>
              <a:buChar char="•"/>
            </a:pPr>
            <a:r>
              <a:rPr lang="ru-RU" sz="3000" dirty="0" smtClean="0"/>
              <a:t>Общие принципы и подходы к организации коррекционной работы в дошкольной образовательной организации</a:t>
            </a:r>
          </a:p>
          <a:p>
            <a:pPr marL="1076325" indent="0">
              <a:buFont typeface="Arial" pitchFamily="34" charset="0"/>
              <a:buChar char="•"/>
            </a:pPr>
            <a:r>
              <a:rPr lang="ru-RU" sz="3000" dirty="0" smtClean="0"/>
              <a:t>Специальные условия обучения и воспитания детей с ограниченными возможностями здоровья</a:t>
            </a:r>
          </a:p>
          <a:p>
            <a:pPr marL="1076325" indent="0">
              <a:buFont typeface="Arial" pitchFamily="34" charset="0"/>
              <a:buChar char="•"/>
            </a:pPr>
            <a:r>
              <a:rPr lang="ru-RU" sz="3000" dirty="0" smtClean="0"/>
              <a:t>Коррекционно-развивающие мероприятия для разных категорий детей с ОВЗ в дошкольной образовательной организации, реализующей ООП «Детский сад 2100»</a:t>
            </a:r>
          </a:p>
          <a:p>
            <a:pPr marL="1076325" indent="0">
              <a:buFont typeface="Arial" pitchFamily="34" charset="0"/>
              <a:buChar char="•"/>
            </a:pPr>
            <a:r>
              <a:rPr lang="ru-RU" sz="3000" dirty="0" smtClean="0"/>
              <a:t>Содержание, формы и методы коррекционной работы с детьми дошкольного возраста с общим недоразвитием речи</a:t>
            </a:r>
            <a:endParaRPr lang="ru-RU" sz="8000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ru-RU" sz="4000" dirty="0" smtClean="0">
                <a:solidFill>
                  <a:schemeClr val="accent4">
                    <a:lumMod val="50000"/>
                  </a:schemeClr>
                </a:solidFill>
              </a:rPr>
              <a:t>Образовательная программа дошкольного образования «Успех» / Под редакцией Н.В. Фединой - </a:t>
            </a:r>
            <a:r>
              <a:rPr lang="ru-RU" sz="3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Особенности развития детей с ОВЗ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260648"/>
            <a:ext cx="8352928" cy="740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182880" algn="ctr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defRPr/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Навигатор образовательных программ дошкольного образования</a:t>
            </a: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28600" lvl="0" indent="-182880" algn="ctr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defRPr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hlinkClick r:id="rId2"/>
              </a:rPr>
              <a:t>http://www.firo.ru/</a:t>
            </a:r>
            <a:endParaRPr lang="ru-RU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51720" y="112474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228600" lvl="0" indent="-182880" algn="ctr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defRPr/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Образовательные программы для детей с ОВЗ</a:t>
            </a: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Другая 1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00B0F0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1947</TotalTime>
  <Words>1819</Words>
  <Application>Microsoft Office PowerPoint</Application>
  <PresentationFormat>Экран (4:3)</PresentationFormat>
  <Paragraphs>192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Воздушный поток</vt:lpstr>
      <vt:lpstr>Образовательные программы, реализуемые дошкольной образовательной организации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Индивидуальная адаптированная образовательная программа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Формирование жизненных компетенций детей с ограниченными возможностями здоровья в условиях инклюзивной практики</vt:lpstr>
      <vt:lpstr>Слайд 24</vt:lpstr>
      <vt:lpstr>Слайд 25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Индивидуальный образовательный маршрут</dc:title>
  <dc:creator>дом</dc:creator>
  <cp:lastModifiedBy>FirstUser</cp:lastModifiedBy>
  <cp:revision>134</cp:revision>
  <dcterms:created xsi:type="dcterms:W3CDTF">2014-11-03T07:54:09Z</dcterms:created>
  <dcterms:modified xsi:type="dcterms:W3CDTF">2016-10-06T05:09:39Z</dcterms:modified>
</cp:coreProperties>
</file>