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88" r:id="rId5"/>
    <p:sldId id="289" r:id="rId6"/>
    <p:sldId id="290" r:id="rId7"/>
    <p:sldId id="259" r:id="rId8"/>
    <p:sldId id="260" r:id="rId9"/>
    <p:sldId id="261" r:id="rId10"/>
    <p:sldId id="262" r:id="rId11"/>
    <p:sldId id="287" r:id="rId12"/>
    <p:sldId id="263" r:id="rId13"/>
    <p:sldId id="264" r:id="rId14"/>
    <p:sldId id="291" r:id="rId15"/>
    <p:sldId id="265" r:id="rId16"/>
    <p:sldId id="266" r:id="rId17"/>
    <p:sldId id="267" r:id="rId18"/>
    <p:sldId id="268" r:id="rId19"/>
    <p:sldId id="278" r:id="rId20"/>
    <p:sldId id="269" r:id="rId21"/>
    <p:sldId id="270" r:id="rId22"/>
    <p:sldId id="271" r:id="rId23"/>
    <p:sldId id="273" r:id="rId24"/>
    <p:sldId id="274" r:id="rId25"/>
    <p:sldId id="279" r:id="rId26"/>
    <p:sldId id="275" r:id="rId27"/>
    <p:sldId id="276" r:id="rId28"/>
    <p:sldId id="277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175351" cy="447438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Городское методическое объединение «Школа молодого педагога» (МО г. Ирбит)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285860"/>
            <a:ext cx="707236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"Обогащение словаря детей 6-7 лет с общим недоразвитием речи: метод интервьюирования"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392906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МАСТЕР-КЛАСС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6380" y="457200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Макарова Светлана Александровна,</a:t>
            </a:r>
          </a:p>
          <a:p>
            <a:r>
              <a:rPr lang="ru-RU" dirty="0" smtClean="0"/>
              <a:t>Учитель-логопед, учитель-дефектолог</a:t>
            </a:r>
            <a:endParaRPr lang="ru-RU" dirty="0"/>
          </a:p>
        </p:txBody>
      </p:sp>
      <p:pic>
        <p:nvPicPr>
          <p:cNvPr id="33794" name="Picture 2" descr="http://dsad99.ru/wp-content/uploads/slajd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3350830" cy="2237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44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74" cy="74060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функция речи детей с ОНР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42918"/>
            <a:ext cx="8741154" cy="5429288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с ОНР имеют значительное отставание в развитии коммуникативной деятельности.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/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коммуникативной функции речи выражается в:</a:t>
            </a:r>
          </a:p>
          <a:p>
            <a:pPr marL="623888" indent="-182563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снижении потребности в общении как со взрослыми, так и со сверстниками;</a:t>
            </a:r>
          </a:p>
          <a:p>
            <a:pPr marL="623888" indent="-182563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 коммуникации (диалога и монолога);</a:t>
            </a:r>
          </a:p>
          <a:p>
            <a:pPr marL="623888" indent="-182563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особенностях поведения (отсутствие заинтересованности в контакте, неумение ориентироваться в ситуации общения, негативизм).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 коррекционно-развивающего воспитания и обучения детей с ОНР:</a:t>
            </a:r>
          </a:p>
          <a:p>
            <a:pPr marL="720725" indent="-269875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навыков общения, </a:t>
            </a:r>
          </a:p>
          <a:p>
            <a:pPr marL="720725" indent="-269875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диалогической и монологической форм речи.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7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49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8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72494" cy="1143000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Продуктивные методы обучения</a:t>
            </a:r>
            <a:r>
              <a:rPr lang="ru-RU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1643050"/>
            <a:ext cx="8001056" cy="4572032"/>
          </a:xfrm>
        </p:spPr>
        <p:txBody>
          <a:bodyPr>
            <a:normAutofit fontScale="77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Всё новые подходы и методы обучения сводятся к одному - поиску таких форм организации занятий, в которых ребенок мог бы максимально проявить способности, овладеть коммуникативными компетенциями в условиях самостоятельной работы.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Исследовательская деятельность детей способствует развитию и индивидуализации личности, а также формированию мотивации к  получению ребенком знаний.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9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 интервьюирования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исследовательский метод, позволяющий уйти от традиционной обучающей модели занятия.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404664"/>
            <a:ext cx="8318728" cy="6239046"/>
          </a:xfrm>
        </p:spPr>
        <p:txBody>
          <a:bodyPr>
            <a:norm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 интервьюирования </a:t>
            </a:r>
            <a:r>
              <a:rPr lang="ru-RU" sz="2600" b="1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позволяет:</a:t>
            </a:r>
            <a:endParaRPr lang="ru-RU" sz="1900" b="1" u="sng" dirty="0" smtClean="0">
              <a:solidFill>
                <a:srgbClr val="C00000"/>
              </a:solidFill>
              <a:latin typeface="Calibri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hruti"/>
              <a:buChar char="−"/>
              <a:tabLst>
                <a:tab pos="203200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личностные качества детей;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hruti"/>
              <a:buChar char="−"/>
              <a:tabLst>
                <a:tab pos="203200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учить  преодолевать скованность;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hruti"/>
              <a:buChar char="−"/>
              <a:tabLst>
                <a:tab pos="203200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быть активным и самостоятельным собеседником;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hruti"/>
              <a:buChar char="−"/>
              <a:tabLst>
                <a:tab pos="203200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уверенность в себе и в своих высказываниях, умение строить диалог и устанавливать эмоциональный контакт, а также культуру общения и речи;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hruti"/>
              <a:buChar char="−"/>
              <a:tabLst>
                <a:tab pos="203200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вырабатывать и закреплять правильное речевое дыхание при ведении диалога;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hruti"/>
              <a:buChar char="−"/>
              <a:tabLst>
                <a:tab pos="203200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устранять избыточное, психоэмоциональное и мышечное напряжение вне речи и во время её, а также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аграмматичное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использование слов в структуре связного высказывания;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hruti"/>
              <a:buChar char="−"/>
              <a:tabLst>
                <a:tab pos="203200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овладевать связным описательным и последовательным рассказом об увиденном,  умением пользоваться различными типами предложений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None/>
              <a:tabLst>
                <a:tab pos="203200" algn="l"/>
              </a:tabLst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предлагаемых заданий на обучающих занятиях  – развитие диалогической формы речи с включением второго ребёнка в речевую деятельность.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1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700808"/>
            <a:ext cx="8712968" cy="4968552"/>
          </a:xfrm>
        </p:spPr>
        <p:txBody>
          <a:bodyPr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научить детей планировать свою речь,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понимать предметные ситуации, выстраивать их в определённой логической последовательности,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совершенствовать навыки использования невербальных средств общения,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делать графические зарисовки для себя,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опираться при составлении связного высказывания на условные знаки, отображающие ход беседы детей друг с другом, обобщать и сохранять информацию,  делать вывод.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://www.maam.ru/upload/blogs/23327753f4443d71cc476537f6ac23b8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783732" cy="28377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439248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 интервьюирования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 предлагаемых заданий на обучающих занятиях  – развитие диалогической формы речи с включением второго ребёнка в речевую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15328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280920" cy="2952328"/>
          </a:xfrm>
        </p:spPr>
        <p:txBody>
          <a:bodyPr>
            <a:norm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Система работы специалистов ДОО с использованием метода интервьюирования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течение недели воспитатели и специалисты ДОО (инструктор по физической культуре, музыкальный руководитель, учитель-логопед, учитель-дефектолог) проводят работу по активизации и расширению словарного запаса детей по лексическим темам. </a:t>
            </a:r>
          </a:p>
          <a:p>
            <a:endParaRPr lang="ru-RU" dirty="0"/>
          </a:p>
        </p:txBody>
      </p:sp>
      <p:pic>
        <p:nvPicPr>
          <p:cNvPr id="22530" name="Picture 2" descr="http://armenia-news.ru/wp-content/uploads/2016/11/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4080570" cy="2683368"/>
          </a:xfrm>
          <a:prstGeom prst="rect">
            <a:avLst/>
          </a:prstGeom>
          <a:noFill/>
        </p:spPr>
      </p:pic>
      <p:pic>
        <p:nvPicPr>
          <p:cNvPr id="22532" name="Picture 4" descr="http://krskplus.ru/static/upload/news/2013/02/gibdd-zelenogorsk-0402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468266" cy="2062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79338" cy="740030"/>
          </a:xfrm>
        </p:spPr>
        <p:txBody>
          <a:bodyPr/>
          <a:lstStyle/>
          <a:p>
            <a:pPr indent="44958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Итоговое занятие</a:t>
            </a:r>
            <a:endParaRPr lang="ru-RU" sz="2800" dirty="0">
              <a:effectLst/>
              <a:latin typeface="Calibri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352928" cy="5472608"/>
          </a:xfrm>
        </p:spPr>
        <p:txBody>
          <a:bodyPr>
            <a:normAutofit fontScale="850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итоговом занятии с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использованием метода интервьюирования отрабатываются лексико-грамматические категории, связная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речь по определенной теме,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закрепляются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УУД.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После понимания детьми важности соблюдения логики в беседе, вводятся рисунки, условные знаки (что сначала – что дальше – чем закончился диалог).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После усвоения последовательности ведения интервью по условным знакам работа усложняется: после предварительной беседы демонстрационный материал убирается, и дети самостоятельно ведут интервью.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закреплении лексической темы очень важна чёткая постановка вопросов, необходимых для ведения интервью. Собственный сенсорный и практический опыт ребёнка уточняется, обогащаясь представлениями в ответах других детей, что в дальнейшем отражается на качестве его пересказа, рассказа.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Эффективность занятий повышается при использовании игровых приёмов, способствующих развитию учебной мотивации.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800" dirty="0" smtClean="0">
              <a:latin typeface="Calibri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5892" cy="11430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Мастер-класс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Пресс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конференция «Защита профессий».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800" dirty="0">
                <a:effectLst/>
                <a:latin typeface="Times New Roman"/>
                <a:ea typeface="Times New Roman"/>
              </a:rPr>
              <a:t> </a:t>
            </a:r>
            <a:r>
              <a:rPr lang="ru-RU" sz="4000" dirty="0">
                <a:effectLst/>
                <a:latin typeface="Calibri"/>
                <a:ea typeface="Times New Roman"/>
              </a:rPr>
              <a:t/>
            </a:r>
            <a:br>
              <a:rPr lang="ru-RU" sz="4000" dirty="0">
                <a:effectLst/>
                <a:latin typeface="Calibri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844" y="1340768"/>
            <a:ext cx="8821644" cy="551723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5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Выработать у </a:t>
            </a: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детей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свою точку зрения на определённые проблемы и вопросы и умение её отстаивать</a:t>
            </a: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55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5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 </a:t>
            </a:r>
            <a:endParaRPr lang="ru-RU" sz="155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диалогическую форму </a:t>
            </a: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речи ребенка.</a:t>
            </a:r>
            <a:endParaRPr lang="ru-RU" sz="155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Уточнять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расширять словарь по теме «Профессии» за счёт формирования умения строить </a:t>
            </a: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диалог.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Совершенствовать умения построения диалога с использованием схем составления связного высказывания. </a:t>
            </a: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Совершенствовать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грамматический строй речи: подбор родственных слов, употребление существительных в косвенных падежах; активизировать словарь по теме «Профессии».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умения и навыки контроля и самоконтроля при построении развёрнутых ответов, стимулировать проявления творчества, креативности. Развивать просодическую сторону речи (темп, ритм, пауза, интонация, ударение), коммуникативные способности.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умение выслушивать собеседника, не перебивать, выдерживать паузу. Повышать заинтересованность в построении диалога.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55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Вырабатывать 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закреплять диафрагмальный тип дыхания, устранять избыточное, психоэмоциональное и мышечное напряжение во время речи. Устранять </a:t>
            </a:r>
            <a:r>
              <a:rPr lang="ru-RU" sz="155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аграмматичное</a:t>
            </a:r>
            <a:r>
              <a:rPr lang="ru-RU" sz="155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использование слов в связном высказывании.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29994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640960" cy="6192688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Организационный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момент и сообщение темы занятия</a:t>
            </a:r>
            <a:endParaRPr lang="ru-RU" sz="1800" dirty="0">
              <a:latin typeface="Calibri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i="1" dirty="0">
                <a:solidFill>
                  <a:schemeClr val="tx1"/>
                </a:solidFill>
                <a:latin typeface="Times New Roman"/>
                <a:ea typeface="Times New Roman"/>
              </a:rPr>
              <a:t>Коллектив делится на </a:t>
            </a:r>
            <a:r>
              <a:rPr lang="ru-RU" sz="1900" i="1" dirty="0" err="1">
                <a:solidFill>
                  <a:schemeClr val="tx1"/>
                </a:solidFill>
                <a:latin typeface="Times New Roman"/>
                <a:ea typeface="Times New Roman"/>
              </a:rPr>
              <a:t>микроколлективы</a:t>
            </a:r>
            <a:r>
              <a:rPr lang="ru-RU" sz="1900" i="1" dirty="0">
                <a:solidFill>
                  <a:schemeClr val="tx1"/>
                </a:solidFill>
                <a:latin typeface="Times New Roman"/>
                <a:ea typeface="Times New Roman"/>
              </a:rPr>
              <a:t>: представители отдельных профессий; журналисты</a:t>
            </a:r>
            <a:r>
              <a:rPr lang="ru-RU" sz="19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sz="1900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Calibri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такое пресс –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конференция?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1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Пресс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конференция – собрание представителей печати, радио, телевидения, официально созываемое для какой-нибудь важной информации, для ответов на вопросы</a:t>
            </a:r>
            <a:r>
              <a:rPr lang="ru-RU" sz="21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означает слово интервью?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1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Интервью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предназначенная для печати  беседа с каким-нибудь лицом</a:t>
            </a:r>
            <a:r>
              <a:rPr lang="ru-RU" sz="21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-Кого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называют интервьюером?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1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Интервьюер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тот, кто берёт </a:t>
            </a:r>
            <a:r>
              <a:rPr lang="ru-RU" sz="21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интервью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Кого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называют респондентом?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1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Респондент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лицо, отвечающее на вопросы анкеты или дающее интервью</a:t>
            </a:r>
            <a:r>
              <a:rPr lang="ru-RU" sz="21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8775730"/>
              </p:ext>
            </p:extLst>
          </p:nvPr>
        </p:nvGraphicFramePr>
        <p:xfrm>
          <a:off x="1115616" y="1340768"/>
          <a:ext cx="6428184" cy="168249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168352"/>
                <a:gridCol w="3259832"/>
              </a:tblGrid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Представители отдельных профессий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Журналисты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представителей карточка со словами  названиями  профессий.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(библиотекарь,  лесничий, ветеринар).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«журналистов» карточки с названиями представляемых ими изданий.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16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24936" cy="6120680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Волнистые линии, волны</a:t>
            </a:r>
            <a:endParaRPr lang="ru-RU" dirty="0"/>
          </a:p>
        </p:txBody>
      </p:sp>
      <p:pic>
        <p:nvPicPr>
          <p:cNvPr id="10242" name="Picture 2" descr="http://sensei.org.ua/images/allatra/Allatra_simvol_volna_4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6823087" cy="3302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22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512511" cy="1143000"/>
          </a:xfrm>
        </p:spPr>
        <p:txBody>
          <a:bodyPr/>
          <a:lstStyle/>
          <a:p>
            <a:pPr algn="ctr"/>
            <a:r>
              <a:rPr lang="ru-RU" sz="2800" i="1" dirty="0" smtClean="0"/>
              <a:t>Упражнения на тренировку носового дыхания с движением.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571612"/>
            <a:ext cx="8072494" cy="46891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Вдох и выдох осуществляется через нос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И.п. – голова прямо. На вдохе голову поднять на выдохе медленно опустить.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И.п. – голова прямо. Наклон головы к правому плечу – вдох, возвращение в исходное положение – выдох. Наклон головы к левому плечу – вдох, возвращение в исходное положение – выдох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И.п. – голова прямо. На вдохе голову повернуть направо, на выдохе медленно вернуться в исходное положение. Выполнять то же в другую сторону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19868" cy="95377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Нормативные основания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1071546"/>
            <a:ext cx="8572560" cy="4071966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Требования к дошкольному образованию на современном этапе определены федеральным государственным образовательным стандартом дошкольного образования (ФГОС ДО), который опирается на следующие принципы:</a:t>
            </a:r>
          </a:p>
          <a:p>
            <a:pPr algn="just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поддержка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разнообразия детства; сохранение уникальности 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самоценности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его как важного этапа в общем развитии человека.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Самоценность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детства - его понимание (рассмотрение) как периода жизни значимого самого по себе, без всяких условий; значимого тем, что происходит с ребёнком сейчас, в настоящее время;</a:t>
            </a:r>
          </a:p>
          <a:p>
            <a:pPr algn="just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личностно-развивающий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гуманистический характер взаимодействия взрослых (родителей / законных представителей), педагогических и иных работников организации и детей;</a:t>
            </a:r>
          </a:p>
          <a:p>
            <a:pPr algn="just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уважение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личности ребёнка;</a:t>
            </a:r>
          </a:p>
          <a:p>
            <a:pPr algn="just"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образовательной деятельности в формах, специфических для детей данной возрастной группы, прежде всего в форме игры, познавательной и исследовательской деятельности, творческой активности, обеспечивающей художественно-эстетическое развитие ребёнка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28762" y="5929330"/>
            <a:ext cx="72152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cs typeface="LilyUPC" pitchFamily="34" charset="-34"/>
              </a:rPr>
              <a:t>ФЕДЕРАЛЬНЫЙ ГОСУДАРСТВЕННЫЙ ОБРАЗОВАТЕЛЬНЫЙ СТАНДАРТ</a:t>
            </a:r>
          </a:p>
          <a:p>
            <a:r>
              <a:rPr lang="ru-RU" sz="1400" b="1" dirty="0" smtClean="0">
                <a:cs typeface="LilyUPC" pitchFamily="34" charset="-34"/>
              </a:rPr>
              <a:t>ДОШКОЛЬНОГО ОБРАЗОВАНИЯ /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LilyUPC" pitchFamily="34" charset="-34"/>
              </a:rPr>
              <a:t>Приказ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LilyUPC" pitchFamily="34" charset="-34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LilyUPC" pitchFamily="34" charset="-34"/>
              </a:rPr>
              <a:t>Минобрнауки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LilyUPC" pitchFamily="34" charset="-34"/>
              </a:rPr>
              <a:t> России от 17.10.2013 N 1155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LilyUPC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LilyUPC" pitchFamily="34" charset="-34"/>
              </a:rPr>
              <a:t>Действует с 1 января 2014 года.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ilyUPC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788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26469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Приветствие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184751"/>
            <a:ext cx="6218103" cy="440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05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6120680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Человек </a:t>
            </a:r>
            <a:endParaRPr lang="ru-RU" dirty="0"/>
          </a:p>
        </p:txBody>
      </p:sp>
      <p:pic>
        <p:nvPicPr>
          <p:cNvPr id="8194" name="Picture 2" descr="http://www.materinstvo.ru/content/article_images/articles_12501/puiple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3286116" cy="6519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94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336704"/>
          </a:xfrm>
        </p:spPr>
        <p:txBody>
          <a:bodyPr/>
          <a:lstStyle/>
          <a:p>
            <a:pPr>
              <a:buNone/>
            </a:pPr>
            <a:r>
              <a:rPr lang="ru-RU" sz="2400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Микрофон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</a:t>
            </a:r>
            <a:endParaRPr lang="ru-RU" dirty="0"/>
          </a:p>
        </p:txBody>
      </p:sp>
      <p:pic>
        <p:nvPicPr>
          <p:cNvPr id="7170" name="Picture 2" descr="http://musmag.com/images/stories/virtuemart/product/SHURE_SM58-L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7166"/>
            <a:ext cx="5786430" cy="5786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3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568952" cy="6480720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Люди определенных профессий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68092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800426"/>
            <a:ext cx="4771448" cy="386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31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33670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Эмоции, настроения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143000"/>
            <a:ext cx="4429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55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714488"/>
            <a:ext cx="6512511" cy="3086300"/>
          </a:xfrm>
        </p:spPr>
        <p:txBody>
          <a:bodyPr/>
          <a:lstStyle/>
          <a:p>
            <a:pPr>
              <a:buNone/>
            </a:pPr>
            <a:r>
              <a:rPr lang="ru-RU" sz="19900" dirty="0" smtClean="0"/>
              <a:t>?????</a:t>
            </a:r>
            <a:endParaRPr lang="ru-RU" sz="199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972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Вопросы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336704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Выход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292" b="60899"/>
          <a:stretch>
            <a:fillRect/>
          </a:stretch>
        </p:blipFill>
        <p:spPr bwMode="auto">
          <a:xfrm>
            <a:off x="1243013" y="2481263"/>
            <a:ext cx="6824803" cy="166211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1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6336704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Сердце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76664" cy="462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49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/>
              <a:t>Схема составления связного высказывания по лексической теме «Профессии».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571472" y="1571612"/>
          <a:ext cx="7929618" cy="4929222"/>
        </p:xfrm>
        <a:graphic>
          <a:graphicData uri="http://schemas.openxmlformats.org/drawingml/2006/table">
            <a:tbl>
              <a:tblPr/>
              <a:tblGrid>
                <a:gridCol w="530990"/>
                <a:gridCol w="2255092"/>
                <a:gridCol w="990668"/>
                <a:gridCol w="4152868"/>
              </a:tblGrid>
              <a:tr h="821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Условный знак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Варианты  речевых обращений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Волнение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Устранять, контролировать избыточное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психоэмоциональное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 мышечное напряжение во время речи и вне её.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 время диалога собеседники не перебивают друг друга, не перекрикивают. Собеседник и корреспондент должны говорить спокойно, не торопясь, выдерживая паузы. Дышать и говорить на равномерном выдохе.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sensei.org.ua/images/allatra/Allatra_simvol_volna_4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1965303" cy="95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428596" y="357166"/>
          <a:ext cx="8215370" cy="5892186"/>
        </p:xfrm>
        <a:graphic>
          <a:graphicData uri="http://schemas.openxmlformats.org/drawingml/2006/table">
            <a:tbl>
              <a:tblPr/>
              <a:tblGrid>
                <a:gridCol w="550125"/>
                <a:gridCol w="2950337"/>
                <a:gridCol w="1285884"/>
                <a:gridCol w="3429024"/>
              </a:tblGrid>
              <a:tr h="3000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Приветствие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Здравствуйте!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Добрый день! (Утро, вечер)!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Другие варианты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Знакомство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Разрешите представиться…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Я корреспондент…(имя, отчество)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Другие варианты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42918"/>
            <a:ext cx="2823903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materinstvo.ru/content/article_images/articles_12501/puiple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429000"/>
            <a:ext cx="1233768" cy="2447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1071546"/>
            <a:ext cx="8929718" cy="564360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Ребенок : </a:t>
            </a:r>
          </a:p>
          <a:p>
            <a:pPr marL="622300" indent="-182563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достаточно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хорошо владеет устной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речью; </a:t>
            </a:r>
          </a:p>
          <a:p>
            <a:pPr marL="622300" indent="-182563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может выражать свои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мысли и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желания, использовать речь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для выражения своих мыслей, чувств и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желаний, построения речевого высказывания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 ситуации общения.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622300" indent="-182563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Calibri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Целевой ориентир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речевого развития детей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согласно ФГОС ДО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://cs623324.vk.me/v623324739/441cd/G_fOs39risU.jpg"/>
          <p:cNvPicPr>
            <a:picLocks noChangeAspect="1" noChangeArrowheads="1"/>
          </p:cNvPicPr>
          <p:nvPr/>
        </p:nvPicPr>
        <p:blipFill>
          <a:blip r:embed="rId2" cstate="print"/>
          <a:srcRect t="11535" b="5802"/>
          <a:stretch>
            <a:fillRect/>
          </a:stretch>
        </p:blipFill>
        <p:spPr bwMode="auto">
          <a:xfrm>
            <a:off x="2071670" y="3571876"/>
            <a:ext cx="5500694" cy="3071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3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500034" y="500043"/>
          <a:ext cx="8358246" cy="5790138"/>
        </p:xfrm>
        <a:graphic>
          <a:graphicData uri="http://schemas.openxmlformats.org/drawingml/2006/table">
            <a:tbl>
              <a:tblPr/>
              <a:tblGrid>
                <a:gridCol w="559693"/>
                <a:gridCol w="3012207"/>
                <a:gridCol w="1500198"/>
                <a:gridCol w="3286148"/>
              </a:tblGrid>
              <a:tr h="2746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Эмоции, настроение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Мимика, движения, жесты…  (невербальные средства общения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Тема диалога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Разрешите Вам задать вопросы о …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Мы хотим побеседовать с вами о…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Расскажите нам, пожалуйста, о …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Другие варианты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429000"/>
            <a:ext cx="1547304" cy="172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786322"/>
            <a:ext cx="1767633" cy="143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9647" y="857232"/>
            <a:ext cx="2085082" cy="215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857232"/>
          <a:ext cx="7715304" cy="5445506"/>
        </p:xfrm>
        <a:graphic>
          <a:graphicData uri="http://schemas.openxmlformats.org/drawingml/2006/table">
            <a:tbl>
              <a:tblPr/>
              <a:tblGrid>
                <a:gridCol w="408206"/>
                <a:gridCol w="3735198"/>
                <a:gridCol w="1000132"/>
                <a:gridCol w="2571768"/>
              </a:tblGrid>
              <a:tr h="243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34" marR="6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??????</a:t>
                      </a: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034" marR="6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34" marR="6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Вопросы по теме интервью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34" marR="6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34" marR="6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34" marR="6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Выход из диалога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34" marR="6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Вы очень интересно рассказали …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Мне очень  понравилось вести беседу с Вами о …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Другие варианты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34" marR="6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263" b="61879"/>
          <a:stretch>
            <a:fillRect/>
          </a:stretch>
        </p:blipFill>
        <p:spPr bwMode="auto">
          <a:xfrm>
            <a:off x="1214414" y="3286124"/>
            <a:ext cx="3571900" cy="8475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714348" y="714356"/>
          <a:ext cx="8072493" cy="2674356"/>
        </p:xfrm>
        <a:graphic>
          <a:graphicData uri="http://schemas.openxmlformats.org/drawingml/2006/table">
            <a:tbl>
              <a:tblPr/>
              <a:tblGrid>
                <a:gridCol w="540557"/>
                <a:gridCol w="3871150"/>
                <a:gridCol w="1446209"/>
                <a:gridCol w="2214577"/>
              </a:tblGrid>
              <a:tr h="2674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Благодарность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Спасибо Вам за интересную беседу…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Мы очень благодарны, что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Вы выделили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для нас минутку.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Другие варианты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785794"/>
            <a:ext cx="3005460" cy="23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4208" y="151411"/>
            <a:ext cx="2448272" cy="39604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Знаешь ли ты, что…</a:t>
            </a:r>
          </a:p>
          <a:p>
            <a:pPr algn="just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императоре Петре </a:t>
            </a:r>
            <a:r>
              <a:rPr lang="en-US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появилась первая газета «Ведомости», которая положила начало развитию журналистики в России.</a:t>
            </a:r>
          </a:p>
          <a:p>
            <a:pPr algn="just"/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уже в </a:t>
            </a:r>
            <a:r>
              <a:rPr lang="en-US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веке стали развиваться теле - радио и фото – журналистика. Журналист – это человек грамотный, с творческим мышлением, огромным словарным запасом. </a:t>
            </a:r>
          </a:p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090" y="243849"/>
            <a:ext cx="4752528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Журналистика</a:t>
            </a:r>
          </a:p>
          <a:p>
            <a:pPr algn="ctr"/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ситуации, задания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14298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Представь, что ты журналист.</a:t>
            </a:r>
          </a:p>
          <a:p>
            <a:r>
              <a:rPr lang="ru-RU" dirty="0" smtClean="0"/>
              <a:t>Выбери предметы, необходимые для работы.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3825">
            <a:off x="4400068" y="1800171"/>
            <a:ext cx="1775797" cy="927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7329">
            <a:off x="572590" y="2413854"/>
            <a:ext cx="1517299" cy="905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12811">
            <a:off x="422318" y="5157618"/>
            <a:ext cx="2205560" cy="123012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487" y="4995419"/>
            <a:ext cx="1256959" cy="836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14" y="3844678"/>
            <a:ext cx="1270355" cy="1261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562" y="3579621"/>
            <a:ext cx="1206379" cy="1206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104" y="3449314"/>
            <a:ext cx="1318863" cy="989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3995" y="4616844"/>
            <a:ext cx="1195232" cy="1593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-конечная звезда 6"/>
          <p:cNvSpPr/>
          <p:nvPr/>
        </p:nvSpPr>
        <p:spPr>
          <a:xfrm>
            <a:off x="6241502" y="4341718"/>
            <a:ext cx="2505293" cy="2143893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Почерком быстрым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 весь лист, очерк в газету строчит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snimikino.com/wp-content/uploads/2013/01/tipyi-mikrofonov-kakie-podoydut-dlya-videosemki.jpg"/>
          <p:cNvPicPr>
            <a:picLocks noChangeAspect="1" noChangeArrowheads="1"/>
          </p:cNvPicPr>
          <p:nvPr/>
        </p:nvPicPr>
        <p:blipFill>
          <a:blip r:embed="rId11" cstate="print"/>
          <a:srcRect r="43590"/>
          <a:stretch>
            <a:fillRect/>
          </a:stretch>
        </p:blipFill>
        <p:spPr bwMode="auto">
          <a:xfrm>
            <a:off x="2428860" y="1928802"/>
            <a:ext cx="1571636" cy="1114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522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2285992"/>
            <a:ext cx="5214974" cy="3785652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24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ход интервью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Представьтесь, пожалуйста.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 задать вам несколько вопросов. Чем вы занимаетесь?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учились?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 ли вы свою профессию?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вы работаете?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считаете главным в своей профессии?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Спасибо. Вы очень интересно рассказали о своей профессии.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://penzavzglyad.ru/images/uploads/b02b4bda78790b0a3108c3cdf9b2b0d3.jpg"/>
          <p:cNvPicPr>
            <a:picLocks noChangeAspect="1" noChangeArrowheads="1"/>
          </p:cNvPicPr>
          <p:nvPr/>
        </p:nvPicPr>
        <p:blipFill>
          <a:blip r:embed="rId2" cstate="print"/>
          <a:srcRect l="18133" r="11423"/>
          <a:stretch>
            <a:fillRect/>
          </a:stretch>
        </p:blipFill>
        <p:spPr bwMode="auto">
          <a:xfrm>
            <a:off x="214282" y="3571876"/>
            <a:ext cx="2643206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785794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вместе!: игровая ситуация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Ты – журналист, твой друг - отвечает на вопросы от лица того, кем хочет стать.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1328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0423" y="1928802"/>
            <a:ext cx="6223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 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6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142852"/>
            <a:ext cx="7858180" cy="428628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Задача педагога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 развитию речи детей с ОНР - содействовать формированию познавательных интересов и действий детей в непрерывной связи с их речевым развитием на основе диалога.</a:t>
            </a:r>
            <a:endParaRPr lang="ru-RU" sz="1600" dirty="0" smtClean="0">
              <a:solidFill>
                <a:schemeClr val="tx1"/>
              </a:solidFill>
              <a:latin typeface="Calibri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Важно создавать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мотивацию общения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моделировать такие ситуации, при которых у детей возникло бы желание общаться, вступать в диалог со взрослыми и сверстниками.</a:t>
            </a:r>
          </a:p>
          <a:p>
            <a:endParaRPr lang="ru-RU" dirty="0"/>
          </a:p>
        </p:txBody>
      </p:sp>
      <p:pic>
        <p:nvPicPr>
          <p:cNvPr id="2052" name="Picture 4" descr="http://1.bp.blogspot.com/_ixPm-pJ2Rbo/S87IO5AhenI/AAAAAAAAAJ0/eZOGpNGzJbw/s1600/P1020681.JPG"/>
          <p:cNvPicPr>
            <a:picLocks noChangeAspect="1" noChangeArrowheads="1"/>
          </p:cNvPicPr>
          <p:nvPr/>
        </p:nvPicPr>
        <p:blipFill>
          <a:blip r:embed="rId2" cstate="print"/>
          <a:srcRect l="12079" t="8947" b="10527"/>
          <a:stretch>
            <a:fillRect/>
          </a:stretch>
        </p:blipFill>
        <p:spPr bwMode="auto">
          <a:xfrm>
            <a:off x="500034" y="3357562"/>
            <a:ext cx="4679906" cy="3214710"/>
          </a:xfrm>
          <a:prstGeom prst="rect">
            <a:avLst/>
          </a:prstGeom>
          <a:noFill/>
        </p:spPr>
      </p:pic>
      <p:pic>
        <p:nvPicPr>
          <p:cNvPr id="2054" name="Picture 6" descr="http://ds134.ucoz.ru/_nw/0/71117560.jpg"/>
          <p:cNvPicPr>
            <a:picLocks noChangeAspect="1" noChangeArrowheads="1"/>
          </p:cNvPicPr>
          <p:nvPr/>
        </p:nvPicPr>
        <p:blipFill>
          <a:blip r:embed="rId3" cstate="print"/>
          <a:srcRect t="14035" r="32895"/>
          <a:stretch>
            <a:fillRect/>
          </a:stretch>
        </p:blipFill>
        <p:spPr bwMode="auto">
          <a:xfrm>
            <a:off x="5286380" y="3071810"/>
            <a:ext cx="3643270" cy="3500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odrastu.ru/wp-content/uploads/2016/10/nedorazvitie-re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C:\Users\Администратор\Desktop\konspekty-zanyatiy-po-razvitiyu-rechi-dlya-detey-3-let-onr-1-urovnya-skachat-39004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1000108"/>
            <a:ext cx="8568952" cy="5688632"/>
          </a:xfrm>
        </p:spPr>
        <p:txBody>
          <a:bodyPr>
            <a:normAutofit fontScale="92500"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Наличие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развёрнутой фразовой речи с выраженными элементами лексико-грамматического и фонетико-фонематического недоразвития.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Дети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могут относительно свободно общаться с окружающими, но нуждаются в постоянной помощи педагогов и родителей. Самостоятельное общение продолжает оставаться затруднительным  и ограничено знакомыми ситуациями.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Нарушения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лексико-грамматического строя речи и произношения проявляются в различных формах монологической и диалогической речи. Дети затрудняются длительно поддерживать диалог, недостаточно инициативны, у них слабо сформированы навыки рассуждения, отсутствует аргументация. Каждый ребёнок говорит о своём и не слышит партнёра, не отвечает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эмпатией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 на собеседника. </a:t>
            </a:r>
            <a:endParaRPr lang="ru-RU" sz="1800" dirty="0">
              <a:solidFill>
                <a:schemeClr val="tx1"/>
              </a:solidFill>
              <a:latin typeface="Calibri"/>
              <a:ea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5716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Третья степень общего недоразвития речи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904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07330" cy="738320"/>
          </a:xfrm>
        </p:spPr>
        <p:txBody>
          <a:bodyPr/>
          <a:lstStyle/>
          <a:p>
            <a:pPr algn="ctr">
              <a:buNone/>
            </a:pPr>
            <a:r>
              <a:rPr lang="ru-RU" sz="2800" dirty="0">
                <a:effectLst/>
                <a:latin typeface="Times New Roman"/>
                <a:ea typeface="Times New Roman"/>
              </a:rPr>
              <a:t>Речевое отставание отрицательно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сказывается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42984"/>
            <a:ext cx="8712968" cy="5382360"/>
          </a:xfrm>
        </p:spPr>
        <p:txBody>
          <a:bodyPr>
            <a:no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на развитии памяти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При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относительно сохранной смысловой, логической памяти у детей заметно снижена вербальная память и продуктивность запоминания. </a:t>
            </a:r>
            <a:endParaRPr lang="ru-RU" sz="2000" dirty="0">
              <a:solidFill>
                <a:schemeClr val="tx1"/>
              </a:solidFill>
              <a:latin typeface="Calibri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на формировании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сенсорной и интеллектуальной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сфер. Отмечаются:</a:t>
            </a:r>
          </a:p>
          <a:p>
            <a:pPr marL="623888" indent="180975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27063" algn="l"/>
              </a:tabLst>
            </a:pP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низкий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уровень развития основных свойств внимания.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У некоторых из них отмечается недостаточная устойчивость внимания, ограниченные возможности его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распределения;</a:t>
            </a:r>
          </a:p>
          <a:p>
            <a:pPr marL="623888" indent="180975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27063" algn="l"/>
              </a:tabLst>
            </a:pP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низкая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активность припоминания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, которая сочетается с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ограничением возможностей развития познавательной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деятельности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;</a:t>
            </a:r>
          </a:p>
          <a:p>
            <a:pPr marL="623888" indent="180975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27063" algn="l"/>
              </a:tabLst>
            </a:pP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затруднения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в восприятии учебного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материала;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623888" indent="180975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627063" algn="l"/>
              </a:tabLst>
            </a:pP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замедленное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развитие наглядно-образного мышления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, без специального обучения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дети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с трудом овладевают анализом, синтезом и сравнением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sz="2000" dirty="0">
              <a:solidFill>
                <a:srgbClr val="C00000"/>
              </a:solidFill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7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1142984"/>
            <a:ext cx="8455402" cy="4752528"/>
          </a:xfrm>
        </p:spPr>
        <p:txBody>
          <a:bodyPr>
            <a:noAutofit/>
          </a:bodyPr>
          <a:lstStyle/>
          <a:p>
            <a:pPr marL="177800" indent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Общение с окружающими взрослыми – это не только условие, но и главный источник психического развития ребёнка.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77800" indent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Полноценное общение способствует развитию познавательных процессов, эмоционально-волевой сферы, личности.</a:t>
            </a:r>
          </a:p>
          <a:p>
            <a:pPr marL="177800" indent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Трудности общения детей с нарушением речевого развития проявляются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основных форм коммуникации, снижения потребности в общении.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77800" indent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Особое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значение проблема общения приобретает в процессе обучения детей с ОНР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у которых отмечается недоразвитие когнитивной и эмоционально-волевой сферы.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4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483</TotalTime>
  <Words>1691</Words>
  <Application>Microsoft Office PowerPoint</Application>
  <PresentationFormat>Экран (4:3)</PresentationFormat>
  <Paragraphs>220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Воздушный поток</vt:lpstr>
      <vt:lpstr>Городское методическое объединение «Школа молодого педагога» (МО г. Ирбит)</vt:lpstr>
      <vt:lpstr>Нормативные основания </vt:lpstr>
      <vt:lpstr>Слайд 3</vt:lpstr>
      <vt:lpstr>Слайд 4</vt:lpstr>
      <vt:lpstr>Слайд 5</vt:lpstr>
      <vt:lpstr>Слайд 6</vt:lpstr>
      <vt:lpstr>Слайд 7</vt:lpstr>
      <vt:lpstr>Речевое отставание отрицательно сказывается</vt:lpstr>
      <vt:lpstr>Общение</vt:lpstr>
      <vt:lpstr>Коммуникативная функция речи детей с ОНР</vt:lpstr>
      <vt:lpstr>Продуктивные методы обучения </vt:lpstr>
      <vt:lpstr>Слайд 12</vt:lpstr>
      <vt:lpstr>Слайд 13</vt:lpstr>
      <vt:lpstr>Слайд 14</vt:lpstr>
      <vt:lpstr>Итоговое занятие</vt:lpstr>
      <vt:lpstr>Мастер-класс  Пресс – конференция «Защита профессий».   </vt:lpstr>
      <vt:lpstr>Слайд 17</vt:lpstr>
      <vt:lpstr>Слайд 18</vt:lpstr>
      <vt:lpstr>Упражнения на тренировку носового дыхания с движением. </vt:lpstr>
      <vt:lpstr>Слайд 20</vt:lpstr>
      <vt:lpstr>Слайд 21</vt:lpstr>
      <vt:lpstr>Слайд 22</vt:lpstr>
      <vt:lpstr>Слайд 23</vt:lpstr>
      <vt:lpstr>Слайд 24</vt:lpstr>
      <vt:lpstr>?????</vt:lpstr>
      <vt:lpstr>Слайд 26</vt:lpstr>
      <vt:lpstr>Слайд 27</vt:lpstr>
      <vt:lpstr>Схема составления связного высказывания по лексической теме «Профессии».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молодого педагога</dc:title>
  <cp:lastModifiedBy>FirstUser</cp:lastModifiedBy>
  <cp:revision>60</cp:revision>
  <dcterms:modified xsi:type="dcterms:W3CDTF">2017-02-14T02:25:03Z</dcterms:modified>
</cp:coreProperties>
</file>