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9"/>
  </p:notesMasterIdLst>
  <p:sldIdLst>
    <p:sldId id="274" r:id="rId2"/>
    <p:sldId id="281" r:id="rId3"/>
    <p:sldId id="282" r:id="rId4"/>
    <p:sldId id="283" r:id="rId5"/>
    <p:sldId id="285" r:id="rId6"/>
    <p:sldId id="287" r:id="rId7"/>
    <p:sldId id="288" r:id="rId8"/>
    <p:sldId id="289" r:id="rId9"/>
    <p:sldId id="290" r:id="rId10"/>
    <p:sldId id="291" r:id="rId11"/>
    <p:sldId id="286" r:id="rId12"/>
    <p:sldId id="284" r:id="rId13"/>
    <p:sldId id="292" r:id="rId14"/>
    <p:sldId id="293" r:id="rId15"/>
    <p:sldId id="295" r:id="rId16"/>
    <p:sldId id="294" r:id="rId17"/>
    <p:sldId id="297" r:id="rId18"/>
    <p:sldId id="298" r:id="rId19"/>
    <p:sldId id="299" r:id="rId20"/>
    <p:sldId id="300" r:id="rId21"/>
    <p:sldId id="301" r:id="rId22"/>
    <p:sldId id="335" r:id="rId23"/>
    <p:sldId id="302" r:id="rId24"/>
    <p:sldId id="303" r:id="rId25"/>
    <p:sldId id="304" r:id="rId26"/>
    <p:sldId id="305" r:id="rId27"/>
    <p:sldId id="306" r:id="rId28"/>
    <p:sldId id="308" r:id="rId29"/>
    <p:sldId id="310" r:id="rId30"/>
    <p:sldId id="309" r:id="rId31"/>
    <p:sldId id="312" r:id="rId32"/>
    <p:sldId id="311" r:id="rId33"/>
    <p:sldId id="313" r:id="rId34"/>
    <p:sldId id="314" r:id="rId35"/>
    <p:sldId id="316" r:id="rId36"/>
    <p:sldId id="256" r:id="rId37"/>
    <p:sldId id="268" r:id="rId38"/>
    <p:sldId id="315" r:id="rId39"/>
    <p:sldId id="318" r:id="rId40"/>
    <p:sldId id="317" r:id="rId41"/>
    <p:sldId id="320" r:id="rId42"/>
    <p:sldId id="321" r:id="rId43"/>
    <p:sldId id="323" r:id="rId44"/>
    <p:sldId id="324" r:id="rId45"/>
    <p:sldId id="325" r:id="rId46"/>
    <p:sldId id="327" r:id="rId47"/>
    <p:sldId id="326" r:id="rId48"/>
    <p:sldId id="328" r:id="rId49"/>
    <p:sldId id="330" r:id="rId50"/>
    <p:sldId id="329" r:id="rId51"/>
    <p:sldId id="332" r:id="rId52"/>
    <p:sldId id="333" r:id="rId53"/>
    <p:sldId id="334" r:id="rId54"/>
    <p:sldId id="336" r:id="rId55"/>
    <p:sldId id="337" r:id="rId56"/>
    <p:sldId id="258" r:id="rId57"/>
    <p:sldId id="26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8" d="100"/>
          <a:sy n="68" d="100"/>
        </p:scale>
        <p:origin x="-10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7F34-C2AA-4545-A382-4D536D56D703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9C695-A913-4EFC-9F9C-6C234084D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C695-A913-4EFC-9F9C-6C234084DF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1308D0-072A-4596-91A1-91D76FDA4B06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5D30A0-AF7F-47D4-9DBD-B9F2956A4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o.ru/" TargetMode="External"/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20072" y="5589240"/>
            <a:ext cx="3657298" cy="8821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Практико-ориентированный семинар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07399" cy="1793167"/>
          </a:xfrm>
        </p:spPr>
        <p:txBody>
          <a:bodyPr/>
          <a:lstStyle/>
          <a:p>
            <a:pPr marL="457200" indent="-9525">
              <a:buNone/>
            </a:pPr>
            <a:r>
              <a:rPr lang="ru-RU" sz="3200" dirty="0" smtClean="0"/>
              <a:t>Проектирование индивидуальной (адаптированной) образовательной программы и индивидуального образовательного маршрута в условиях инклюзивного образования детей с ОВЗ в дошкольной образовательной организации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143000"/>
          </a:xfrm>
        </p:spPr>
        <p:txBody>
          <a:bodyPr/>
          <a:lstStyle/>
          <a:p>
            <a:pPr algn="ctr">
              <a:buNone/>
            </a:pPr>
            <a:r>
              <a:rPr lang="ru-RU" sz="4600" dirty="0" smtClean="0"/>
              <a:t>Механизм реализации коррекционной работы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827584" y="2060848"/>
            <a:ext cx="3240087" cy="3673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dirty="0"/>
              <a:t>Взаимодействие специалистов </a:t>
            </a:r>
          </a:p>
          <a:p>
            <a:pPr algn="ctr"/>
            <a:r>
              <a:rPr lang="ru-RU" sz="1600" dirty="0"/>
              <a:t>в рамках </a:t>
            </a:r>
          </a:p>
          <a:p>
            <a:pPr algn="ctr"/>
            <a:r>
              <a:rPr lang="ru-RU" sz="1600" dirty="0" err="1"/>
              <a:t>ПМПк</a:t>
            </a:r>
            <a:r>
              <a:rPr lang="ru-RU" sz="1600" dirty="0"/>
              <a:t>, </a:t>
            </a:r>
          </a:p>
          <a:p>
            <a:pPr algn="ctr"/>
            <a:r>
              <a:rPr lang="ru-RU" sz="1600" dirty="0"/>
              <a:t>что обеспечивает </a:t>
            </a:r>
          </a:p>
          <a:p>
            <a:pPr algn="ctr"/>
            <a:r>
              <a:rPr lang="ru-RU" sz="1600" dirty="0"/>
              <a:t>сопровождение детей с </a:t>
            </a:r>
          </a:p>
          <a:p>
            <a:pPr algn="ctr"/>
            <a:r>
              <a:rPr lang="ru-RU" sz="1600" dirty="0"/>
              <a:t>ОВЗ различными </a:t>
            </a:r>
          </a:p>
          <a:p>
            <a:pPr algn="ctr"/>
            <a:r>
              <a:rPr lang="ru-RU" sz="1600" dirty="0"/>
              <a:t>специалистами на </a:t>
            </a:r>
          </a:p>
          <a:p>
            <a:pPr algn="ctr"/>
            <a:r>
              <a:rPr lang="ru-RU" sz="1600" dirty="0"/>
              <a:t>системной основе.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4859338" y="2060575"/>
            <a:ext cx="3313112" cy="3673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Социальное партнерство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специалистов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 учреждениями 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организациями,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занимающимися вопросами обучения,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воспитания, социальной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адаптации и интеграции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 общество детей с ОВЗ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(учреждения дополнительного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образования детей,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ЦППМСП, 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общественные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организации инвалидов,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организации родителей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детей-инвалидов и другие).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584" y="1556792"/>
            <a:ext cx="752432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документе дублируется положение Закона об образовании: «Содержание дошкольного образования и условия организации обучения и воспитания детей с ограниченными возможностями здоровья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определяются адаптированной образовательной программой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для инвалидов также в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соответствии с индивидуальной программой реабилитации инвалида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&lt;Часть 1 статьи 79 Федерального закона от 29 декабря 2012 г. N 273-ФЗ &gt;.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адаптированной образовательной программы дошкольного образования для детей с ограниченными возможностями здоровья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учетом особенностей их психофизического развития, индивидуальных возможностей,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осуществляется в группах компенсирующей направленности и в группах комбинированной направленности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которых осуществляется совместное образование здоровых детей и детей с ограниченными возможностями здоровья.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образования и условия организации обучения и воспитания детей с ОВЗ определяются в соответствии с рекомендациями ПМПК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(приказ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20.09.2013 №1082 "Об утверждении Положения 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психолого-медико-педагогической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комиссии"),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Индивидуальной программой реабилитации (разрабатывает Бюро медико-социальной экспертизы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 7 181-ФЗ "О социальной защите инвалидов в РФ").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8640"/>
            <a:ext cx="7494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Министерства образования и науки Российской Федерации от 30.08.2013 № 1014 «Об утверждении Порядка организации и осуществления образовательной деятельности по основным общеобразовательным программам дошкольного образования».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99592" y="980728"/>
            <a:ext cx="7992888" cy="540060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Рекомендуемые образовательные программы по ФГОС</a:t>
            </a:r>
          </a:p>
          <a:p>
            <a:pPr marL="627063" lvl="0" indent="-8890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глухих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слабослышащих и позднооглохших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слепых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слабовидящих детей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тяжелыми нарушениями речи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нарушениями опорно-двигательного аппарата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задержкой психического развития</a:t>
            </a:r>
          </a:p>
          <a:p>
            <a:pPr marL="538163" lvl="0" indent="0"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дошкольного образования для детей с расстройствами аутистического спектра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Особенности организации образования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Специальные образовательные условия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Направления психолого-педагогической коррекции</a:t>
            </a:r>
          </a:p>
          <a:p>
            <a:pPr>
              <a:buNone/>
            </a:pP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Медицинское сопровождение врачей-специалистов</a:t>
            </a:r>
          </a:p>
          <a:p>
            <a:pPr>
              <a:buNone/>
            </a:pPr>
            <a:endParaRPr lang="ru-RU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3448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ПМПК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99592" y="2276872"/>
            <a:ext cx="7992888" cy="4104456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Для детей с тяжелыми нарушениями речи – 46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Для детей с фонетико-фонематическими нарушениями речи -7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Для детей с задержкой психического развития – 9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Для детей с умственной отсталостью – 25 (в том числе для детей, имеющих комплексные нарушения развития: 1 ребенок –</a:t>
            </a:r>
            <a:r>
              <a:rPr lang="ru-RU" sz="4000" dirty="0" err="1" smtClean="0">
                <a:solidFill>
                  <a:schemeClr val="tx1"/>
                </a:solidFill>
              </a:rPr>
              <a:t>УО+РАС+нарушения</a:t>
            </a:r>
            <a:r>
              <a:rPr lang="ru-RU" sz="4000" dirty="0" smtClean="0">
                <a:solidFill>
                  <a:schemeClr val="tx1"/>
                </a:solidFill>
              </a:rPr>
              <a:t> слуха, 3 ребенка – УО + РАС )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Для детей с РАС – 3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34481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Статистические данные </a:t>
            </a:r>
            <a:r>
              <a:rPr lang="ru-RU" dirty="0" err="1" smtClean="0"/>
              <a:t>Ирбитской</a:t>
            </a:r>
            <a:r>
              <a:rPr lang="ru-RU" dirty="0" smtClean="0"/>
              <a:t> ТО ПМПК </a:t>
            </a:r>
          </a:p>
          <a:p>
            <a:pPr algn="ctr"/>
            <a:r>
              <a:rPr lang="ru-RU" dirty="0" smtClean="0"/>
              <a:t>январь – июнь 2016 года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Рекомендованные образовательные программы детям дошкольного возраста с ОВЗ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6400800" cy="54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Закон «Об образовании в РФ». 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Статья 79. Организация получения образования обучающимися с ограниченными возможностями здоровья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>1. 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2600" dirty="0" smtClean="0">
                <a:solidFill>
                  <a:srgbClr val="C00000"/>
                </a:solidFill>
              </a:rPr>
              <a:t>адаптированной образовательной программой,</a:t>
            </a:r>
            <a:r>
              <a:rPr lang="ru-RU" sz="2600" dirty="0" smtClean="0"/>
              <a:t> а для инвалидов также в соответствии с </a:t>
            </a:r>
            <a:r>
              <a:rPr lang="ru-RU" sz="2600" dirty="0" smtClean="0">
                <a:solidFill>
                  <a:srgbClr val="C00000"/>
                </a:solidFill>
              </a:rPr>
              <a:t>индивидуальной программой реабилитации инвалида.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>2</a:t>
            </a:r>
            <a:r>
              <a:rPr lang="ru-RU" sz="2600" dirty="0" smtClean="0">
                <a:solidFill>
                  <a:srgbClr val="C00000"/>
                </a:solidFill>
              </a:rPr>
              <a:t>. Общее образование </a:t>
            </a:r>
            <a:r>
              <a:rPr lang="ru-RU" sz="2600" dirty="0" smtClean="0"/>
              <a:t>обучающихся с ограниченными возможностями здоровья осуществляется в организациях, осуществляющих образовательную деятельность по </a:t>
            </a:r>
            <a:r>
              <a:rPr lang="ru-RU" sz="2600" dirty="0" smtClean="0">
                <a:solidFill>
                  <a:srgbClr val="C00000"/>
                </a:solidFill>
              </a:rPr>
              <a:t>адаптированным </a:t>
            </a:r>
            <a:r>
              <a:rPr lang="ru-RU" sz="2600" u="sng" dirty="0" smtClean="0">
                <a:solidFill>
                  <a:srgbClr val="C00000"/>
                </a:solidFill>
              </a:rPr>
              <a:t>основным </a:t>
            </a:r>
            <a:r>
              <a:rPr lang="ru-RU" sz="2600" dirty="0" smtClean="0">
                <a:solidFill>
                  <a:srgbClr val="C00000"/>
                </a:solidFill>
              </a:rPr>
              <a:t>общеобразовательным программам. </a:t>
            </a:r>
            <a:r>
              <a:rPr lang="ru-RU" sz="2600" dirty="0" smtClean="0"/>
              <a:t>В таких организациях создаются </a:t>
            </a:r>
            <a:r>
              <a:rPr lang="ru-RU" sz="2600" dirty="0" smtClean="0">
                <a:solidFill>
                  <a:srgbClr val="C00000"/>
                </a:solidFill>
              </a:rPr>
              <a:t>специальные условия </a:t>
            </a:r>
            <a:r>
              <a:rPr lang="ru-RU" sz="2600" dirty="0" smtClean="0"/>
              <a:t>для получения образования указанными обучающимися.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73448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АООП  и АОП  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899592" y="2276872"/>
            <a:ext cx="799288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7452320" y="2204864"/>
            <a:ext cx="1080120" cy="504056"/>
          </a:xfrm>
          <a:prstGeom prst="snip1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7452320" y="3933056"/>
            <a:ext cx="1080120" cy="504056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АООП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67744" y="980728"/>
            <a:ext cx="6400800" cy="56886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Закон «Об образовании в РФ».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-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(ст.2 ФЗ-273).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группы детей со схожими нарушениями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конкретного ребенка с ограниченными возможностями здоровья</a:t>
            </a:r>
          </a:p>
          <a:p>
            <a:pPr marL="358775" indent="358775">
              <a:buFont typeface="Wingdings" pitchFamily="2" charset="2"/>
              <a:buChar char="ü"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на базе основной общеобразовательной программы </a:t>
            </a:r>
            <a:r>
              <a:rPr lang="ru-RU" sz="3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(ООП),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8775" indent="358775">
              <a:buFont typeface="Wingdings" pitchFamily="2" charset="2"/>
              <a:buChar char="ü"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с учетом адаптированной основной образовательной программы </a:t>
            </a:r>
            <a:r>
              <a:rPr lang="ru-RU" sz="3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(АООП)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8775" indent="358775">
              <a:buFont typeface="Wingdings" pitchFamily="2" charset="2"/>
              <a:buChar char="ü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соответствии с психофизическими особенностями и особыми образовательными потребностями категории лиц с ОВЗ.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73448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АООП  и АОП  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899592" y="2276872"/>
            <a:ext cx="799288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899592" y="4653136"/>
            <a:ext cx="1080120" cy="504056"/>
          </a:xfrm>
          <a:prstGeom prst="snip1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899592" y="3861048"/>
            <a:ext cx="1080120" cy="504056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АООП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7101408" cy="5040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Образовательные программы, реализуемые ОО</a:t>
            </a:r>
            <a:endParaRPr lang="ru-RU" dirty="0"/>
          </a:p>
        </p:txBody>
      </p:sp>
      <p:pic>
        <p:nvPicPr>
          <p:cNvPr id="4" name="Рисунок 3" descr="C:\Users\Администратор\Desktop\2.PNG"/>
          <p:cNvPicPr/>
          <p:nvPr/>
        </p:nvPicPr>
        <p:blipFill>
          <a:blip r:embed="rId2" cstate="print"/>
          <a:srcRect t="16279"/>
          <a:stretch>
            <a:fillRect/>
          </a:stretch>
        </p:blipFill>
        <p:spPr bwMode="auto">
          <a:xfrm>
            <a:off x="683568" y="1124744"/>
            <a:ext cx="7776864" cy="54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23528" y="1457400"/>
            <a:ext cx="864096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Раздел «Программа коррекционно-развивающей работы с детьми с ограниченными возможностями здоровья» </a:t>
            </a:r>
            <a:r>
              <a:rPr lang="ru-RU" sz="6400" dirty="0" smtClean="0">
                <a:solidFill>
                  <a:schemeClr val="tx1"/>
                </a:solidFill>
              </a:rPr>
              <a:t>- описываются особенности составления адаптированной образовательной программы </a:t>
            </a:r>
            <a:r>
              <a:rPr lang="ru-RU" sz="6400" dirty="0" smtClean="0">
                <a:solidFill>
                  <a:srgbClr val="C00000"/>
                </a:solidFill>
              </a:rPr>
              <a:t>(АОП). </a:t>
            </a:r>
            <a:r>
              <a:rPr lang="ru-RU" sz="6400" dirty="0" smtClean="0"/>
              <a:t>	</a:t>
            </a:r>
          </a:p>
          <a:p>
            <a:pPr>
              <a:buFontTx/>
              <a:buChar char="-"/>
            </a:pPr>
            <a:r>
              <a:rPr lang="ru-RU" sz="6400" dirty="0" smtClean="0">
                <a:solidFill>
                  <a:schemeClr val="tx1"/>
                </a:solidFill>
              </a:rPr>
              <a:t>Программа выстраивается на основе ООП группы путем применения адекватных способов индивидуализации и создания специальных условий ее реализации.</a:t>
            </a:r>
          </a:p>
          <a:p>
            <a:pPr>
              <a:buNone/>
            </a:pPr>
            <a:endParaRPr lang="ru-RU" sz="5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В адаптированной образовательной программе (АОП) определяется: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>
                <a:solidFill>
                  <a:schemeClr val="tx1"/>
                </a:solidFill>
              </a:rPr>
              <a:t>специфическое для ребенка с ОВЗ соотношение форм и видов деятельности,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>
                <a:solidFill>
                  <a:schemeClr val="tx1"/>
                </a:solidFill>
              </a:rPr>
              <a:t>индивидуализированный объем и глубина содержания, 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>
                <a:solidFill>
                  <a:schemeClr val="tx1"/>
                </a:solidFill>
              </a:rPr>
              <a:t>специальные </a:t>
            </a:r>
            <a:r>
              <a:rPr lang="ru-RU" sz="6400" dirty="0" err="1" smtClean="0">
                <a:solidFill>
                  <a:schemeClr val="tx1"/>
                </a:solidFill>
              </a:rPr>
              <a:t>психолого</a:t>
            </a:r>
            <a:r>
              <a:rPr lang="ru-RU" sz="6400" dirty="0" smtClean="0">
                <a:solidFill>
                  <a:schemeClr val="tx1"/>
                </a:solidFill>
              </a:rPr>
              <a:t> - педагогические технологии, 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>
                <a:solidFill>
                  <a:schemeClr val="tx1"/>
                </a:solidFill>
              </a:rPr>
              <a:t>учебно - методические материалы и технические средства, 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>
                <a:solidFill>
                  <a:schemeClr val="tx1"/>
                </a:solidFill>
              </a:rPr>
              <a:t>содержание работы </a:t>
            </a:r>
            <a:r>
              <a:rPr lang="ru-RU" sz="6400" dirty="0" err="1" smtClean="0">
                <a:solidFill>
                  <a:schemeClr val="tx1"/>
                </a:solidFill>
              </a:rPr>
              <a:t>тьютора</a:t>
            </a:r>
            <a:r>
              <a:rPr lang="ru-RU" sz="64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- АОП обсуждается и реализуется с участием родителей (законных представителей) ребенка.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- В структуру АОП интегрируются необходимые модули коррекционных программ, комплексов методических рекомендаций по проведению занятий с детьми с ОВЗ и т. д. 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- Координация реализации программ образования осуществляется на заседаниях </a:t>
            </a:r>
            <a:r>
              <a:rPr lang="ru-RU" sz="6400" dirty="0" err="1" smtClean="0">
                <a:solidFill>
                  <a:schemeClr val="tx1"/>
                </a:solidFill>
              </a:rPr>
              <a:t>ПМПконсилиума</a:t>
            </a:r>
            <a:r>
              <a:rPr lang="ru-RU" sz="6400" dirty="0" smtClean="0">
                <a:solidFill>
                  <a:schemeClr val="tx1"/>
                </a:solidFill>
              </a:rPr>
              <a:t> ДОО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344816" cy="1231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Примерная основная образовательная программа дошкольного образования</a:t>
            </a:r>
          </a:p>
          <a:p>
            <a:pPr algn="ctr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sz="1400" dirty="0" smtClean="0"/>
              <a:t>Одобрена решением Федерального учебно-методического объединения по общему образованию (протокол №2/15 от 20 мая 2015 г. 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372400" cy="46805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Реестр примерных основных общеобразовательных программ </a:t>
            </a:r>
            <a:r>
              <a:rPr lang="ru-RU" dirty="0" smtClean="0"/>
              <a:t>Министерство образования и науки Российской Федерации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http://fgosreestr.ru/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www.firo.ru/wp-content/uploads/2011/08/main-01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68960"/>
            <a:ext cx="5143500" cy="14287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4797152"/>
            <a:ext cx="83724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Навигатор образовательных программ дошкольного образования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http://www.firo.ru/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Главная">
            <a:hlinkClick r:id="rId2" tooltip="Главная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4664"/>
            <a:ext cx="60960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568952" cy="4896544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программа дошкольного образования для детей с тяжелыми нарушениями речи (общим недоразвитием речи) с 3 до 7 лет / Автор Н.В.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Нищева</a:t>
            </a: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программы дошкольного образования для дошкольников с тяжелыми нарушениями речи / Под ред. Л. В. Лопатиной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Основная образовательная программа дошкольного образования «Детский сад 2100» / Под редакцией Р.Н. </a:t>
            </a:r>
            <a:r>
              <a:rPr lang="ru-RU" sz="4000" dirty="0" err="1" smtClean="0">
                <a:solidFill>
                  <a:schemeClr val="accent4">
                    <a:lumMod val="50000"/>
                  </a:schemeClr>
                </a:solidFill>
              </a:rPr>
              <a:t>Бунеева</a:t>
            </a: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076325" indent="0">
              <a:buNone/>
            </a:pPr>
            <a:r>
              <a:rPr lang="ru-RU" sz="3000" b="1" dirty="0" smtClean="0"/>
              <a:t>Раздел: Содержание коррекционной работы</a:t>
            </a:r>
          </a:p>
          <a:p>
            <a:pPr marL="1076325" indent="0">
              <a:buFont typeface="Arial" pitchFamily="34" charset="0"/>
              <a:buChar char="•"/>
            </a:pPr>
            <a:r>
              <a:rPr lang="ru-RU" sz="3000" dirty="0" smtClean="0"/>
              <a:t>Общие принципы и подходы к организации коррекционной работы в дошкольной образовательной организации</a:t>
            </a:r>
          </a:p>
          <a:p>
            <a:pPr marL="1076325" indent="0">
              <a:buFont typeface="Arial" pitchFamily="34" charset="0"/>
              <a:buChar char="•"/>
            </a:pPr>
            <a:r>
              <a:rPr lang="ru-RU" sz="3000" dirty="0" smtClean="0"/>
              <a:t>Специальные условия обучения и воспитания детей с ограниченными возможностями здоровья</a:t>
            </a:r>
          </a:p>
          <a:p>
            <a:pPr marL="1076325" indent="0">
              <a:buFont typeface="Arial" pitchFamily="34" charset="0"/>
              <a:buChar char="•"/>
            </a:pPr>
            <a:r>
              <a:rPr lang="ru-RU" sz="3000" dirty="0" smtClean="0"/>
              <a:t>Коррекционно-развивающие мероприятия для разных категорий детей с ОВЗ в дошкольной образовательной организации, реализующей ООП «Детский сад 2100»</a:t>
            </a:r>
          </a:p>
          <a:p>
            <a:pPr marL="1076325" indent="0">
              <a:buFont typeface="Arial" pitchFamily="34" charset="0"/>
              <a:buChar char="•"/>
            </a:pPr>
            <a:r>
              <a:rPr lang="ru-RU" sz="3000" dirty="0" smtClean="0"/>
              <a:t>Содержание, формы и методы коррекционной работы с детьми дошкольного возраста с общим недоразвитием речи</a:t>
            </a:r>
            <a:endParaRPr lang="ru-RU" sz="8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программа дошкольного образования «Успех» / Под редакцией Н.В. Фединой -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детей с ОВЗ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352928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Навигатор образовательных программ дошкольного образования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http://www.firo.ru/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Образовательные программы для детей с ОВЗ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2938" y="188913"/>
            <a:ext cx="7793037" cy="10795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1 сентября 2013г. принят Закон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"Об образовании в РФ"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4375" y="1268413"/>
            <a:ext cx="7735888" cy="4608512"/>
          </a:xfrm>
          <a:prstGeom prst="rect">
            <a:avLst/>
          </a:prstGeom>
        </p:spPr>
        <p:txBody>
          <a:bodyPr/>
          <a:lstStyle/>
          <a:p>
            <a:pPr marL="274320" indent="-27432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Согласно закону,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инклюзивное образование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– это обеспечение равного доступа 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образованию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 всех обучающихся с учетом разнообразия особых образовательных потребностей и индивидуальных возможностей.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Инклюзивное образование предполагает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обучение детей с ограниченными возможностями здоровья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 не 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специализированной,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а 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обычной образовательной организации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При этом они должны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получать специализированную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помощь.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9815" t="20722" r="19575" b="8825"/>
          <a:stretch>
            <a:fillRect/>
          </a:stretch>
        </p:blipFill>
        <p:spPr bwMode="auto">
          <a:xfrm>
            <a:off x="323528" y="980728"/>
            <a:ext cx="859013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Образовательная программа дошкольного образования «Успех» / Под редакцией Н.В. Фединой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Особенности развития детей с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67544" y="692696"/>
          <a:ext cx="8496944" cy="6044613"/>
        </p:xfrm>
        <a:graphic>
          <a:graphicData uri="http://schemas.openxmlformats.org/drawingml/2006/table">
            <a:tbl>
              <a:tblPr/>
              <a:tblGrid>
                <a:gridCol w="1803897"/>
                <a:gridCol w="6693047"/>
              </a:tblGrid>
              <a:tr h="7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Нарушения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Программы, методики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Нарушение интеллектуального развития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Екжанова Е.А., Стребелева Е.А. Программа дошкольных образовательных учреждений компенсирующего вида для детей с нарушением интеллекта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синдром Дауна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«Маленькие ступени». Программа ранней педагогической помощи с отклонениями в развитии / Министерство образования РФ, Ассоциация Даун Синдром ,Институт Общегуманитарных Исследований. 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Задержка психического развития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 Зарин А.П., Боряева Л.Б., Гаврилушкина О.П. и др. Программа воспитания и обучения дошкольников с интеллектуальной недостаточностью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2.Программа коррекционно-развивающего воспитания и обучения дошкольников с ЗПР /под ред. С.Г.Шевченко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3.О.В. Закревская «Развивайся, малыш!» Система работы по профилактике отставания и коррекции отклонений в развитии детей раннего возраста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Нарушения зрения (слабовидящие)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 специальных (коррекционных) образовательных учреждений IV вида (для детей с нарушением зрения). Коррекционная работа в детском саду под ред. Л.И. Плаксиной 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Тяжёлые нарушения речи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Филичева Т.Б., Туманова Т.В., Чиркина Г.В. Программы дошкольных образовательных учреждений компенсирующего вида для детей с нарушениями речи. Коррекция нарушений речи. – М. 2008.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Арутюнян (Андронова) Л.В. «Как лечить заикание. Методика устойчивой нормализации речи». 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Ранний детский аутизм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Аутизм: коррекционная работа при тяжелых осложнениях и осложненных формах: пособие для учителя-дефектолога С.С. Морозова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С.В.Исханова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«Система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коррекционной работы с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аутичными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дошкольниками»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Л.Г. Нуриева «Развитие речи у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аутичных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детей»</a:t>
                      </a:r>
                    </a:p>
                  </a:txBody>
                  <a:tcPr marL="45903" marR="4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88640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Авторские, парциальные программы, методики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Электронный банк АООП </a:t>
            </a:r>
            <a:br>
              <a:rPr lang="ru-RU" sz="2800" dirty="0" smtClean="0"/>
            </a:br>
            <a:r>
              <a:rPr lang="ru-RU" sz="2800" dirty="0" smtClean="0"/>
              <a:t>для детей с ОВЗ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551" r="5943"/>
          <a:stretch>
            <a:fillRect/>
          </a:stretch>
        </p:blipFill>
        <p:spPr bwMode="auto">
          <a:xfrm>
            <a:off x="428596" y="1785926"/>
            <a:ext cx="8429684" cy="359570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99592" y="980728"/>
            <a:ext cx="7992888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/>
              <a:t>программе коррекционной работы, являющейся составной частью основной </a:t>
            </a:r>
            <a:r>
              <a:rPr lang="ru-RU" sz="4000" dirty="0" smtClean="0"/>
              <a:t>общеобразовательной </a:t>
            </a:r>
            <a:r>
              <a:rPr lang="ru-RU" sz="4000" dirty="0" smtClean="0"/>
              <a:t>программы,  разрабатываемой образовательной организацией на основе перечня примерных основных общеобразовательных программ</a:t>
            </a:r>
          </a:p>
          <a:p>
            <a:pPr lvl="0"/>
            <a:r>
              <a:rPr lang="ru-RU" sz="4000" dirty="0" smtClean="0"/>
              <a:t>адаптированной основной общеобразовательной программе, разрабатываемой образовательной организацией на основе рекомендуемого перечня примерных адаптированных общеобразовательных программ</a:t>
            </a:r>
          </a:p>
          <a:p>
            <a:pPr lvl="0"/>
            <a:r>
              <a:rPr lang="ru-RU" sz="4000" dirty="0" smtClean="0"/>
              <a:t>адаптированной образовательной программе, разрабатываемой с учетом индивидуальных особенностей ребенка, рекомендаций ПМПК, ИПР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3448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Содержание и особенности инклюзивного образовательного процесса отражаются в следующих документах ДОО: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Индивидуальная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адаптированная образовательная программа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920880" cy="3474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Индивидуальная (адаптированная) образовательная программа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(ИОП / АОП)- </a:t>
            </a:r>
            <a:r>
              <a:rPr lang="ru-RU" dirty="0" smtClean="0">
                <a:solidFill>
                  <a:schemeClr val="tx1"/>
                </a:solidFill>
              </a:rPr>
              <a:t>это образовательная программа, адаптированная для обучения ребенка с ОВЗ (в том числе с инвалидностью), </a:t>
            </a:r>
            <a:r>
              <a:rPr lang="ru-RU" u="sng" dirty="0" smtClean="0">
                <a:solidFill>
                  <a:schemeClr val="tx1"/>
                </a:solidFill>
              </a:rPr>
              <a:t>разрабатывается </a:t>
            </a:r>
            <a:r>
              <a:rPr lang="ru-RU" b="1" u="sng" dirty="0" smtClean="0">
                <a:solidFill>
                  <a:schemeClr val="tx1"/>
                </a:solidFill>
              </a:rPr>
              <a:t>на базе основной общеобразовательной программы</a:t>
            </a:r>
            <a:r>
              <a:rPr lang="ru-RU" dirty="0" smtClean="0">
                <a:solidFill>
                  <a:schemeClr val="tx1"/>
                </a:solidFill>
              </a:rPr>
              <a:t>, с учетом </a:t>
            </a:r>
            <a:r>
              <a:rPr lang="ru-RU" b="1" u="sng" dirty="0" smtClean="0">
                <a:solidFill>
                  <a:schemeClr val="tx1"/>
                </a:solidFill>
              </a:rPr>
              <a:t>адаптированной основной образовательной программы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в соответствии с психофизическими особенностями и особыми образовательными потребностями ребенка с ОВЗ.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Продукт деятельности </a:t>
            </a:r>
            <a:r>
              <a:rPr lang="ru-RU" sz="2600" dirty="0" err="1" smtClean="0">
                <a:solidFill>
                  <a:schemeClr val="tx1"/>
                </a:solidFill>
              </a:rPr>
              <a:t>психолого-медико-педагогического</a:t>
            </a:r>
            <a:r>
              <a:rPr lang="ru-RU" sz="2600" dirty="0" smtClean="0">
                <a:solidFill>
                  <a:schemeClr val="tx1"/>
                </a:solidFill>
              </a:rPr>
              <a:t> консилиума. 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Разрабатывается в рамках </a:t>
            </a:r>
            <a:r>
              <a:rPr lang="ru-RU" sz="2600" dirty="0" err="1" smtClean="0">
                <a:solidFill>
                  <a:schemeClr val="tx1"/>
                </a:solidFill>
              </a:rPr>
              <a:t>ПМПк</a:t>
            </a:r>
            <a:r>
              <a:rPr lang="ru-RU" sz="2600" dirty="0" smtClean="0">
                <a:solidFill>
                  <a:schemeClr val="tx1"/>
                </a:solidFill>
              </a:rPr>
              <a:t> коллегиально. Педагоги, родители - полноправные участники  работы над программой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Разрабатывается на определенный ограниченный во времени период (учебный год, полугодие).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По окончании периода производится оценка достижений ребенка - динамики его развития, освоения образовательной программы, адаптации в группе сверстников.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Проводится анализ динамики и эффективности работы педагогов и специалистов психолого-педагогического сопровождения.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По результатам всех заключений происходит корректировка программы (плана).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В программе закрепляются ответственность и регламент деятельности всех участников совместной работы.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Особенности работы над ИОП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Целевой. </a:t>
            </a:r>
            <a:r>
              <a:rPr lang="ru-RU" dirty="0" smtClean="0">
                <a:solidFill>
                  <a:schemeClr val="tx1"/>
                </a:solidFill>
              </a:rPr>
              <a:t>Постановка цели на основании ФГОС ДО, потребностей ребенка. Формулировка цели и задач, критериев достижений ребенка с ОВЗ (ребенка-инвалида) носит максимально конкретный характер.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Технологический </a:t>
            </a:r>
            <a:r>
              <a:rPr lang="ru-RU" dirty="0" smtClean="0">
                <a:solidFill>
                  <a:schemeClr val="tx1"/>
                </a:solidFill>
              </a:rPr>
              <a:t>определяются педагогические, 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tx1"/>
                </a:solidFill>
              </a:rPr>
              <a:t> технологии, методы и методики, системы обучения, структура педагогического процесса.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Диагностический - </a:t>
            </a:r>
            <a:r>
              <a:rPr lang="ru-RU" dirty="0" smtClean="0">
                <a:solidFill>
                  <a:schemeClr val="tx1"/>
                </a:solidFill>
              </a:rPr>
              <a:t>изучение результатов комплексного психолого-педагогического обследования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(в том числе специалистами ДОО, ПМПК), проведение дополнительных обследований.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dirty="0" smtClean="0">
                <a:solidFill>
                  <a:schemeClr val="tx1"/>
                </a:solidFill>
              </a:rPr>
              <a:t>определяется содержание, исходя из требований ФГОС ДО, рекомендаций ПМПК, ИПР инвалида, индивидуальных возможностей ребенка.</a:t>
            </a:r>
          </a:p>
          <a:p>
            <a:pPr lvl="0"/>
            <a:r>
              <a:rPr lang="ru-RU" b="1" dirty="0" err="1" smtClean="0">
                <a:solidFill>
                  <a:schemeClr val="tx1"/>
                </a:solidFill>
              </a:rPr>
              <a:t>Организационно-коррекционно-педагогический</a:t>
            </a:r>
            <a:r>
              <a:rPr lang="ru-RU" b="1" dirty="0" smtClean="0">
                <a:solidFill>
                  <a:schemeClr val="tx1"/>
                </a:solidFill>
              </a:rPr>
              <a:t> -</a:t>
            </a:r>
            <a:r>
              <a:rPr lang="ru-RU" dirty="0" smtClean="0">
                <a:solidFill>
                  <a:schemeClr val="tx1"/>
                </a:solidFill>
              </a:rPr>
              <a:t> определяются задачи дефектолога, логопеда, психолога и других специалистов.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8569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Этапы проектирования индивидуальной (адаптированной) образовательной программы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48092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Титульный лист </a:t>
            </a:r>
            <a:r>
              <a:rPr lang="ru-RU" sz="1600" dirty="0" smtClean="0"/>
              <a:t>(наименование ДОО, назначение программы, адресность, срок реализации, грифы утверждения руководителем и согласования с родителями и председателем </a:t>
            </a:r>
            <a:r>
              <a:rPr lang="ru-RU" sz="1600" dirty="0" err="1" smtClean="0"/>
              <a:t>ПМПк</a:t>
            </a:r>
            <a:r>
              <a:rPr lang="ru-RU" sz="1600" dirty="0" smtClean="0"/>
              <a:t> ДОО, ответственный специалист за реализацию АОП);</a:t>
            </a:r>
          </a:p>
          <a:p>
            <a:pPr lvl="0"/>
            <a:r>
              <a:rPr lang="ru-RU" dirty="0" smtClean="0"/>
              <a:t>Пояснительная записка </a:t>
            </a:r>
          </a:p>
          <a:p>
            <a:pPr lvl="0"/>
            <a:r>
              <a:rPr lang="ru-RU" dirty="0" smtClean="0"/>
              <a:t>Индивидуальный учебный план </a:t>
            </a:r>
          </a:p>
          <a:p>
            <a:pPr lvl="0"/>
            <a:r>
              <a:rPr lang="ru-RU" dirty="0" smtClean="0"/>
              <a:t>Содержание программы</a:t>
            </a:r>
          </a:p>
          <a:p>
            <a:pPr lvl="0"/>
            <a:r>
              <a:rPr lang="ru-RU" dirty="0" smtClean="0"/>
              <a:t>Планируемые результаты работы</a:t>
            </a:r>
          </a:p>
          <a:p>
            <a:pPr lvl="0"/>
            <a:r>
              <a:rPr lang="ru-RU" dirty="0" smtClean="0"/>
              <a:t>Заключение и рекомендации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3"/>
            <a:ext cx="79208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индивидуальной адаптированной образовательной программы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Краткая психолого-педагогическая характеристика с перечнем сформированных умений и навыков и тех, которые не сформированы в должной степени. Сведения о ребенке, ожидания родителей, рекомендации ПМПК, </a:t>
            </a:r>
            <a:r>
              <a:rPr lang="ru-RU" sz="2000" dirty="0" smtClean="0">
                <a:solidFill>
                  <a:schemeClr val="tx1"/>
                </a:solidFill>
              </a:rPr>
              <a:t>особые </a:t>
            </a:r>
            <a:r>
              <a:rPr lang="ru-RU" sz="2000" dirty="0" smtClean="0">
                <a:solidFill>
                  <a:schemeClr val="tx1"/>
                </a:solidFill>
              </a:rPr>
              <a:t>образовательные потребности.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Цели и задач по образовательным областям на текущий период на основе данных психолого-педагогической диагностики.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Обоснование адаптированной образовательной программы. Программы, на основе которых разработана индивидуальная программа.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Учебно-методическое обеспечение, используемое для достижения планируемых результатов освоения цели и задач программы.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Обоснование, если имеется перераспределение количества часов, отводимых  на изучение определенных тем и разделов, изменение последовательности изучения тем и др.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Характерные для программы формы организации деятельности обучающегося с ОВЗ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Кадровое обеспечение, психолого-педагогическое обеспечение, программно-методическое обеспечение, материально-техническое обеспечение, информационное обеспечение. Условия реализации коррекционной работы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Пояснительная записка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7416824" cy="4752528"/>
          </a:xfrm>
        </p:spPr>
        <p:txBody>
          <a:bodyPr>
            <a:normAutofit fontScale="92500"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Варьирование внутри индивидуальной программы путем усиления отдельных тем и разделов, перепланирования количества часов внутри программы.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Изменение последовательности изучения отдельных разделов программы, некоторых тем, увеличение объема интегрированных занятий внутри  индивидуальной программы.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Распределение часов на дистанционные и очные занятия (в условиях обучения на дому, групп кратковременного пребывания, </a:t>
            </a:r>
            <a:r>
              <a:rPr lang="ru-RU" dirty="0" err="1" smtClean="0">
                <a:solidFill>
                  <a:schemeClr val="tx1"/>
                </a:solidFill>
              </a:rPr>
              <a:t>лекотеки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 lvl="0">
              <a:buNone/>
            </a:pPr>
            <a:r>
              <a:rPr lang="ru-RU" dirty="0" smtClean="0"/>
              <a:t> 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sz="1600" dirty="0" smtClean="0"/>
              <a:t>Лекотека -  еженедельные, бесплатные, индивидуально-коррекционные занятия для детей  с особенностями развития,  не имеющих возможность посещать ДОО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3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Индивидуальный учебный план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34200" cy="641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Статус «ребенок с ОВЗ»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064896" cy="54726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</a:rPr>
              <a:t>Обучающийся с ограниченными возможностями здоровья </a:t>
            </a:r>
            <a:r>
              <a:rPr lang="ru-RU" sz="2900" dirty="0" smtClean="0">
                <a:solidFill>
                  <a:schemeClr val="tx1"/>
                </a:solidFill>
              </a:rPr>
              <a:t>– физическое лицо, имеющее недостатки в физическом и (или) психологическом развитии, подтвержденные ПМПК и препятствующие получению образования без специальных условий. 273 - ФЗ "Об образовании в РФ» (ст. 2 п.16)</a:t>
            </a: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tx1"/>
                </a:solidFill>
              </a:rPr>
              <a:t>Согласно письму </a:t>
            </a:r>
            <a:r>
              <a:rPr lang="ru-RU" sz="2900" dirty="0" err="1" smtClean="0">
                <a:solidFill>
                  <a:schemeClr val="tx1"/>
                </a:solidFill>
              </a:rPr>
              <a:t>Рособрандзора</a:t>
            </a:r>
            <a:r>
              <a:rPr lang="ru-RU" sz="2900" dirty="0" smtClean="0">
                <a:solidFill>
                  <a:schemeClr val="tx1"/>
                </a:solidFill>
              </a:rPr>
              <a:t> от 5 марта 2010 г. № 02-52-3/10-ин к лицам с ограниченными возможностями здоровья относятся лица, имеющие недостатки в физическом и (или) психическом развитии: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глухие, слабослышащие, слепые, слабовидящие, с тяжелыми нарушениями речи, с нарушениями опорно-двигательного аппарата и другие, в том числе дети-инвалиды, инвалиды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tx1"/>
                </a:solidFill>
              </a:rPr>
              <a:t>В законе «Об образовании в РФ» называются следующие группы лиц с ОВЗ -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глухие, слабослышащие, </a:t>
            </a:r>
            <a:r>
              <a:rPr lang="ru-RU" sz="2900" dirty="0" smtClean="0">
                <a:solidFill>
                  <a:srgbClr val="FF0000"/>
                </a:solidFill>
              </a:rPr>
              <a:t>позднооглохшие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, слепые, слабовидящие, с тяжелыми нарушениями речи, с нарушениями опорно-двигательного аппарата</a:t>
            </a:r>
            <a:r>
              <a:rPr lang="ru-RU" sz="2900" dirty="0" smtClean="0">
                <a:solidFill>
                  <a:srgbClr val="FF0000"/>
                </a:solidFill>
              </a:rPr>
              <a:t>, с задержкой психического развития, с умственной отсталостью, с расстройствами аутистического спектра, со сложными дефектами и других обучающиеся с ограниченными возможностями здоровья.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</a:rPr>
              <a:t>Ребенок - инвалид </a:t>
            </a:r>
            <a:r>
              <a:rPr lang="ru-RU" sz="2900" dirty="0" smtClean="0">
                <a:solidFill>
                  <a:schemeClr val="tx1"/>
                </a:solidFill>
              </a:rPr>
              <a:t>- лицо, не достигшее 18 лет, которое имеет нарушение здоровья со стойким расстройством функций организма (включая задержку психического развития), обусловленное заболеваниями, последствиями травм или дефектами, приводящее к ограничению жизнедеятельности. Статус ребенка-инвалида присваивает Бюро медико-социальной экспертизы. (181-ФЗ "О социальной защите инвалидов в РФ«)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компонент.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Календарно-тематическое планирование по образовательным областям, целевые ориентиры получения образования, критерии оценивания достижений ребенка. 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Корректирующий (коррекционный) компонент.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коррекционной работы, приемы, методы, формы, перечень, содержание и план индивидуально ориентированных коррекционных мероприятий. Система комплексного ПМП – сопровождения (обследование, мониторинг динамики развития). Корректировка коррекционных мероприятий. Планирование деятельности учителя –дефектолога, учителя-логопеда, педагога-психолога, других специалистов).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Воспитательный компонент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(приемы, методы и формы воспитательной работы, условия взаимодействия воспитателей и специалистов с ребенком, условия взаимодействия с родителями ребенка).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60648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Содержание программы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7120880" cy="475252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Целевые ориентиры как результат освоения программы ДО.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Динамика индивидуальных достижений воспитанников с ОВЗ по освоению  знаний, сравнительная характеристика на разных этапах обучения.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Создание необходимых условий для обеспечения доступности качественного образования для каждого ребенка.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Планируемые результаты работы. </a:t>
            </a:r>
          </a:p>
          <a:p>
            <a:pPr algn="ctr"/>
            <a:r>
              <a:rPr lang="ru-RU" sz="2400" b="1" dirty="0" smtClean="0"/>
              <a:t>Целевые ориентиры достижений ребенка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8892480" cy="52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Социально - коммуникативное развитие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Ребенок обладает установкой положительного отношения к миру, к разным видам труда, обладает чувством собственного достоинства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Активно взаимодействует со сверстниками и взрослыми, участвует в совместных играх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Проявляет умение слышать других и стремление быть понятным другими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Познавательное развитие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Ребенок проявляет любознательность, задает вопросы взрослым и сверстникам, интересуется причинно – следственными связями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Пытается самостоятельно придумывать объяснения явлениям природы и поступкам людей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Склонен наблюдать экспериментировать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Проявляет уважение к жизни и  заботу об окружающей среде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Речевое развитие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Ребенок достаточно хорошо владеет устной речью, может выражать свои мысли и желания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Художественное-эстетическое</a:t>
            </a:r>
            <a:r>
              <a:rPr lang="ru-RU" b="1" dirty="0" smtClean="0">
                <a:solidFill>
                  <a:srgbClr val="C00000"/>
                </a:solidFill>
              </a:rPr>
              <a:t> развитие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деятельность)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Физическое развитие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У ребенка развита крупная и мелкая моторика, он подвижен, вынослив, владеет основными движениями, может контролировать свои движения и управлять ими.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Имеет начальное представление о здоровом образе жизни. Воспринимает здоровый образ жизни как ценность.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Целевые ориентиры по образовательным областям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В случае невозможности полного усвоения программы из-за тяжести физических и (или) психических нарушений, в соответствии с рекомендациями ПМПК, в коррекционной работе делается акцент на формирование у ребенка социальных, практически – ориентированных навыков - жизненных компетенций.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Жизненные компетенции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vjozdoch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03200"/>
            <a:ext cx="62642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4464496"/>
          </a:xfrm>
          <a:ln w="6350"/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жизненных компетенций детей с ограниченными возможностями здоровья в условиях инклюзивной практики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652963"/>
            <a:ext cx="6400800" cy="1320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altLang="ru-RU" dirty="0" smtClean="0">
                <a:solidFill>
                  <a:schemeClr val="tx1"/>
                </a:solidFill>
              </a:rPr>
              <a:t>Анохина Н.В.</a:t>
            </a:r>
          </a:p>
          <a:p>
            <a:pPr algn="r"/>
            <a:r>
              <a:rPr lang="ru-RU" altLang="ru-RU" dirty="0" smtClean="0">
                <a:solidFill>
                  <a:schemeClr val="tx1"/>
                </a:solidFill>
              </a:rPr>
              <a:t>заместитель заведующего  по ВМР</a:t>
            </a:r>
          </a:p>
          <a:p>
            <a:pPr algn="r"/>
            <a:r>
              <a:rPr lang="ru-RU" altLang="ru-RU" dirty="0" err="1" smtClean="0">
                <a:solidFill>
                  <a:schemeClr val="tx1"/>
                </a:solidFill>
              </a:rPr>
              <a:t>МДОУ-детский</a:t>
            </a:r>
            <a:r>
              <a:rPr lang="ru-RU" altLang="ru-RU" dirty="0" smtClean="0">
                <a:solidFill>
                  <a:schemeClr val="tx1"/>
                </a:solidFill>
              </a:rPr>
              <a:t> сад комбинированного типа «Звездочка» (г. Качканар)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Формулируется обоснование внесения корректив по результатам промежуточной диагностики и заключения о реализации индивидуальных приемов в целом при обсуждении данного вопроса в рамках итогового </a:t>
            </a:r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r>
              <a:rPr lang="ru-RU" dirty="0" smtClean="0">
                <a:solidFill>
                  <a:schemeClr val="tx1"/>
                </a:solidFill>
              </a:rPr>
              <a:t> в конце учебного </a:t>
            </a:r>
            <a:r>
              <a:rPr lang="ru-RU" dirty="0" smtClean="0">
                <a:solidFill>
                  <a:schemeClr val="tx1"/>
                </a:solidFill>
              </a:rPr>
              <a:t>года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Рекомендации формулируются с целью обеспечения преемственности в процессе индивидуального сопровождения ребенка с ОВЗ  специалистами  на следующем этапе его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Заключения  и рекомендации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99096"/>
            <a:ext cx="5637010" cy="8821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24744"/>
            <a:ext cx="7175351" cy="380071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Индивидуальный образовательный маршрут для детей с ОВЗ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41946"/>
            <a:ext cx="2217440" cy="146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00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424936" cy="586583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000" b="1" dirty="0" smtClean="0"/>
              <a:t>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dirty="0" smtClean="0"/>
              <a:t>организованный целенаправленный </a:t>
            </a:r>
            <a:r>
              <a:rPr lang="ru-RU" sz="3200" dirty="0" err="1" smtClean="0"/>
              <a:t>психолого</a:t>
            </a:r>
            <a:r>
              <a:rPr lang="ru-RU" sz="3200" dirty="0" smtClean="0"/>
              <a:t> – педагогический процесс, в котором осуществляется взаимодействие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специалистов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родителей и детей </a:t>
            </a:r>
            <a:r>
              <a:rPr lang="ru-RU" sz="3200" dirty="0" smtClean="0"/>
              <a:t>на основе разработки и реализации </a:t>
            </a:r>
            <a:r>
              <a:rPr lang="ru-RU" sz="3200" b="1" dirty="0" smtClean="0">
                <a:solidFill>
                  <a:srgbClr val="C00000"/>
                </a:solidFill>
              </a:rPr>
              <a:t>комплексной индивидуальной (адаптированная) образовательной программы (АОП) </a:t>
            </a:r>
            <a:r>
              <a:rPr lang="ru-RU" sz="3200" b="1" dirty="0" smtClean="0"/>
              <a:t>и</a:t>
            </a:r>
            <a:r>
              <a:rPr lang="ru-RU" sz="3200" u="sng" dirty="0" smtClean="0"/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индивидуальной программы комплексного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медико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– социально – психологического сопровождения процесса обучения ребёнка (ИПС).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712879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Индивидуальный образовательный маршрут</a:t>
            </a:r>
          </a:p>
        </p:txBody>
      </p:sp>
    </p:spTree>
    <p:extLst>
      <p:ext uri="{BB962C8B-B14F-4D97-AF65-F5344CB8AC3E}">
        <p14:creationId xmlns="" xmlns:p14="http://schemas.microsoft.com/office/powerpoint/2010/main" val="35602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Индивидуальная карта учета динамики развития обучающихся </a:t>
            </a:r>
            <a:r>
              <a:rPr lang="ru-RU" dirty="0" smtClean="0"/>
              <a:t>(письмо Министерства общего и профессионального образования Свердловской области от 14.09.2012 г. № 02-01-95/5293 «Об индивидуальной карте учета динамики развития ребенка») содержит  </a:t>
            </a:r>
            <a:r>
              <a:rPr lang="ru-RU" dirty="0" smtClean="0">
                <a:solidFill>
                  <a:srgbClr val="C00000"/>
                </a:solidFill>
              </a:rPr>
              <a:t>программу комплексного сопровождения</a:t>
            </a:r>
            <a:r>
              <a:rPr lang="ru-RU" dirty="0" smtClean="0"/>
              <a:t> – карта заполняется ОО на ребенка имеющего заключение ПМПК.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Программа комплексного сопровождения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85786" y="1214422"/>
            <a:ext cx="7450710" cy="509489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I.</a:t>
            </a:r>
            <a:r>
              <a:rPr lang="ru-RU" dirty="0" smtClean="0">
                <a:solidFill>
                  <a:schemeClr val="tx1"/>
                </a:solidFill>
              </a:rPr>
              <a:t>Титульный лист 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II.</a:t>
            </a:r>
            <a:r>
              <a:rPr lang="ru-RU" dirty="0" smtClean="0">
                <a:solidFill>
                  <a:schemeClr val="tx1"/>
                </a:solidFill>
              </a:rPr>
              <a:t>Социальная карта семьи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.   Заключение </a:t>
            </a:r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IV. </a:t>
            </a:r>
            <a:r>
              <a:rPr lang="ru-RU" dirty="0" smtClean="0">
                <a:solidFill>
                  <a:schemeClr val="tx1"/>
                </a:solidFill>
              </a:rPr>
              <a:t>Программа комплексного сопровождения ребенка (цель сопровождения формулируется всеми участниками сопровождения; задачи – каждым участником сопровождения).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V. </a:t>
            </a:r>
            <a:r>
              <a:rPr lang="ru-RU" dirty="0" smtClean="0">
                <a:solidFill>
                  <a:schemeClr val="tx1"/>
                </a:solidFill>
              </a:rPr>
              <a:t>Индивидуально-психологические особенности (информация педагога-психолога).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VI. </a:t>
            </a:r>
            <a:r>
              <a:rPr lang="ru-RU" dirty="0" smtClean="0">
                <a:solidFill>
                  <a:schemeClr val="tx1"/>
                </a:solidFill>
              </a:rPr>
              <a:t>Познавательные процессы (информация учителя-дефектолога).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VII.</a:t>
            </a:r>
            <a:r>
              <a:rPr lang="ru-RU" dirty="0" smtClean="0">
                <a:solidFill>
                  <a:schemeClr val="tx1"/>
                </a:solidFill>
              </a:rPr>
              <a:t>Речевое развитие (информация учителя-логопеда).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VIII.</a:t>
            </a:r>
            <a:r>
              <a:rPr lang="ru-RU" dirty="0" smtClean="0">
                <a:solidFill>
                  <a:schemeClr val="tx1"/>
                </a:solidFill>
              </a:rPr>
              <a:t>Информация классного руководителя, социального педагога.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IX</a:t>
            </a:r>
            <a:r>
              <a:rPr lang="ru-RU" dirty="0" smtClean="0">
                <a:solidFill>
                  <a:schemeClr val="tx1"/>
                </a:solidFill>
              </a:rPr>
              <a:t>.  Результаты, достигнутые по завершении этапа сопровождения, оценка эффективности проделанной работы (заполняется куратором после проведения </a:t>
            </a:r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r>
              <a:rPr lang="ru-RU" dirty="0" smtClean="0">
                <a:solidFill>
                  <a:schemeClr val="tx1"/>
                </a:solidFill>
              </a:rPr>
              <a:t> по итогам учебного года).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705678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/>
              <a:t>Структура Карты</a:t>
            </a:r>
            <a:r>
              <a:rPr lang="en-US" sz="2400" dirty="0" smtClean="0"/>
              <a:t> </a:t>
            </a:r>
            <a:r>
              <a:rPr lang="ru-RU" sz="2400" dirty="0" smtClean="0"/>
              <a:t>комплексного сопровождения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404664"/>
            <a:ext cx="777686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Порядок организации и осуществления образовательной деятельности </a:t>
            </a:r>
            <a:r>
              <a:rPr lang="ru-RU" dirty="0" smtClean="0"/>
              <a:t>для детей с </a:t>
            </a:r>
            <a:r>
              <a:rPr lang="ru-RU" dirty="0" smtClean="0"/>
              <a:t>ОВЗ в </a:t>
            </a:r>
            <a:r>
              <a:rPr lang="ru-RU" dirty="0" smtClean="0"/>
              <a:t>ДОО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12776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/>
            <a:r>
              <a:rPr lang="ru-RU" dirty="0" smtClean="0">
                <a:solidFill>
                  <a:srgbClr val="C00000"/>
                </a:solidFill>
              </a:rPr>
              <a:t>Федеральный закон Российской Федерации от 29 декабря 2012 г. N 273-ФЗ "Об образовании в Российской Федерации"</a:t>
            </a:r>
          </a:p>
          <a:p>
            <a:pPr marL="538163">
              <a:buFont typeface="Arial" pitchFamily="34" charset="0"/>
              <a:buChar char="•"/>
            </a:pPr>
            <a:r>
              <a:rPr lang="ru-RU" dirty="0" smtClean="0"/>
              <a:t>Дошкольное образование - первая ступень общего образования  (ст. 10 п. 4 ФЗ-273).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«Федеральный государственный образовательный стандарт дошкольного образования», утв. приказом </a:t>
            </a:r>
            <a:r>
              <a:rPr lang="ru-RU" dirty="0" err="1" smtClean="0">
                <a:solidFill>
                  <a:srgbClr val="C00000"/>
                </a:solidFill>
              </a:rPr>
              <a:t>Минобрнауки</a:t>
            </a:r>
            <a:r>
              <a:rPr lang="ru-RU" dirty="0" smtClean="0">
                <a:solidFill>
                  <a:srgbClr val="C00000"/>
                </a:solidFill>
              </a:rPr>
              <a:t> РФ от 17 октября 2013 г. № 1155. </a:t>
            </a:r>
          </a:p>
          <a:p>
            <a:pPr marL="538163">
              <a:buFont typeface="Arial" pitchFamily="34" charset="0"/>
              <a:buChar char="•"/>
            </a:pPr>
            <a:r>
              <a:rPr lang="ru-RU" dirty="0" smtClean="0"/>
              <a:t>Образовательная деятельность в детском саду выстраивается в соответствии с ФГОС ДО, который является основой для разработки образовательной программы дошкольного образования. </a:t>
            </a:r>
          </a:p>
          <a:p>
            <a:pPr marL="538163">
              <a:buFont typeface="Arial" pitchFamily="34" charset="0"/>
              <a:buChar char="•"/>
            </a:pPr>
            <a:r>
              <a:rPr lang="ru-RU" dirty="0" smtClean="0"/>
              <a:t>Стандарт включает в себя требования к структуре и объему Программы, условиям реализации Программы, результатам освоения Программы.</a:t>
            </a:r>
          </a:p>
          <a:p>
            <a:pPr marL="538163">
              <a:buFont typeface="Arial" pitchFamily="34" charset="0"/>
              <a:buChar char="•"/>
            </a:pPr>
            <a:r>
              <a:rPr lang="ru-RU" dirty="0" smtClean="0"/>
              <a:t>В Стандарте заложены принципы инклюзивного образования в дошкольной организации (п.2.11.2, п.3.2.2, п. 3.2.7. )</a:t>
            </a:r>
          </a:p>
          <a:p>
            <a:pPr marL="538163"/>
            <a:endParaRPr lang="ru-RU" dirty="0" smtClean="0"/>
          </a:p>
          <a:p>
            <a:pPr marL="179388" lvl="0" indent="-179388"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1643050"/>
            <a:ext cx="7572428" cy="45720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ИПС как отдельный документ, как часть адаптированной образовательной программы.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Главная цель ИПС – определение содержания коррекционной работы с ребёнком, направленной на формирование возрастных психологических новообразований и становление всех видов детской деятельности.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ИПС представляет собой комплекс взаимосвязанных направлений работы с ребёнком, его окружением, прежде всего его родителями.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Содержательный компонент ИПС индивидуален и зависит от степени выраженности проблем  в развитии ребёнка, потенциальных возможностей, необходимых форм и участников сопровождения, выбора соответствующих коррекционных программ, методик и технологий.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Индивидуальная программа комплексного сопровождения (ИПС)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7120880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Предоставить ребёнку с ОВЗ возможность успешно интегрироваться в среду нормально развивающихся сверстников;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Предоставить родителям возможность получать необходимую консультативную помощь и вместе с ребёнком и педагогами осваивать ООП;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Обеспечить педагогам постоянную и квалифицированную методическую помощь - поддержку;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Постоянно отслеживать, своевременно корректировать и отбирать адекватные формы образования с учётом уровня развития и потенциальных возможностей дошкольника с ОВЗ.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Индивидуальная программа сопровождения позволяет: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1357298"/>
            <a:ext cx="7858180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 этап: диагностический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сбор информации о ребёнке - сбор анамнестических данных, анализ документов ПМПК, заключения врача, обсуждение с родителями и педагогами проблем ребёнка.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2 этап: консультативно – проективный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привлекаются к сотрудничеству родители (обязательна консультативно – практическая помощь родителям в доступной форме), обсуждаются способы решения проблемы и определяются специальные условия развития, обучения и воспитания ребёнка.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заключается договор между родителями и ДОО, родитель пишет согласие с выбором формы и содержания образования, т.е. индивидуальной образовательной программой.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составляется комплексный план </a:t>
            </a:r>
            <a:r>
              <a:rPr lang="ru-RU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dirty="0" smtClean="0">
                <a:solidFill>
                  <a:schemeClr val="tx1"/>
                </a:solidFill>
              </a:rPr>
              <a:t> - развивающего процесса, где определяются задачи </a:t>
            </a:r>
            <a:r>
              <a:rPr lang="ru-RU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dirty="0" smtClean="0">
                <a:solidFill>
                  <a:schemeClr val="tx1"/>
                </a:solidFill>
              </a:rPr>
              <a:t> – развивающей работы каждого специалиста и родителей как активных участников образовательного процесса в системе  сопровождения.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определяется количество </a:t>
            </a:r>
            <a:r>
              <a:rPr lang="ru-RU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dirty="0" smtClean="0">
                <a:solidFill>
                  <a:schemeClr val="tx1"/>
                </a:solidFill>
              </a:rPr>
              <a:t> – развивающих занятий в неделю, примерные сроки индивидуального обучения с возможностью корректировки.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8488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Этапы разработки и реализации индивидуального образовательного маршрута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85860"/>
            <a:ext cx="8929718" cy="5429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 этап: основной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Разработка и реализация комплексной </a:t>
            </a:r>
            <a:r>
              <a:rPr lang="ru-RU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dirty="0" smtClean="0">
                <a:solidFill>
                  <a:schemeClr val="tx1"/>
                </a:solidFill>
              </a:rPr>
              <a:t> – развивающей программы индивидуального </a:t>
            </a:r>
            <a:r>
              <a:rPr lang="ru-RU" dirty="0" err="1" smtClean="0">
                <a:solidFill>
                  <a:schemeClr val="tx1"/>
                </a:solidFill>
              </a:rPr>
              <a:t>психолого</a:t>
            </a:r>
            <a:r>
              <a:rPr lang="ru-RU" dirty="0" smtClean="0">
                <a:solidFill>
                  <a:schemeClr val="tx1"/>
                </a:solidFill>
              </a:rPr>
              <a:t> – педагогического сопровождения ребёнка.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Конечная цель реализации программы состоит в том, чтобы помочь ребёнку в решении задач его развития, адаптации к жизни в обществе посредством самостоятельного использования полученных жизненных важных  знаний и навыков. При построении и реализации программы сопровождения учитываются следующие факторы:</a:t>
            </a:r>
          </a:p>
          <a:p>
            <a:pPr marL="627063" lvl="0" indent="-179388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Индивидуальные особенности ребёнка (специфика развития ребёнка, структура дефекта, сильные и слабые стороны развития; уровень развития навыков коммуникации, поведения, социальных навыков);</a:t>
            </a:r>
          </a:p>
          <a:p>
            <a:pPr marL="627063" lvl="0" indent="-179388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 ребёнка (соотнесение уровня развития ребёнка с возрастными нормами развития, особенно это актуально при работе с детьми, развитие которых неравномерно;</a:t>
            </a:r>
          </a:p>
          <a:p>
            <a:pPr marL="627063" lvl="0" indent="-179388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Наиболее развитые функции, сформированные навыки, возможности социальной адаптации;</a:t>
            </a:r>
          </a:p>
          <a:p>
            <a:pPr marL="627063" lvl="0" indent="-179388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Социальная ситуация развития, семейная микросреда (позиция семьи по отношению к ребёнку, особенностям его развития, характер взаимоотношений родителя и специалиста, характер социального поведения ребёнка);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Организационные возможности образовательного учреждения, осуществляющего сопровождение (объём коррекционных занятий, возможность совместных занятий с семьёй ребёнка, взаимодействие специалистов; условия, уровень и направленность разработанных специалистами программ, методических рекомендаций, дидактических материалов).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Психолого</a:t>
            </a:r>
            <a:r>
              <a:rPr lang="ru-RU" dirty="0" smtClean="0">
                <a:solidFill>
                  <a:schemeClr val="tx1"/>
                </a:solidFill>
              </a:rPr>
              <a:t> – педагогический консилиум остаётся основной организационной формой для обсуждения стратегии и тактики комплексного </a:t>
            </a:r>
            <a:r>
              <a:rPr lang="ru-RU" dirty="0" err="1" smtClean="0">
                <a:solidFill>
                  <a:schemeClr val="tx1"/>
                </a:solidFill>
              </a:rPr>
              <a:t>психолого</a:t>
            </a:r>
            <a:r>
              <a:rPr lang="ru-RU" dirty="0" smtClean="0">
                <a:solidFill>
                  <a:schemeClr val="tx1"/>
                </a:solidFill>
              </a:rPr>
              <a:t> – педагогического сопровождения.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/>
              <a:t>Этапы разработки и реализации индивидуального образовательного маршрута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712088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4 этап: аналитический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анализ эффективности освоения ИПС, выявление «западающих» сторон развития, реальных трудностей в реализации задач, анализ причин и путей решения проблем.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разрабатывается ИПС на следующий период обучения.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осуществляется модификация задач с учётом конкретных темпов освоения ребёнком программного материала, уровня психофизического развития, личностных особенностей ребёнка, внешних факторов (посещаемости, лечения и др.).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5 этап: рефлексивный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анализ реализации задач сопровождения, выполнения рекомендаций всеми участниками сопровождения.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этап может стать заключительным в реализации индивидуальной программы сопровождения или стартовым в проектировании специальных методов предупреждения и коррекции других проблем.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делается вывод об эффективности обучения и развития ребёнка с ограниченными возможностями здоровья.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Индивидуальная программа комплексного сопровождения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43608" y="1628800"/>
            <a:ext cx="7119938" cy="48245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ФИО, возраст ребенка _______________________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Срок реализации программы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Дата </a:t>
            </a:r>
            <a:r>
              <a:rPr lang="ru-RU" sz="4800" dirty="0" err="1" smtClean="0">
                <a:solidFill>
                  <a:schemeClr val="tx1"/>
                </a:solidFill>
              </a:rPr>
              <a:t>психолого-медико-педагогического</a:t>
            </a:r>
            <a:r>
              <a:rPr lang="ru-RU" sz="4800" dirty="0" smtClean="0">
                <a:solidFill>
                  <a:schemeClr val="tx1"/>
                </a:solidFill>
              </a:rPr>
              <a:t> консилиума (</a:t>
            </a:r>
            <a:r>
              <a:rPr lang="ru-RU" sz="4800" dirty="0" err="1" smtClean="0">
                <a:solidFill>
                  <a:schemeClr val="tx1"/>
                </a:solidFill>
              </a:rPr>
              <a:t>ПМПк</a:t>
            </a:r>
            <a:r>
              <a:rPr lang="ru-RU" sz="4800" dirty="0" smtClean="0">
                <a:solidFill>
                  <a:schemeClr val="tx1"/>
                </a:solidFill>
              </a:rPr>
              <a:t>) _______________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Причина проведения __________________________________________________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Заключение __________________________________________________________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Цель сопровождения: _________________________________________________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Задачи: _____________________________________________________________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План мероприятий по сопровождению </a:t>
            </a:r>
            <a:endParaRPr lang="ru-RU" sz="1200" dirty="0" smtClean="0">
              <a:solidFill>
                <a:schemeClr val="tx1"/>
              </a:solidFill>
            </a:endParaRPr>
          </a:p>
          <a:p>
            <a:pPr fontAlgn="t"/>
            <a:endParaRPr lang="ru-RU" sz="800" dirty="0" smtClean="0"/>
          </a:p>
          <a:p>
            <a:pPr fontAlgn="t"/>
            <a:endParaRPr lang="ru-RU" sz="800" dirty="0" smtClean="0"/>
          </a:p>
          <a:p>
            <a:pPr>
              <a:lnSpc>
                <a:spcPct val="120000"/>
              </a:lnSpc>
              <a:buNone/>
            </a:pPr>
            <a:endParaRPr lang="ru-RU" sz="4400" dirty="0" smtClean="0"/>
          </a:p>
          <a:p>
            <a:pPr>
              <a:lnSpc>
                <a:spcPct val="120000"/>
              </a:lnSpc>
              <a:buNone/>
            </a:pPr>
            <a:endParaRPr lang="ru-RU" sz="4400" dirty="0" smtClean="0"/>
          </a:p>
          <a:p>
            <a:pPr>
              <a:lnSpc>
                <a:spcPct val="120000"/>
              </a:lnSpc>
              <a:buNone/>
            </a:pPr>
            <a:endParaRPr lang="ru-RU" sz="4400" dirty="0" smtClean="0"/>
          </a:p>
          <a:p>
            <a:pPr>
              <a:lnSpc>
                <a:spcPct val="120000"/>
              </a:lnSpc>
              <a:buNone/>
            </a:pPr>
            <a:endParaRPr lang="ru-RU" sz="4400" dirty="0" smtClean="0"/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сопровождения: учитель-логопед, учитель-дефектолог, педагог-психолог, социальный педагог, другие специалисты, родители (законные представители)</a:t>
            </a:r>
          </a:p>
          <a:p>
            <a:pPr>
              <a:buFont typeface="Arial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обязательна для исполнения ОО, так как она предъявляется на повторном или последующем заседании ПМПК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28092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Программа комплексного сопровождения</a:t>
            </a:r>
          </a:p>
          <a:p>
            <a:pPr algn="ctr"/>
            <a:r>
              <a:rPr lang="ru-RU" sz="1600" dirty="0" smtClean="0"/>
              <a:t>(в соответствии с письмом Министерства общего и профессионального образования Свердловской области от 14.09.2012 г. № 02-01-95/5293 «Об индивидуальной карте учета динамики развития ребенка»)</a:t>
            </a:r>
            <a:endParaRPr lang="ru-RU" sz="24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3933056"/>
          <a:ext cx="8136904" cy="1574656"/>
        </p:xfrm>
        <a:graphic>
          <a:graphicData uri="http://schemas.openxmlformats.org/drawingml/2006/table">
            <a:tbl>
              <a:tblPr/>
              <a:tblGrid>
                <a:gridCol w="2304256"/>
                <a:gridCol w="1440160"/>
                <a:gridCol w="2807715"/>
                <a:gridCol w="1584773"/>
              </a:tblGrid>
              <a:tr h="122413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Участник сопровождения*: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сопроводительные мероприятия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Периодичность (общее количество, частота и длительность занятий)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Отметка о выполнении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8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1" marR="6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568952" cy="4752528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Титульный лист  (с информацией кем, когда согласована и утверждена данная ИПС)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Пояснительная записка (содержит информацию о программах обеспечения, условиях и формах реализации данной ИП, периодах и формах мониторинга освоения ИПС, участниках реализации ИПС, описание режима при краткосрочном пребывании в группе и др.)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Индивидуальный учебный план.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Направления и задачи </a:t>
            </a:r>
            <a:r>
              <a:rPr lang="ru-RU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dirty="0" smtClean="0">
                <a:solidFill>
                  <a:schemeClr val="tx1"/>
                </a:solidFill>
              </a:rPr>
              <a:t> - развивающей работы на определённый период.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Результаты освоения ИПС за период реализации.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Рекомендации на следующий период обучения всех участников реализации ИПС с учётом мнения родителей.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56895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ИНДИВИДУАЛЬНАЯ ПРОГРАММА СОПРОВОЖДЕНИЯ</a:t>
            </a:r>
            <a:endParaRPr lang="ru-RU" sz="2400" dirty="0" smtClean="0"/>
          </a:p>
          <a:p>
            <a:r>
              <a:rPr lang="ru-RU" sz="2400" b="1" dirty="0" smtClean="0"/>
              <a:t>воспитанника группы компенсирующей направленности (2 вариант)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Педагогическое сопровождение по образовательным областям Программы</a:t>
            </a:r>
            <a:r>
              <a:rPr lang="ru-RU" dirty="0" smtClean="0">
                <a:solidFill>
                  <a:schemeClr val="tx1"/>
                </a:solidFill>
              </a:rPr>
              <a:t> (учитель – дефектолог, воспитатели, музыкальный руководитель)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Образовательные области в соответствии с ФГОС дошкольного образования:</a:t>
            </a:r>
          </a:p>
          <a:p>
            <a:pPr marL="896938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Физическое развитие</a:t>
            </a:r>
          </a:p>
          <a:p>
            <a:pPr marL="896938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Речевое развитие</a:t>
            </a:r>
          </a:p>
          <a:p>
            <a:pPr marL="896938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Социально-коммуникативное развитие</a:t>
            </a:r>
          </a:p>
          <a:p>
            <a:pPr marL="896938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Художественно – эстетическое развитие</a:t>
            </a:r>
          </a:p>
          <a:p>
            <a:pPr marL="896938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Познавательное развитие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Психологическое сопровождение (педагог–психолог)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Логопедическое сопровождение (учитель – логопед)</a:t>
            </a:r>
            <a:endParaRPr lang="ru-RU" dirty="0" smtClean="0">
              <a:solidFill>
                <a:schemeClr val="tx1"/>
              </a:solidFill>
            </a:endParaRPr>
          </a:p>
          <a:p>
            <a:pPr marL="88900" indent="0"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3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СОПРОВОЖДЕНИЯ: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3"/>
            <a:ext cx="748883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Результаты программы сопровождения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115616" y="1700808"/>
          <a:ext cx="7200800" cy="4402836"/>
        </p:xfrm>
        <a:graphic>
          <a:graphicData uri="http://schemas.openxmlformats.org/drawingml/2006/table">
            <a:tbl>
              <a:tblPr/>
              <a:tblGrid>
                <a:gridCol w="3600400"/>
                <a:gridCol w="36004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Коррекционно -  развивающие задачи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 основным разделам ИПС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Результаты освоения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заполняется совместно ведущим специалистом, педагогами группы, ассистентом и родителями)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 образовательным областям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Художественно – эстетическое развитие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 видам сопровождения - логопедическое, психологическое….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475252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Ф.И. ребёнка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Дата </a:t>
            </a:r>
            <a:r>
              <a:rPr lang="ru-RU" sz="3400" dirty="0" err="1" smtClean="0">
                <a:solidFill>
                  <a:schemeClr val="tx1"/>
                </a:solidFill>
              </a:rPr>
              <a:t>рождения____________</a:t>
            </a:r>
            <a:r>
              <a:rPr lang="ru-RU" sz="3400" dirty="0" smtClean="0">
                <a:solidFill>
                  <a:schemeClr val="tx1"/>
                </a:solidFill>
              </a:rPr>
              <a:t>          Дата поступления в ДОО_________________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Режим </a:t>
            </a:r>
            <a:r>
              <a:rPr lang="ru-RU" sz="3400" dirty="0" err="1" smtClean="0">
                <a:solidFill>
                  <a:schemeClr val="tx1"/>
                </a:solidFill>
              </a:rPr>
              <a:t>посещения:_______________________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Заключения врачей – специалистов</a:t>
            </a:r>
            <a:r>
              <a:rPr lang="ru-RU" sz="3400" dirty="0" smtClean="0">
                <a:solidFill>
                  <a:schemeClr val="tx1"/>
                </a:solidFill>
              </a:rPr>
              <a:t> (с указанием даты): (например)</a:t>
            </a:r>
          </a:p>
          <a:p>
            <a:pPr lvl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психиатр: </a:t>
            </a:r>
            <a:r>
              <a:rPr lang="ru-RU" sz="3400" i="1" dirty="0" smtClean="0">
                <a:solidFill>
                  <a:schemeClr val="tx1"/>
                </a:solidFill>
              </a:rPr>
              <a:t>умственная отсталость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невролог: </a:t>
            </a:r>
            <a:r>
              <a:rPr lang="ru-RU" sz="3400" i="1" dirty="0" smtClean="0">
                <a:solidFill>
                  <a:schemeClr val="tx1"/>
                </a:solidFill>
              </a:rPr>
              <a:t>ДЦП, спастическая </a:t>
            </a:r>
            <a:r>
              <a:rPr lang="ru-RU" sz="3400" i="1" dirty="0" err="1" smtClean="0">
                <a:solidFill>
                  <a:schemeClr val="tx1"/>
                </a:solidFill>
              </a:rPr>
              <a:t>диплегия</a:t>
            </a:r>
            <a:r>
              <a:rPr lang="ru-RU" sz="3400" i="1" dirty="0" smtClean="0">
                <a:solidFill>
                  <a:schemeClr val="tx1"/>
                </a:solidFill>
              </a:rPr>
              <a:t> средней степени тяжести (восстановительный период), недоразвитие физического, психического, речевого развития;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окулист: </a:t>
            </a:r>
            <a:r>
              <a:rPr lang="ru-RU" sz="3400" i="1" dirty="0" err="1" smtClean="0">
                <a:solidFill>
                  <a:schemeClr val="tx1"/>
                </a:solidFill>
              </a:rPr>
              <a:t>содружественное</a:t>
            </a:r>
            <a:r>
              <a:rPr lang="ru-RU" sz="3400" i="1" dirty="0" smtClean="0">
                <a:solidFill>
                  <a:schemeClr val="tx1"/>
                </a:solidFill>
              </a:rPr>
              <a:t> сходящееся альтернирующее косоглазие ОИ;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3400" dirty="0" err="1" smtClean="0">
                <a:solidFill>
                  <a:schemeClr val="tx1"/>
                </a:solidFill>
              </a:rPr>
              <a:t>отолориенголог</a:t>
            </a:r>
            <a:r>
              <a:rPr lang="ru-RU" sz="3400" dirty="0" smtClean="0">
                <a:solidFill>
                  <a:schemeClr val="tx1"/>
                </a:solidFill>
              </a:rPr>
              <a:t>: </a:t>
            </a:r>
            <a:r>
              <a:rPr lang="ru-RU" sz="3400" i="1" dirty="0" smtClean="0">
                <a:solidFill>
                  <a:schemeClr val="tx1"/>
                </a:solidFill>
              </a:rPr>
              <a:t>аденоиды: аденоиды- 1-2 ст</a:t>
            </a:r>
            <a:r>
              <a:rPr lang="ru-RU" sz="3400" dirty="0" smtClean="0">
                <a:solidFill>
                  <a:schemeClr val="tx1"/>
                </a:solidFill>
              </a:rPr>
              <a:t>. – </a:t>
            </a:r>
            <a:r>
              <a:rPr lang="ru-RU" sz="3400" i="1" dirty="0" smtClean="0">
                <a:solidFill>
                  <a:schemeClr val="tx1"/>
                </a:solidFill>
              </a:rPr>
              <a:t>направлена для консультации (слуховое восприятие правым ухом)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логопед: </a:t>
            </a:r>
            <a:r>
              <a:rPr lang="ru-RU" sz="3400" i="1" dirty="0" smtClean="0">
                <a:solidFill>
                  <a:schemeClr val="tx1"/>
                </a:solidFill>
              </a:rPr>
              <a:t>системное недоразвитие речи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педиатр: </a:t>
            </a:r>
            <a:r>
              <a:rPr lang="ru-RU" sz="3400" i="1" dirty="0" smtClean="0">
                <a:solidFill>
                  <a:schemeClr val="tx1"/>
                </a:solidFill>
              </a:rPr>
              <a:t>специальная физкультурная группа, группа здоровья – 4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 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Заключение </a:t>
            </a:r>
            <a:r>
              <a:rPr lang="ru-RU" sz="3400" b="1" dirty="0" err="1" smtClean="0">
                <a:solidFill>
                  <a:schemeClr val="tx1"/>
                </a:solidFill>
              </a:rPr>
              <a:t>ПМПк</a:t>
            </a:r>
            <a:r>
              <a:rPr lang="ru-RU" sz="3400" b="1" dirty="0" smtClean="0">
                <a:solidFill>
                  <a:schemeClr val="tx1"/>
                </a:solidFill>
              </a:rPr>
              <a:t> (протокол № </a:t>
            </a:r>
            <a:r>
              <a:rPr lang="ru-RU" sz="3400" b="1" dirty="0" err="1" smtClean="0">
                <a:solidFill>
                  <a:schemeClr val="tx1"/>
                </a:solidFill>
              </a:rPr>
              <a:t>__от__________________________</a:t>
            </a:r>
            <a:r>
              <a:rPr lang="ru-RU" sz="3400" dirty="0" err="1" smtClean="0">
                <a:solidFill>
                  <a:schemeClr val="tx1"/>
                </a:solidFill>
              </a:rPr>
              <a:t>_</a:t>
            </a:r>
            <a:r>
              <a:rPr lang="ru-RU" sz="3400" dirty="0" smtClean="0">
                <a:solidFill>
                  <a:schemeClr val="tx1"/>
                </a:solidFill>
              </a:rPr>
              <a:t>):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 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- </a:t>
            </a:r>
            <a:r>
              <a:rPr lang="ru-RU" sz="3400" i="1" dirty="0" smtClean="0">
                <a:solidFill>
                  <a:schemeClr val="tx1"/>
                </a:solidFill>
              </a:rPr>
              <a:t>по результатам первичного мониторинга затруднено освоение программы своей возрастной группы;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- разработка и реализация индивидуальной программы сопровождения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 (ведущий специалист учитель – </a:t>
            </a:r>
            <a:r>
              <a:rPr lang="ru-RU" sz="3400" i="1" dirty="0" err="1" smtClean="0">
                <a:solidFill>
                  <a:schemeClr val="tx1"/>
                </a:solidFill>
              </a:rPr>
              <a:t>дефектолог________________________</a:t>
            </a:r>
            <a:r>
              <a:rPr lang="ru-RU" sz="3400" i="1" dirty="0" smtClean="0">
                <a:solidFill>
                  <a:schemeClr val="tx1"/>
                </a:solidFill>
              </a:rPr>
              <a:t>):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- необходимо постоянное  сопровождение взрослого (ассистента педагога);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- наиболее эффективны индивидуальные  формы обучения.</a:t>
            </a:r>
            <a:endParaRPr lang="ru-RU" sz="3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Индивидуальная карта сопровождения на 20__- 20_ учебный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630560"/>
            <a:ext cx="828092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п.2.11.2 ФГОС ДО: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коррекционной работы и/или инклюзивного образования включается в образовательную программу дошкольного образования, «если планируется её освоение детьми с ограниченными возможностями здоровья. Данный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должен содержать специальные условия для получения образования детьми с ограниченными возможностями здоровья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том числе: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механизмы адаптации Программы для указанных детей,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использование специальных образовательных программ и методов,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специальных методических пособий и дидактических материалов,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проведение групповых и индивидуальных коррекционных занятий;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осуществление квалифицированной коррекции нарушений их развития».</a:t>
            </a:r>
          </a:p>
          <a:p>
            <a:pPr marL="3587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п.3.2.7 ФГОС ДО</a:t>
            </a:r>
          </a:p>
          <a:p>
            <a:pPr algn="just"/>
            <a:r>
              <a:rPr lang="ru-RU" sz="1600" dirty="0" smtClean="0"/>
              <a:t>«</a:t>
            </a:r>
            <a:r>
              <a:rPr lang="ru-RU" sz="1600" dirty="0" smtClean="0">
                <a:solidFill>
                  <a:srgbClr val="C00000"/>
                </a:solidFill>
              </a:rPr>
              <a:t>Для коррекционной работы с детьми с ограниченными возможностями здоровья</a:t>
            </a:r>
            <a:r>
              <a:rPr lang="ru-RU" sz="1600" dirty="0" smtClean="0"/>
              <a:t>, осваивающими Программу совместно с другими детьми </a:t>
            </a:r>
            <a:r>
              <a:rPr lang="ru-RU" sz="1600" dirty="0" smtClean="0">
                <a:solidFill>
                  <a:srgbClr val="C00000"/>
                </a:solidFill>
              </a:rPr>
              <a:t>в Группах комбинированной направленности, должны создаваться условия в соответствии с перечнем и планом реализации индивидуально ориентированных коррекционных мероприятий</a:t>
            </a:r>
            <a:r>
              <a:rPr lang="ru-RU" sz="1600" dirty="0" smtClean="0"/>
              <a:t>, обеспечивающих удовлетворение особых образовательных потребностей детей с ограниченными возможностями здоровья. При создании условий </a:t>
            </a:r>
            <a:r>
              <a:rPr lang="ru-RU" sz="1600" dirty="0" smtClean="0">
                <a:solidFill>
                  <a:srgbClr val="C00000"/>
                </a:solidFill>
              </a:rPr>
              <a:t>для работы с детьми-инвалидами,</a:t>
            </a:r>
            <a:r>
              <a:rPr lang="ru-RU" sz="1600" dirty="0" smtClean="0"/>
              <a:t> осваивающими Программу, </a:t>
            </a:r>
            <a:r>
              <a:rPr lang="ru-RU" sz="1600" dirty="0" smtClean="0">
                <a:solidFill>
                  <a:srgbClr val="C00000"/>
                </a:solidFill>
              </a:rPr>
              <a:t>должна учитываться индивидуальная программа реабилитации ребенка-инвалида</a:t>
            </a:r>
            <a:r>
              <a:rPr lang="ru-RU" sz="1600" dirty="0" smtClean="0"/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331640" y="292007"/>
            <a:ext cx="669674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Циклограмма реализации индивидуального обучения на неделю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396474"/>
          <a:ext cx="8496943" cy="4295501"/>
        </p:xfrm>
        <a:graphic>
          <a:graphicData uri="http://schemas.openxmlformats.org/drawingml/2006/table">
            <a:tbl>
              <a:tblPr/>
              <a:tblGrid>
                <a:gridCol w="1236023"/>
                <a:gridCol w="1390424"/>
                <a:gridCol w="1149071"/>
                <a:gridCol w="1627713"/>
                <a:gridCol w="859771"/>
                <a:gridCol w="1154758"/>
                <a:gridCol w="1079183"/>
              </a:tblGrid>
              <a:tr h="88669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Формы непосредственно образовательной деятельности (НОД)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(время)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(время)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(время)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(время)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(время)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учитель-дефектолог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специалиста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подгрупповая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индивидуаль-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учитель – логопед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специалиста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индивидуаль-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педагог – психолог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специалиста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индивидуаль-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муз. рук – 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специалиста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подгрупповая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подгрупповая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массаж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Курсами про назначению врача - специалиста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5536" y="5649724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сведения: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ежедневное сопровождение осуществляет младший воспитатель (ассистент педагога)________________________________________________________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минутки детского чтения с обсуждением прочитанного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ежедневно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групповая форма)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Дата:____________________Ознакомлены_________________________________________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подпись родителей)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7776864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err="1" smtClean="0">
                <a:solidFill>
                  <a:schemeClr val="tx1"/>
                </a:solidFill>
              </a:rPr>
              <a:t>Начата__________________Окончена___________________________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i="1" dirty="0" smtClean="0">
                <a:solidFill>
                  <a:schemeClr val="tx1"/>
                </a:solidFill>
              </a:rPr>
              <a:t> </a:t>
            </a:r>
            <a:r>
              <a:rPr lang="ru-RU" sz="1100" b="1" dirty="0" smtClean="0">
                <a:solidFill>
                  <a:schemeClr val="tx1"/>
                </a:solidFill>
              </a:rPr>
              <a:t>Общие сведения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Ф.И.О. </a:t>
            </a:r>
            <a:r>
              <a:rPr lang="ru-RU" sz="1100" dirty="0" err="1" smtClean="0">
                <a:solidFill>
                  <a:schemeClr val="tx1"/>
                </a:solidFill>
              </a:rPr>
              <a:t>ребёнка__________________________Дата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рождения____________________________________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Поступил (а)_____________ </a:t>
            </a:r>
            <a:r>
              <a:rPr lang="ru-RU" sz="1100" dirty="0" err="1" smtClean="0">
                <a:solidFill>
                  <a:schemeClr val="tx1"/>
                </a:solidFill>
              </a:rPr>
              <a:t>из________________________________________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Домашний адрес, </a:t>
            </a:r>
            <a:r>
              <a:rPr lang="ru-RU" sz="1100" dirty="0" err="1" smtClean="0">
                <a:solidFill>
                  <a:schemeClr val="tx1"/>
                </a:solidFill>
              </a:rPr>
              <a:t>телефон___________________________________________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Ф.И.О. </a:t>
            </a:r>
            <a:r>
              <a:rPr lang="ru-RU" sz="1100" dirty="0" err="1" smtClean="0">
                <a:solidFill>
                  <a:schemeClr val="tx1"/>
                </a:solidFill>
              </a:rPr>
              <a:t>матери___________________Ф.И.О</a:t>
            </a:r>
            <a:r>
              <a:rPr lang="ru-RU" sz="1100" dirty="0" smtClean="0">
                <a:solidFill>
                  <a:schemeClr val="tx1"/>
                </a:solidFill>
              </a:rPr>
              <a:t>. отца _____________________</a:t>
            </a: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Ф.И.О. других </a:t>
            </a:r>
            <a:r>
              <a:rPr lang="ru-RU" sz="1100" dirty="0" err="1" smtClean="0">
                <a:solidFill>
                  <a:schemeClr val="tx1"/>
                </a:solidFill>
              </a:rPr>
              <a:t>родственников________________________________________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Особенности адаптации к </a:t>
            </a:r>
            <a:r>
              <a:rPr lang="ru-RU" sz="1100" dirty="0" err="1" smtClean="0">
                <a:solidFill>
                  <a:schemeClr val="tx1"/>
                </a:solidFill>
              </a:rPr>
              <a:t>группе_____________________________________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Медицинский </a:t>
            </a:r>
            <a:r>
              <a:rPr lang="ru-RU" sz="1100" dirty="0" err="1" smtClean="0">
                <a:solidFill>
                  <a:schemeClr val="tx1"/>
                </a:solidFill>
              </a:rPr>
              <a:t>диагноз______________________________________________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Состоит ли на учете у невролога, психиатра, </a:t>
            </a:r>
            <a:r>
              <a:rPr lang="ru-RU" sz="1100" dirty="0" err="1" smtClean="0">
                <a:solidFill>
                  <a:schemeClr val="tx1"/>
                </a:solidFill>
              </a:rPr>
              <a:t>др._________________________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Рекомендуемый режим посещения </a:t>
            </a:r>
            <a:r>
              <a:rPr lang="ru-RU" sz="1100" dirty="0" err="1" smtClean="0">
                <a:solidFill>
                  <a:schemeClr val="tx1"/>
                </a:solidFill>
              </a:rPr>
              <a:t>группы_____________________________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Психологическое сопровождение </a:t>
            </a:r>
            <a:r>
              <a:rPr lang="ru-RU" sz="1100" b="1" dirty="0" err="1" smtClean="0">
                <a:solidFill>
                  <a:schemeClr val="tx1"/>
                </a:solidFill>
              </a:rPr>
              <a:t>в___________________учебном</a:t>
            </a:r>
            <a:r>
              <a:rPr lang="ru-RU" sz="1100" b="1" dirty="0" smtClean="0">
                <a:solidFill>
                  <a:schemeClr val="tx1"/>
                </a:solidFill>
              </a:rPr>
              <a:t> году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Дата психологического </a:t>
            </a:r>
            <a:r>
              <a:rPr lang="ru-RU" sz="1100" dirty="0" err="1" smtClean="0">
                <a:solidFill>
                  <a:schemeClr val="tx1"/>
                </a:solidFill>
              </a:rPr>
              <a:t>обследования_______________________________________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Используемые </a:t>
            </a:r>
            <a:r>
              <a:rPr lang="ru-RU" sz="1100" dirty="0" err="1" smtClean="0">
                <a:solidFill>
                  <a:schemeClr val="tx1"/>
                </a:solidFill>
              </a:rPr>
              <a:t>методики__________________________________________________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Выводы по результатам </a:t>
            </a:r>
            <a:r>
              <a:rPr lang="ru-RU" sz="1100" dirty="0" err="1" smtClean="0">
                <a:solidFill>
                  <a:schemeClr val="tx1"/>
                </a:solidFill>
              </a:rPr>
              <a:t>обследования_______________________________________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Включение ребёнка в </a:t>
            </a:r>
            <a:r>
              <a:rPr lang="ru-RU" sz="1100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sz="1100" dirty="0" smtClean="0">
                <a:solidFill>
                  <a:schemeClr val="tx1"/>
                </a:solidFill>
              </a:rPr>
              <a:t> – развивающую работу (форма, программа, цели, продолжительность)_______</a:t>
            </a: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Анализ результатов </a:t>
            </a:r>
            <a:r>
              <a:rPr lang="ru-RU" sz="1100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sz="1100" dirty="0" smtClean="0">
                <a:solidFill>
                  <a:schemeClr val="tx1"/>
                </a:solidFill>
              </a:rPr>
              <a:t>- развивающей работы (на основе повторной </a:t>
            </a:r>
            <a:r>
              <a:rPr lang="ru-RU" sz="1100" dirty="0" err="1" smtClean="0">
                <a:solidFill>
                  <a:schemeClr val="tx1"/>
                </a:solidFill>
              </a:rPr>
              <a:t>диангностики</a:t>
            </a:r>
            <a:r>
              <a:rPr lang="ru-RU" sz="1100" dirty="0" smtClean="0">
                <a:solidFill>
                  <a:schemeClr val="tx1"/>
                </a:solidFill>
              </a:rPr>
              <a:t>) __________________</a:t>
            </a: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Необходимость обращения к другим </a:t>
            </a:r>
            <a:r>
              <a:rPr lang="ru-RU" sz="1100" dirty="0" err="1" smtClean="0">
                <a:solidFill>
                  <a:schemeClr val="tx1"/>
                </a:solidFill>
              </a:rPr>
              <a:t>специалистам______________________________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Индивидуальные консультации с </a:t>
            </a:r>
            <a:r>
              <a:rPr lang="ru-RU" sz="1100" dirty="0" err="1" smtClean="0">
                <a:solidFill>
                  <a:schemeClr val="tx1"/>
                </a:solidFill>
              </a:rPr>
              <a:t>родителями___________________________________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Дата психологического обследования </a:t>
            </a:r>
            <a:r>
              <a:rPr lang="ru-RU" sz="1100" dirty="0" err="1" smtClean="0">
                <a:solidFill>
                  <a:schemeClr val="tx1"/>
                </a:solidFill>
              </a:rPr>
              <a:t>родителей_________________________________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Используемые </a:t>
            </a:r>
            <a:r>
              <a:rPr lang="ru-RU" sz="1100" dirty="0" err="1" smtClean="0">
                <a:solidFill>
                  <a:schemeClr val="tx1"/>
                </a:solidFill>
              </a:rPr>
              <a:t>методики_____________________________________________________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Выводы по результатам  диагностики </a:t>
            </a:r>
            <a:r>
              <a:rPr lang="ru-RU" sz="1100" dirty="0" err="1" smtClean="0">
                <a:solidFill>
                  <a:schemeClr val="tx1"/>
                </a:solidFill>
              </a:rPr>
              <a:t>родителей_________________________________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Обратная связь о проведенной </a:t>
            </a:r>
            <a:r>
              <a:rPr lang="ru-RU" sz="1100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sz="1100" dirty="0" smtClean="0">
                <a:solidFill>
                  <a:schemeClr val="tx1"/>
                </a:solidFill>
              </a:rPr>
              <a:t>- развивающей работе от родителей, воспитателей, других </a:t>
            </a:r>
            <a:r>
              <a:rPr lang="ru-RU" sz="1100" dirty="0" err="1" smtClean="0">
                <a:solidFill>
                  <a:schemeClr val="tx1"/>
                </a:solidFill>
              </a:rPr>
              <a:t>специалистов___________________________________________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i="1" dirty="0" smtClean="0">
                <a:solidFill>
                  <a:schemeClr val="tx1"/>
                </a:solidFill>
              </a:rPr>
              <a:t>Примечания_______________________________________________________________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ru-RU" sz="1100" i="1" dirty="0" smtClean="0">
                <a:solidFill>
                  <a:schemeClr val="tx1"/>
                </a:solidFill>
              </a:rPr>
              <a:t>Педагог – психолог ______________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85689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Карта психологического сопровождения воспитанника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7120880" cy="13681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Ф.И. ребёнка_________________________________________________________________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Дата рождения________________________________________________________________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Дата поступления____________откуда___________________________________________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Дата выбытия________________куда_____________________________________________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Индивидуальный лист здоровья и коррекции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4" y="3031974"/>
          <a:ext cx="7704859" cy="2269234"/>
        </p:xfrm>
        <a:graphic>
          <a:graphicData uri="http://schemas.openxmlformats.org/drawingml/2006/table">
            <a:tbl>
              <a:tblPr/>
              <a:tblGrid>
                <a:gridCol w="394477"/>
                <a:gridCol w="913013"/>
                <a:gridCol w="913711"/>
                <a:gridCol w="913711"/>
                <a:gridCol w="914407"/>
                <a:gridCol w="913711"/>
                <a:gridCol w="913711"/>
                <a:gridCol w="913711"/>
                <a:gridCol w="914407"/>
              </a:tblGrid>
              <a:tr h="1361542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«Д» группа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закаливания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Физ. гр.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Заключения врачей, спец.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Заключения ПМПК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от______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Коррекц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помощь в ДОО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46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46"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8858280" cy="5429288"/>
          </a:xfrm>
        </p:spPr>
        <p:txBody>
          <a:bodyPr>
            <a:normAutofit fontScale="55000" lnSpcReduction="20000"/>
          </a:bodyPr>
          <a:lstStyle/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 первой странице дневника указывается необходимая информация о ребёнке:</a:t>
            </a:r>
          </a:p>
          <a:p>
            <a:pPr marL="50292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Ф.И. ребёнка, дата рождения, дата поступления, домашний адрес;</a:t>
            </a:r>
          </a:p>
          <a:p>
            <a:pPr marL="50292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Ф.И.О. родителей (законных представителей), родственников, контактные телефоны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Медицинские рекомендации заносятся медицинским работником дошкольной организации по мере изменений в состоянии ребёнка (не мене 2 раз в год) с указанием даты заполнения.</a:t>
            </a:r>
          </a:p>
          <a:p>
            <a:pPr marL="50292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Рекомендации к оформлению наблюдений: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Наблюдения записываются в дневник ежедневно с указанием времени сопровождения ребёнка;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Фиксируются все изменения в период адаптации ребёнка к ОУ (при поступлении в группу, после длительных больничных, отпусков);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Информация родителей о состоянии ребёнка дома и пожелания по сопровождению;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Сведения о получении (длительность, состояние ребёнка в период и после) медикаментозного лечения.</a:t>
            </a:r>
          </a:p>
          <a:p>
            <a:pPr marL="50292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Воспитатель описывает состояние ребёнка в течение дня: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настроение утром, во время прогулки, занятий, после дневного сна и перед уходом домой;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особенности поведения во время кормления и дневного сна;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культурно-гигиенических навыков и  навыков самообслуживания (питание, пользование туалетом, умывание, раздевание – одевание и т.д.);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особенности общения с детьми и взрослыми при проведении образовательной деятельности, во время прогулки, совместных игр с детьми др.;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предпочтения ребёнка (любимые предметы, игрушки, игры, упражнения, звуки);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негативные проявления (причины их появления в течение дня);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речевые и эмоциональные проявления в течение дня, появление новых </a:t>
            </a:r>
            <a:r>
              <a:rPr lang="ru-RU" dirty="0" err="1" smtClean="0">
                <a:solidFill>
                  <a:schemeClr val="tx1"/>
                </a:solidFill>
              </a:rPr>
              <a:t>звукокомплексов</a:t>
            </a:r>
            <a:r>
              <a:rPr lang="ru-RU" dirty="0" smtClean="0">
                <a:solidFill>
                  <a:schemeClr val="tx1"/>
                </a:solidFill>
              </a:rPr>
              <a:t>, слогов, слов, эмоций;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положительная или резко отрицательная динамика в развитии воспитанника;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фиксируется при необходимости и состояние ребёнка дома – со слов родителей; отмечается дата ухода и выхода ребёнка с больничного, отпуска, причины отсутствия;</a:t>
            </a:r>
          </a:p>
          <a:p>
            <a:pPr marL="502920"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отмечается дата ухода и выхода с больничного, отпуска, причины отсутствия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214290"/>
            <a:ext cx="857252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РЕКОМЕНДАЦИИ ПО ВЕДЕНИЮ ДНЕВНИКА НАБЛЮДЕНИЙ ЗА ВОСПИТАННИКОМ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Титульный лист  (с кем и когда согласована, утверждена ИПС).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 (информация о программном обеспечении, условиях и формах реализации данной ИПС, периодах и формах мониторинга освоения, участниках реализации, описании режима при краткосрочном пребывании в группе).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обучения и воспитания детей с нарушением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двигательного аппарата (ОДА).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ребёнка с ДЦП (описание формы)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развития ребёнка: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-психологический портрет;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-подробная педагогическая характеристика;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речевой статус;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-представление учителя – дефектолога.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мониторинга: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заключения всех специалистов по результатам обследования;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результаты освоения ИПС за период реализации;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рекомендации всех участников ИПС на следующий период обучения с учётом мнения родителей.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на логопедических занятиях:</a:t>
            </a:r>
          </a:p>
          <a:p>
            <a:pPr marL="528638" indent="3175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-организация и содержание логопедической работы с детьми 1 – 4 уровней речевого развития;</a:t>
            </a:r>
          </a:p>
          <a:p>
            <a:pPr marL="528638" indent="3175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особенности индивидуальной логопедической работы с детьми, страдающими дизартрией;</a:t>
            </a:r>
          </a:p>
          <a:p>
            <a:pPr marL="528638" indent="3175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-методы и приёмы в устранении недостатков развития моторной функции;</a:t>
            </a:r>
          </a:p>
          <a:p>
            <a:pPr marL="528638" indent="3175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-развитие функциональных возможностей кистей и пальцев рук;</a:t>
            </a:r>
          </a:p>
          <a:p>
            <a:pPr marL="528638" indent="3175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связной речи;</a:t>
            </a:r>
          </a:p>
          <a:p>
            <a:pPr marL="528638" indent="3175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элементарных навыков письма и чтения.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и задачи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развивающей работы специалистов (учителя – логопеда, учителя – дефектолога, психолога, воспитателя, инструктора ЛФК, музыкального руководителя).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специалистов с воспитателями и родителями.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14290"/>
            <a:ext cx="6797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СТРУКТУРА ИНДИВИДУАЛЬНОЙ ПРОГРАММЫ СОПРОВОЖДЕНИЯ ребенка с ДЦП</a:t>
            </a: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92869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УЧАСТНИКИ РЕАЛИЗАЦИИ ИПС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1357298"/>
            <a:ext cx="7715304" cy="483204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900" i="1" dirty="0" smtClean="0"/>
              <a:t>Учитель – логопед</a:t>
            </a:r>
            <a:r>
              <a:rPr lang="ru-RU" sz="2900" dirty="0" smtClean="0"/>
              <a:t> разрабатывает и осуществляет логопедическое сопровождение.</a:t>
            </a:r>
          </a:p>
          <a:p>
            <a:pPr lvl="0"/>
            <a:r>
              <a:rPr lang="ru-RU" sz="2900" i="1" dirty="0" smtClean="0"/>
              <a:t>Педагог – психолог</a:t>
            </a:r>
            <a:r>
              <a:rPr lang="ru-RU" sz="2900" dirty="0" smtClean="0"/>
              <a:t> разрабатывает и осуществляет психологическое сопровождение.</a:t>
            </a:r>
          </a:p>
          <a:p>
            <a:pPr lvl="0"/>
            <a:r>
              <a:rPr lang="ru-RU" sz="2900" i="1" dirty="0" smtClean="0"/>
              <a:t>Инструктор ЛФК</a:t>
            </a:r>
            <a:r>
              <a:rPr lang="ru-RU" sz="2900" dirty="0" smtClean="0"/>
              <a:t> занимается преодолением двигательной патологии </a:t>
            </a:r>
          </a:p>
          <a:p>
            <a:pPr lvl="0"/>
            <a:r>
              <a:rPr lang="ru-RU" sz="2900" i="1" dirty="0" smtClean="0"/>
              <a:t>Воспитатели</a:t>
            </a:r>
            <a:r>
              <a:rPr lang="ru-RU" sz="2900" dirty="0" smtClean="0"/>
              <a:t> осуществляют педагогическое сопровождение</a:t>
            </a:r>
          </a:p>
          <a:p>
            <a:pPr lvl="0"/>
            <a:r>
              <a:rPr lang="ru-RU" sz="2900" i="1" dirty="0" smtClean="0"/>
              <a:t>Музыкальный руководитель</a:t>
            </a:r>
            <a:r>
              <a:rPr lang="ru-RU" sz="2900" dirty="0" smtClean="0"/>
              <a:t> осуществляет музыкальное сопровождение.</a:t>
            </a:r>
          </a:p>
          <a:p>
            <a:pPr lvl="0"/>
            <a:r>
              <a:rPr lang="ru-RU" sz="2900" i="1" dirty="0" smtClean="0"/>
              <a:t>Медицинские работники</a:t>
            </a:r>
            <a:r>
              <a:rPr lang="ru-RU" sz="2900" dirty="0" smtClean="0"/>
              <a:t> проводят медикаментозную терапию, физиотерапевтическое лечение, массаж.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Принципы  ИОМ 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принцип опоры </a:t>
            </a:r>
            <a:r>
              <a:rPr lang="ru-RU" sz="2800" b="1" dirty="0"/>
              <a:t>на обучаемость ребенка; </a:t>
            </a:r>
            <a:endParaRPr lang="ru-RU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принцип </a:t>
            </a:r>
            <a:r>
              <a:rPr lang="ru-RU" sz="2800" b="1" dirty="0"/>
              <a:t>соотнесения уровня актуального развития и зоны ближайшего </a:t>
            </a:r>
            <a:r>
              <a:rPr lang="ru-RU" sz="2800" b="1" dirty="0" smtClean="0"/>
              <a:t>развития;</a:t>
            </a:r>
          </a:p>
          <a:p>
            <a:r>
              <a:rPr lang="ru-RU" sz="2800" b="1" dirty="0" smtClean="0"/>
              <a:t>-  принцип </a:t>
            </a:r>
            <a:r>
              <a:rPr lang="ru-RU" sz="2800" b="1" dirty="0"/>
              <a:t>соблюдения интересов </a:t>
            </a:r>
            <a:r>
              <a:rPr lang="ru-RU" sz="2800" b="1" dirty="0" smtClean="0"/>
              <a:t>ребенка;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принцип </a:t>
            </a:r>
            <a:r>
              <a:rPr lang="ru-RU" sz="2800" b="1" dirty="0"/>
              <a:t>тесного </a:t>
            </a:r>
            <a:r>
              <a:rPr lang="ru-RU" sz="2800" b="1" dirty="0" smtClean="0"/>
              <a:t>взаимодействия;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принцип непрерывности;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принцип </a:t>
            </a:r>
            <a:r>
              <a:rPr lang="ru-RU" sz="2800" b="1" dirty="0"/>
              <a:t>отказа от усредненного </a:t>
            </a:r>
            <a:r>
              <a:rPr lang="ru-RU" sz="2800" b="1" dirty="0" smtClean="0"/>
              <a:t>нормирования;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принцип </a:t>
            </a:r>
            <a:r>
              <a:rPr lang="ru-RU" sz="2800" b="1" dirty="0"/>
              <a:t>опоры на детскую </a:t>
            </a:r>
            <a:r>
              <a:rPr lang="ru-RU" sz="2800" b="1" dirty="0" smtClean="0"/>
              <a:t>субкультуру.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7411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9768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Желаем 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 </a:t>
            </a: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 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успехов!</a:t>
            </a:r>
          </a:p>
        </p:txBody>
      </p:sp>
      <p:pic>
        <p:nvPicPr>
          <p:cNvPr id="4098" name="Picture 2" descr="bez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16" y="2348880"/>
            <a:ext cx="6336704" cy="4301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4147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412776"/>
            <a:ext cx="8085584" cy="4389437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Диагностическая работа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выявление особых образовательных потребностей дошкольников с ОВЗ при освоении основной образовательной программы дошкольного образования, проведение комплексной диагностики и подготовку рекомендаций по оказанию коррекционной помощи детям с ОВЗ в условиях ДОУ;  выявление резервных (компенсаторных) возможностей, изучение особенностей развития эмоционально – волевой, познавательной, речевой сфер и личностных особенностей воспитанников с ОВЗ; изучение социальной ситуации развития, условий семейного воспитания; систематический контроль за динамикой и уровнем развития детей с ОВЗ в форме мониторинга, успешности освоения Программы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653136"/>
            <a:ext cx="68865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0486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Направления коррекционной работы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Направления коррекционной работы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484784"/>
            <a:ext cx="8229600" cy="4389437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/>
              <a:t>	Коррекционно-развивающая работа</a:t>
            </a:r>
            <a:r>
              <a:rPr lang="ru-RU" sz="1800" dirty="0" smtClean="0"/>
              <a:t> обеспечивает проведение квалифицированными специалистами индивидуальных и групповых коррекционно-развивающих занятий с детьми с ограниченными возможностями здоровья, направленных на коррекцию и развитие высших психических функций, эмоционально-волевой и личностной сфер, поведенческих навыков, а также формирование целевых ориентиров</a:t>
            </a:r>
          </a:p>
          <a:p>
            <a:endParaRPr lang="ru-RU" sz="1800" dirty="0" smtClean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365625"/>
            <a:ext cx="70199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0486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Направления коррекционной работы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340768"/>
            <a:ext cx="8229600" cy="4389438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Консультативная работа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выработку рекомендаций по основным направлениям коррекционной работы с дошкольниками с ОВЗ  для всех участников образовательного процесса; консультирование специалистами педагогов по выбору индивидуально ориентированных методов и приемов работы; консультативная помощь семье в вопросах выбора, стратегии воспитания и приемов коррекционного обучения детей с ОВЗ.</a:t>
            </a:r>
          </a:p>
          <a:p>
            <a:pPr>
              <a:buFont typeface="Wingdings 2" pitchFamily="18" charset="2"/>
              <a:buNone/>
            </a:pPr>
            <a:endParaRPr lang="ru-RU" sz="1600" dirty="0" smtClean="0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860800"/>
            <a:ext cx="7029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0486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Направления коррекционной работы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620688"/>
            <a:ext cx="8229600" cy="4389437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789363"/>
            <a:ext cx="7029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83568" y="1844824"/>
            <a:ext cx="784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Информационно-просветительская работа</a:t>
            </a:r>
            <a:r>
              <a:rPr lang="ru-RU" dirty="0"/>
              <a:t> предполагает </a:t>
            </a:r>
          </a:p>
          <a:p>
            <a:r>
              <a:rPr lang="ru-RU" dirty="0"/>
              <a:t>разъяснение участникам образовательного процесса индивидуальных и типологических особенностей различных категорий детей с ограниченными возможностями здоровья, особенностей организации и содержания их обучения и воспитания.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76672"/>
            <a:ext cx="60486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Направления коррекционной работы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1922</TotalTime>
  <Words>4506</Words>
  <Application>Microsoft Office PowerPoint</Application>
  <PresentationFormat>Экран (4:3)</PresentationFormat>
  <Paragraphs>559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Воздушный поток</vt:lpstr>
      <vt:lpstr>Проектирование индивидуальной (адаптированной) образовательной программы и индивидуального образовательного маршрута в условиях инклюзивного образования детей с ОВЗ в дошкольной образовательной организации </vt:lpstr>
      <vt:lpstr>Слайд 2</vt:lpstr>
      <vt:lpstr>Статус «ребенок с ОВЗ»</vt:lpstr>
      <vt:lpstr>Слайд 4</vt:lpstr>
      <vt:lpstr>Слайд 5</vt:lpstr>
      <vt:lpstr>Слайд 6</vt:lpstr>
      <vt:lpstr>Направления коррекционной работы</vt:lpstr>
      <vt:lpstr>Слайд 8</vt:lpstr>
      <vt:lpstr>Слайд 9</vt:lpstr>
      <vt:lpstr>Механизм реализации коррекционной работы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Электронный банк АООП  для детей с ОВЗ</vt:lpstr>
      <vt:lpstr>Слайд 23</vt:lpstr>
      <vt:lpstr>Индивидуальная адаптированная образовательная программа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Формирование жизненных компетенций детей с ограниченными возможностями здоровья в условиях инклюзивной практики</vt:lpstr>
      <vt:lpstr>Слайд 35</vt:lpstr>
      <vt:lpstr>Индивидуальный образовательный маршрут для детей с ОВЗ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УЧАСТНИКИ РЕАЛИЗАЦИИ ИПС</vt:lpstr>
      <vt:lpstr>Слайд 56</vt:lpstr>
      <vt:lpstr>Слайд 57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образовательный маршрут</dc:title>
  <dc:creator>дом</dc:creator>
  <cp:lastModifiedBy>Ferst</cp:lastModifiedBy>
  <cp:revision>143</cp:revision>
  <dcterms:created xsi:type="dcterms:W3CDTF">2014-11-03T07:54:09Z</dcterms:created>
  <dcterms:modified xsi:type="dcterms:W3CDTF">2016-07-08T04:32:44Z</dcterms:modified>
</cp:coreProperties>
</file>