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4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ЦППМСП\Стиль\фон1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39A1-0817-4FD7-A021-801256CDF2CB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C400-AB0F-47F5-8E54-304A424F2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detiirbita@rambler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1835150" y="260350"/>
            <a:ext cx="6948488" cy="1008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indent="-34290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rgbClr val="FF0000"/>
                </a:solidFill>
                <a:latin typeface="+mn-lt"/>
              </a:rPr>
              <a:t>государственное казенное учреждение Свердловской области</a:t>
            </a:r>
          </a:p>
          <a:p>
            <a:pPr marL="342900" indent="-34290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rgbClr val="FF0000"/>
                </a:solidFill>
                <a:latin typeface="+mn-lt"/>
              </a:rPr>
              <a:t>«Ирбитский центр психолого-педагогической, медицинской и социальной помощи»</a:t>
            </a:r>
          </a:p>
          <a:p>
            <a:pPr marL="342900" indent="-34290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rgbClr val="FF0000"/>
                </a:solidFill>
                <a:latin typeface="+mn-lt"/>
              </a:rPr>
              <a:t> (ГКУ СО "Ирбитский ЦППМСП")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3568" y="1556792"/>
            <a:ext cx="8136061" cy="4320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85000" lnSpcReduction="20000"/>
          </a:bodyPr>
          <a:lstStyle>
            <a:lvl1pPr>
              <a:defRPr lang="ru-RU" dirty="0"/>
            </a:lvl1pPr>
          </a:lstStyle>
          <a:p>
            <a:pPr algn="ctr"/>
            <a:r>
              <a:rPr lang="ru-RU" sz="4800" b="1" dirty="0" smtClean="0">
                <a:solidFill>
                  <a:srgbClr val="9C0042"/>
                </a:solidFill>
              </a:rPr>
              <a:t>ДЕНЬ ОТКРЫТЫХ ДВЕРЕЙ</a:t>
            </a:r>
          </a:p>
          <a:p>
            <a:pPr algn="ctr"/>
            <a:r>
              <a:rPr lang="ru-RU" sz="4800" b="1" dirty="0" smtClean="0">
                <a:solidFill>
                  <a:srgbClr val="9C0042"/>
                </a:solidFill>
              </a:rPr>
              <a:t>для педагогов и специалистов СОШ №8 </a:t>
            </a:r>
          </a:p>
          <a:p>
            <a:pPr algn="ctr"/>
            <a:r>
              <a:rPr lang="ru-RU" sz="4800" b="1" dirty="0" smtClean="0">
                <a:solidFill>
                  <a:srgbClr val="9C0042"/>
                </a:solidFill>
              </a:rPr>
              <a:t>г. Ирбита</a:t>
            </a:r>
          </a:p>
          <a:p>
            <a:pPr algn="ctr"/>
            <a:endParaRPr lang="ru-RU" sz="4400" b="1" dirty="0" smtClean="0">
              <a:solidFill>
                <a:srgbClr val="9C0042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9C0042"/>
                </a:solidFill>
              </a:rPr>
              <a:t>ОСНОВНЫЕ НАПРАВЛЕНИЯ ДЕЯТЕЛЬНОСТИ ЦЕНТРА</a:t>
            </a:r>
            <a:endParaRPr lang="ru-RU" sz="4400" b="1" dirty="0" smtClean="0">
              <a:solidFill>
                <a:srgbClr val="9C0042"/>
              </a:solidFill>
            </a:endParaRPr>
          </a:p>
          <a:p>
            <a:pPr algn="ctr">
              <a:defRPr/>
            </a:pPr>
            <a:r>
              <a:rPr sz="4800" b="1" dirty="0" err="1" smtClean="0">
                <a:solidFill>
                  <a:srgbClr val="9C0042"/>
                </a:solidFill>
              </a:rPr>
              <a:t>Порядок</a:t>
            </a:r>
            <a:r>
              <a:rPr sz="4800" b="1" dirty="0" smtClean="0">
                <a:solidFill>
                  <a:srgbClr val="9C0042"/>
                </a:solidFill>
              </a:rPr>
              <a:t> </a:t>
            </a:r>
            <a:r>
              <a:rPr sz="4800" b="1" dirty="0" err="1" smtClean="0">
                <a:solidFill>
                  <a:srgbClr val="9C0042"/>
                </a:solidFill>
              </a:rPr>
              <a:t>работы</a:t>
            </a:r>
            <a:r>
              <a:rPr sz="4800" b="1" dirty="0" smtClean="0">
                <a:solidFill>
                  <a:srgbClr val="9C0042"/>
                </a:solidFill>
              </a:rPr>
              <a:t> </a:t>
            </a:r>
            <a:r>
              <a:rPr sz="4800" b="1" dirty="0" err="1" smtClean="0">
                <a:solidFill>
                  <a:srgbClr val="9C0042"/>
                </a:solidFill>
              </a:rPr>
              <a:t>Центра</a:t>
            </a:r>
            <a:r>
              <a:rPr sz="4800" b="1" dirty="0" smtClean="0">
                <a:solidFill>
                  <a:srgbClr val="9C0042"/>
                </a:solidFill>
              </a:rPr>
              <a:t>.</a:t>
            </a:r>
            <a:endParaRPr sz="4800" b="1" dirty="0" smtClean="0">
              <a:solidFill>
                <a:srgbClr val="9C004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175" y="6237288"/>
            <a:ext cx="12255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Ирбит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5" name="Picture 2" descr="C:\Users\Администратор\Desktop\ЦППМСП\Стиль\лог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158432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Регламент работы Центра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получения государственной услуги в Центре в части обучения по общеобразовательным программам в Центр представляются следующие документы: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письменное заявление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одного из родителей (законных представителей) несовершеннолетнего получателя услуги;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копия свидетельства о рождении ребенка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паспорт гражданина Российской Федерации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документ, его заменяющий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одного из родителей (законных представителей)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несовершеннолетнего получателя услуги;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№ 026/у-2000 "Медицинская карта";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15 лет заявление на предоставление государственной услуги может быть осуществлено самим получателем услуги с предоставлением его паспорта.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Дополнительно заявителем при поступлении в Центр может быть предъявлено заключение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комиссии - при приеме детей с ограниченными возможностями здоровья;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записи на консультации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специалистам Центра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Запись на первичный (повторный) прием к специалистам (логопеду, дефектологу, психологу) осуществляется по тел. 8 (343) 6-35-42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Голотина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Людмила Александровна):    пн. –пт. 08.00-12.00, 12.30 -16.30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проведения консультаций: каждый понедельник с 11.30-18.00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 предварительной записи)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консультацию при себе необходимо иметь: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сменную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обувь или бахилы; 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имеющиеся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руках медицинские документы (выписка из медицинской карты или сама карта, заключение узких специалистов: невролога, психиатра и др.);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ПМПК (в случае если была пройдена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комиссия).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Порядок записи на ТПМПК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Запись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 на приём осуществляется</a:t>
            </a:r>
          </a:p>
          <a:p>
            <a:pPr>
              <a:defRPr/>
            </a:pPr>
            <a:r>
              <a:rPr lang="ru-RU" sz="24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понедельник, вторник, четверг, пятница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с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08.00 до 15.30  (перерыв  12.00 -12.30)</a:t>
            </a:r>
          </a:p>
          <a:p>
            <a:pPr>
              <a:defRPr/>
            </a:pPr>
            <a:endParaRPr lang="ru-RU" sz="10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Приём осуществляется только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                 </a:t>
            </a:r>
            <a:r>
              <a:rPr lang="ru-RU" sz="24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по предварительной записи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endParaRPr lang="ru-RU" sz="24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Контактный телефон ТПМПК: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					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8 (343 55) 6-35-38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Электронная почта: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lang="ru-RU" sz="2400" u="sng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pmpk.irbit@yandex.ru</a:t>
            </a: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400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Руководитель ТПМПК: Большакова Людмила Николаевна </a:t>
            </a:r>
          </a:p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Секретарь ТПМПК: </a:t>
            </a:r>
            <a:r>
              <a:rPr lang="ru-RU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Сложинская</a:t>
            </a:r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Светлана Викторовна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920880" cy="64807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проведения обследования ребенка его родители (законные представители) предъявляют в ПМПК следующие документы: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1268760"/>
            <a:ext cx="8784976" cy="558924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AutoNum type="arabicParenR"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 проведении или согласие на проведение обследования ребенка в ПМПК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копию паспорта или свидетельства о рождении ребенка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(предоставляются с предъявлением оригинала или заверенной в установленном порядке копии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 (заключения)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консилиума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 или специалиста (специалистов), осуществляющего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сопровождение обучающихся в образовательной организации (для обучающихся образовательных организаций) (при наличии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 (заключения) ПМПК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 результатах ранее проведенного обследования ребенка (при наличии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 подробную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выписку из истории развития ребенка с заключениями врачей,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наблюдающих ребенка в медицинской организации по месту жительства (регистрации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характеристику обучающегося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выданную образовательной организацией (для обучающихся образовательных организаций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письменные работы по русскому (родному) языку, математике, результаты самостоятельной продуктивной деятельности ребенка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8) согласие на обработку персональных данных ребенка, родителя (законного представителя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необходимости ПМПК запрашивает у соответствующих органов и организаций или у родителей (законных представителей)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дополнительную информацию о ребенке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endParaRPr lang="ru-RU" sz="3200" b="1" kern="0" dirty="0" smtClean="0">
              <a:solidFill>
                <a:srgbClr val="7030A0"/>
              </a:solidFill>
            </a:endParaRPr>
          </a:p>
          <a:p>
            <a:pPr algn="ctr"/>
            <a:endParaRPr lang="ru-RU" sz="3200" b="1" kern="0" dirty="0" smtClean="0">
              <a:solidFill>
                <a:srgbClr val="7030A0"/>
              </a:solidFill>
            </a:endParaRPr>
          </a:p>
          <a:p>
            <a:pPr algn="ctr"/>
            <a:endParaRPr lang="ru-RU" sz="3200" b="1" kern="0" dirty="0" smtClean="0">
              <a:solidFill>
                <a:srgbClr val="7030A0"/>
              </a:solidFill>
            </a:endParaRPr>
          </a:p>
          <a:p>
            <a:pPr algn="ctr"/>
            <a:r>
              <a:rPr lang="ru-RU" sz="3200" b="1" kern="0" dirty="0" smtClean="0">
                <a:solidFill>
                  <a:srgbClr val="7030A0"/>
                </a:solidFill>
              </a:rPr>
              <a:t>Спасибо </a:t>
            </a:r>
            <a:r>
              <a:rPr lang="ru-RU" sz="3200" b="1" kern="0" dirty="0" smtClean="0">
                <a:solidFill>
                  <a:srgbClr val="7030A0"/>
                </a:solidFill>
              </a:rPr>
              <a:t>за внимание!</a:t>
            </a:r>
          </a:p>
          <a:p>
            <a:pPr algn="ctr"/>
            <a:r>
              <a:rPr lang="ru-RU" sz="3200" b="1" dirty="0" smtClean="0">
                <a:ln w="12700" cmpd="sng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Приглашаем к </a:t>
            </a:r>
            <a:r>
              <a:rPr lang="ru-RU" sz="3200" b="1" dirty="0" smtClean="0">
                <a:ln w="12700" cmpd="sng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сотрудничеству!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792088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Организационная структура оказания </a:t>
            </a:r>
            <a:r>
              <a:rPr lang="ru-RU" dirty="0" err="1" smtClean="0">
                <a:solidFill>
                  <a:srgbClr val="C00000"/>
                </a:solidFill>
              </a:rPr>
              <a:t>ППМС-помощи</a:t>
            </a:r>
            <a:r>
              <a:rPr lang="ru-RU" dirty="0" smtClean="0">
                <a:solidFill>
                  <a:srgbClr val="C00000"/>
                </a:solidFill>
              </a:rPr>
              <a:t> в </a:t>
            </a:r>
            <a:r>
              <a:rPr lang="ru-RU" dirty="0" smtClean="0">
                <a:solidFill>
                  <a:srgbClr val="C00000"/>
                </a:solidFill>
              </a:rPr>
              <a:t>Центре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251520" y="1268760"/>
            <a:ext cx="8605464" cy="511256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Отдел психолого-педагогического и социального сопровождения:</a:t>
            </a:r>
          </a:p>
          <a:p>
            <a:pPr marL="536575" lvl="2" indent="-268288" algn="just"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Коррекционно-диагностическое отделение (Территориальная </a:t>
            </a:r>
            <a:r>
              <a:rPr lang="ru-RU" sz="2000" b="1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психолого-медико-педагогическая</a:t>
            </a:r>
            <a:r>
              <a:rPr lang="ru-RU" sz="20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комиссия, Служба коррекции и реабилитации).</a:t>
            </a:r>
          </a:p>
          <a:p>
            <a:pPr marL="536575" lvl="2" indent="-268288" algn="just"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Дошкольное отделение (Служба ранней помощи, индивидуальное обучение по образовательной программе в части реализации Программы коррекционно-развивающей работы с детьми с ограниченными возможностями здоровья).</a:t>
            </a:r>
          </a:p>
          <a:p>
            <a:pPr lvl="2">
              <a:buNone/>
              <a:defRPr/>
            </a:pPr>
            <a:endParaRPr lang="ru-RU" sz="1600" b="1" i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Отдел организационно-информационного обеспечения и проектного сопровождения:</a:t>
            </a:r>
          </a:p>
          <a:p>
            <a:pPr lvl="2"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Организационно-методическая, информационная деятельность.</a:t>
            </a:r>
          </a:p>
          <a:p>
            <a:pPr lvl="2"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Обеспечение информационной открытости Центра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Основные виды </a:t>
            </a:r>
            <a:b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деятельности Центра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1169368"/>
            <a:ext cx="8784976" cy="5688632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психолого – </a:t>
            </a:r>
            <a:r>
              <a:rPr lang="ru-RU" sz="28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медико</a:t>
            </a:r>
            <a:r>
              <a:rPr lang="ru-RU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- педагогическое обследование детей;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психолого – педагогическое консультирование обучающихся, их родителей (законных представителей), педагогических работников и специалистов;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коррекционно</a:t>
            </a:r>
            <a:r>
              <a:rPr lang="ru-RU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– развивающая и компенсирующая помощь обучающимся испытывающим трудности в обучении (логопедическая, дефектологическая, психологическая).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своевременное выявление и комплексное психолого-педагогическое и медико-социальное изучение детей с нарушениями развития и трудностями в социальной адаптации;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проведение коррекционно-развивающих занятий с детьми, испытывающими трудности в обучении, адаптации, социализации;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осуществление психолого-педагогического сопровождения  детей с ОВЗ;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оказание помощи родителям по вопросам формирования оптимальных условий для развития детей с ОВЗ;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Центра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рекомендаций педагогам, родителям, по созданию благоприятных условий для социальной адаптации и психолого-педагогической коррекции детей;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оказание консультативной и методической помощи образовательным и другим организациям  Восточного округа, педагогам, по вопросам обучения и воспитания детей с трудностями школьной и социальной адаптации;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проведение профессиональной диагностики с детьми-инвалидами и детьми с ОВЗ;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консультирование  родителей (законных представителей) по вопросам профессиональной  ориентации детей-инвалидов и детей с ОВЗ;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 эффективности психолого-педагогического и медико-социального сопровождения и последующая коррекция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сопровождении в Центре находятся дети, имеющие один или несколько диагнозов: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1052736"/>
            <a:ext cx="8784976" cy="43924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церебральные и спинальные параличи любой этиологии;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генетические синдромы;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наследственно-дегенеративные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заболевания нервной системы;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врожденные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аномалии развития:</a:t>
            </a:r>
          </a:p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аномалии развития ЦНС;</a:t>
            </a:r>
          </a:p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аномалии развития других органов и систем;</a:t>
            </a:r>
          </a:p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тяжелые органические поражения ЦНС;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 серьезные трудности в контакте с ребенком, РАС;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 задержка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предречевого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речевого развития, алалия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обращений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ППМС-помощью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Центр: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трудности в обучении и усвоении образовательной программы 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в общении со взрослыми и сверстниками;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нарушения в психическом и речевом развитии;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отклонения в поведении, нарушения эмоционального состояния (тревога, страхи, вспышки агрессии);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трудности «подросткового возраста»;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трудности в профессиональном и личностном самоопределении;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суицидальные намерения;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отклонения в состоянии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Контакты Центра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Краткое наименование: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 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Ирбитский ЦППМСП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Место нахождения: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 623850 Свердловская область,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г. Ирбит, ул. Пролетарская,16  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Телефон  (факс) 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8 (343-55) 6-35-42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Электронная почта: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 </a:t>
            </a:r>
            <a:r>
              <a:rPr lang="ru-RU" sz="2400" dirty="0" err="1" smtClean="0">
                <a:solidFill>
                  <a:srgbClr val="C00000"/>
                </a:solidFill>
                <a:latin typeface="Arial" charset="0"/>
                <a:cs typeface="Arial" charset="0"/>
                <a:hlinkClick r:id="rId2"/>
              </a:rPr>
              <a:t>detiirbita@rambler.ru</a:t>
            </a:r>
            <a:endParaRPr lang="ru-RU" sz="24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Адрес сайта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 </a:t>
            </a:r>
            <a:r>
              <a:rPr lang="ru-RU" sz="2400" dirty="0" err="1" smtClean="0">
                <a:solidFill>
                  <a:srgbClr val="C00000"/>
                </a:solidFill>
                <a:latin typeface="Arial" charset="0"/>
                <a:cs typeface="Arial" charset="0"/>
                <a:hlinkClick r:id="rId2"/>
              </a:rPr>
              <a:t>detiirbita.ru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Часы работы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 08.00-16.30, перерыв 12.00 -12.30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                 Выходные – суббота, воскресенье </a:t>
            </a:r>
          </a:p>
          <a:p>
            <a:endParaRPr lang="ru-RU" sz="2400" dirty="0"/>
          </a:p>
        </p:txBody>
      </p:sp>
      <p:pic>
        <p:nvPicPr>
          <p:cNvPr id="4" name="Picture 6" descr="http://photos.wikimapia.org/p/00/03/87/61/98_big.jpg"/>
          <p:cNvPicPr>
            <a:picLocks noChangeAspect="1" noChangeArrowheads="1"/>
          </p:cNvPicPr>
          <p:nvPr/>
        </p:nvPicPr>
        <p:blipFill>
          <a:blip r:embed="rId3" cstate="print"/>
          <a:srcRect l="4286" t="2753" b="42201"/>
          <a:stretch>
            <a:fillRect/>
          </a:stretch>
        </p:blipFill>
        <p:spPr bwMode="auto">
          <a:xfrm>
            <a:off x="5076825" y="4941888"/>
            <a:ext cx="3802063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Регламент работы Центра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 предоставляет государственные услуги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обучающимся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испытывающим трудности в освоении основных общеобразовательных программ, своем развитии и социальной адаптации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Услуги Центра бесплатны для всех категорий детей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их родителей (законных представителей), сотрудников организаций, осуществляющих образовательную деятельность.</a:t>
            </a:r>
          </a:p>
          <a:p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педагогическая, медицинская и социальная помощь детям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оказывается на основании личного заявления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согласия в письменной форме  родителей (законных представителей) или самих обучающихся старше 15 лет.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894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Организационная структура оказания ППМС-помощи в Центре </vt:lpstr>
      <vt:lpstr>Основные виды  деятельности Центра</vt:lpstr>
      <vt:lpstr>Направления деятельности Центра</vt:lpstr>
      <vt:lpstr>Направления деятельности Центра</vt:lpstr>
      <vt:lpstr>На сопровождении в Центре находятся дети, имеющие один или несколько диагнозов:</vt:lpstr>
      <vt:lpstr>Причины обращений  за ППМС-помощью в Центр:</vt:lpstr>
      <vt:lpstr>Контакты Центра</vt:lpstr>
      <vt:lpstr>Регламент работы Центра</vt:lpstr>
      <vt:lpstr>Регламент работы Центра</vt:lpstr>
      <vt:lpstr>Порядок записи на консультации  к специалистам Центра</vt:lpstr>
      <vt:lpstr>Порядок записи на ТПМПК</vt:lpstr>
      <vt:lpstr>Для проведения обследования ребенка его родители (законные представители) предъявляют в ПМПК следующие документы: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FirstUser</cp:lastModifiedBy>
  <cp:revision>5</cp:revision>
  <dcterms:created xsi:type="dcterms:W3CDTF">2017-05-02T05:07:46Z</dcterms:created>
  <dcterms:modified xsi:type="dcterms:W3CDTF">2017-11-15T03:19:28Z</dcterms:modified>
</cp:coreProperties>
</file>