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66" r:id="rId5"/>
    <p:sldId id="258" r:id="rId6"/>
    <p:sldId id="259" r:id="rId7"/>
    <p:sldId id="260" r:id="rId8"/>
    <p:sldId id="262" r:id="rId9"/>
    <p:sldId id="264" r:id="rId10"/>
    <p:sldId id="265" r:id="rId11"/>
    <p:sldId id="270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4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102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ЦППМСП\Стиль\фон1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Рисунок 16"/>
          <p:cNvSpPr>
            <a:spLocks noGrp="1"/>
          </p:cNvSpPr>
          <p:nvPr>
            <p:ph type="pic" sz="quarter" idx="11" hasCustomPrompt="1"/>
          </p:nvPr>
        </p:nvSpPr>
        <p:spPr>
          <a:xfrm>
            <a:off x="8195300" y="116632"/>
            <a:ext cx="841196" cy="864096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Рисунок 16"/>
          <p:cNvSpPr>
            <a:spLocks noGrp="1"/>
          </p:cNvSpPr>
          <p:nvPr>
            <p:ph type="pic" sz="quarter" idx="11" hasCustomPrompt="1"/>
          </p:nvPr>
        </p:nvSpPr>
        <p:spPr>
          <a:xfrm>
            <a:off x="8195300" y="116632"/>
            <a:ext cx="841196" cy="864096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CD70-4010-4F9C-9AA2-0B3E4812F2C8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C5592-9404-4378-B9A0-E97F7F43A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39A1-0817-4FD7-A021-801256CDF2CB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C400-AB0F-47F5-8E54-304A424F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8" r:id="rId5"/>
    <p:sldLayoutId id="21474836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3;&#1077;&#1082;&#1090;&#1088;&#1086;&#1085;&#1085;&#1072;&#1103;%20&#1087;&#1086;&#1095;&#1090;&#1072;:" TargetMode="External"/><Relationship Id="rId2" Type="http://schemas.openxmlformats.org/officeDocument/2006/relationships/hyperlink" Target="mailto:detiirbita@rambler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общего и профессионального образования Свердловской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казенное учреждение Свердловской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Ирбитский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центр психолого-педагогической, медицинской и социальной помощи» (ГКУ СО "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Ирбитский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ЦППМСП")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62373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Ирбит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18"/>
          <p:cNvSpPr txBox="1">
            <a:spLocks/>
          </p:cNvSpPr>
          <p:nvPr/>
        </p:nvSpPr>
        <p:spPr>
          <a:xfrm>
            <a:off x="755576" y="1988840"/>
            <a:ext cx="7776864" cy="1511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/>
            </a:lvl1pPr>
          </a:lstStyle>
          <a:p>
            <a:pPr lvl="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Информационно-методическая работа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по развитию профессиональной компетенции работников образовательных организаций Свердловской области по вопросам оказания психолого-педагогической, медицинской и социальной помощи</a:t>
            </a:r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584176" cy="157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КОМПЛЕКСНАЯ ПРОГРАММА ПРЕВЕНЦИИ ДЕТСКО – ЮНОШЕСКОЙ СУИЦИДАЛЬНОСТИ</a:t>
            </a:r>
            <a:br>
              <a:rPr lang="ru-RU" sz="27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964488" cy="56166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Включает следующие модули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Социально-педагогические, психологические, организационные условия эффективности превенции детско-юношеской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суицидальности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: теоретическая часть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БАЗА ПРАКТИЧЕСКИХ РАЗРАБОТОК ДЛЯ РАБОТЫ С РОДИТЕЛЯМИ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БАЗА ПРАКТИЧЕСКИХ РАЗРАБОТОК ДЛЯ РАБОТЫ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ПЛАНИРОВАНИЕ И КОНТРОЛЬ ДЛЯ РУКОВОДИТЕЛЯ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НОРМАТИВНОЕ ОСНОВАНИЕ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ПАМЯТКИ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ПАМЯТКИ ДЛЯ ДЕТЕЙ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АЛГОРИТМЫ ДЕЙСТВИЙ ДЛЯ УЧИТЕЛЕЙ, ПЕДАГОГОВ-ПСИХОЛОГОВ, СОЦИАЛЬНЫХ ПЕДАГОГОВ, ЗАМЕСТИТЕЛЕЙ ДИРЕКТОРА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Информационно-методическая база, нормативно-правовая база Центра (в печатном и электронном виде)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124744"/>
            <a:ext cx="8964488" cy="51125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Система образования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Система оказания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ППМС-помощи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несовершеннолетним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Образование детей с ОВЗ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Организация доступной среды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Родительское просвещение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Система оказания ранней помощи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Образование детей с РАС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Профилактика суицидов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Деятельность ПМПК,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ПМПк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ОО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….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Организация обучения на  курсах повышения квалификации педагогов на базе Центра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5832648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Взаимодействие с </a:t>
            </a:r>
            <a:r>
              <a:rPr lang="ru-RU" sz="2400" dirty="0" smtClean="0">
                <a:solidFill>
                  <a:srgbClr val="C00000"/>
                </a:solidFill>
              </a:rPr>
              <a:t>Центром независимой оценки квалификаций и дополнительного профессионального образования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C00000"/>
                </a:solidFill>
              </a:rPr>
              <a:t>1-15.12. 2017 </a:t>
            </a:r>
            <a:r>
              <a:rPr lang="ru-RU" sz="2800" i="1" dirty="0" smtClean="0">
                <a:solidFill>
                  <a:srgbClr val="C00000"/>
                </a:solidFill>
              </a:rPr>
              <a:t> </a:t>
            </a:r>
            <a:r>
              <a:rPr lang="ru-RU" sz="2400" i="1" dirty="0" smtClean="0">
                <a:solidFill>
                  <a:srgbClr val="C00000"/>
                </a:solidFill>
              </a:rPr>
              <a:t>«Особенности организации работы классного руководителя в современных условиях (требования ФГОС)» (72 часа)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0" name="Picture 2" descr="C:\Users\FirstUser\Desktop\ФОТО ЦЕНТР\ФОТО Мероприятия Центра\114_FUJI\DSCF4612.JPG"/>
          <p:cNvPicPr>
            <a:picLocks noChangeAspect="1" noChangeArrowheads="1"/>
          </p:cNvPicPr>
          <p:nvPr/>
        </p:nvPicPr>
        <p:blipFill>
          <a:blip r:embed="rId2" cstate="print"/>
          <a:srcRect l="16372" t="7518" r="8445" b="9781"/>
          <a:stretch>
            <a:fillRect/>
          </a:stretch>
        </p:blipFill>
        <p:spPr bwMode="auto">
          <a:xfrm>
            <a:off x="6012160" y="4149080"/>
            <a:ext cx="2880320" cy="2376264"/>
          </a:xfrm>
          <a:prstGeom prst="rect">
            <a:avLst/>
          </a:prstGeom>
          <a:noFill/>
        </p:spPr>
      </p:pic>
      <p:pic>
        <p:nvPicPr>
          <p:cNvPr id="2051" name="Picture 3" descr="C:\Users\FirstUser\Desktop\ФОТО ЦЕНТР\ФОТО Мероприятия Центра\114_FUJI\DSCF4588.JPG"/>
          <p:cNvPicPr>
            <a:picLocks noChangeAspect="1" noChangeArrowheads="1"/>
          </p:cNvPicPr>
          <p:nvPr/>
        </p:nvPicPr>
        <p:blipFill>
          <a:blip r:embed="rId3" cstate="print"/>
          <a:srcRect l="24191" t="34013" r="13819"/>
          <a:stretch>
            <a:fillRect/>
          </a:stretch>
        </p:blipFill>
        <p:spPr bwMode="auto">
          <a:xfrm>
            <a:off x="5940152" y="1268760"/>
            <a:ext cx="2952328" cy="235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Контакты Центра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type="body" sz="quarter" idx="10"/>
          </p:nvPr>
        </p:nvSpPr>
        <p:spPr>
          <a:xfrm>
            <a:off x="179512" y="857232"/>
            <a:ext cx="8784976" cy="600076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Полное название: </a:t>
            </a:r>
          </a:p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ГКУ СО «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Ирбитский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центр 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психолого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педагогической, медицинской и социальной </a:t>
            </a:r>
          </a:p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помощи»</a:t>
            </a:r>
          </a:p>
          <a:p>
            <a:pPr eaLnBrk="1" hangingPunct="1"/>
            <a:endParaRPr lang="ru-R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Краткое наименование: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ГКУ СО «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Ирбитский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ЦППМСП»</a:t>
            </a:r>
          </a:p>
          <a:p>
            <a:pPr eaLnBrk="1" hangingPunct="1">
              <a:buFontTx/>
              <a:buNone/>
            </a:pPr>
            <a:endParaRPr lang="ru-RU" sz="2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Адрес: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623850 </a:t>
            </a:r>
          </a:p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Свердловская область, г. Ирбит, ул. Пролетарская,16  </a:t>
            </a:r>
          </a:p>
          <a:p>
            <a:pPr eaLnBrk="1" hangingPunct="1"/>
            <a:endParaRPr lang="ru-RU" sz="2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Телефоны   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8 (343-55) 6-38-37 (директор); 6-35-42 (общий)</a:t>
            </a:r>
          </a:p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				6-35-38 (ПМПК)</a:t>
            </a:r>
          </a:p>
          <a:p>
            <a:pPr eaLnBrk="1" hangingPunct="1"/>
            <a:endParaRPr lang="ru-RU" sz="2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Электронная почта Центра: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 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detiirbita@rambler.ru</a:t>
            </a:r>
            <a:endParaRPr lang="ru-RU" sz="2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Электронная почта ПМПК: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AU" sz="2800" u="sng" dirty="0" smtClean="0">
                <a:hlinkClick r:id="rId3" action="ppaction://hlinkfile"/>
              </a:rPr>
              <a:t>pmpk.irbit@yandex.ru </a:t>
            </a:r>
            <a:r>
              <a:rPr lang="en-AU" sz="2800" u="sng" dirty="0" smtClean="0"/>
              <a:t> </a:t>
            </a:r>
            <a:endParaRPr lang="en-AU" sz="2800" dirty="0" smtClean="0"/>
          </a:p>
          <a:p>
            <a:r>
              <a:rPr lang="en-AU" sz="2400" dirty="0" smtClean="0"/>
              <a:t> </a:t>
            </a:r>
            <a:endParaRPr lang="ru-RU" sz="24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Адрес сайта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 </a:t>
            </a:r>
            <a:r>
              <a:rPr lang="ru-RU" sz="2400" dirty="0" err="1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detiirbita.ru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Часы работы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: 08.00-16.30, перерыв 12.00 -12.30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                  Выходные – суббота, воскресенье</a:t>
            </a:r>
          </a:p>
        </p:txBody>
      </p:sp>
      <p:pic>
        <p:nvPicPr>
          <p:cNvPr id="11268" name="Picture 6" descr="http://photos.wikimapia.org/p/00/03/87/61/98_big.jpg"/>
          <p:cNvPicPr>
            <a:picLocks noChangeAspect="1" noChangeArrowheads="1"/>
          </p:cNvPicPr>
          <p:nvPr/>
        </p:nvPicPr>
        <p:blipFill>
          <a:blip r:embed="rId4" cstate="print"/>
          <a:srcRect l="4286" t="2753" b="42201"/>
          <a:stretch>
            <a:fillRect/>
          </a:stretch>
        </p:blipFill>
        <p:spPr bwMode="auto">
          <a:xfrm>
            <a:off x="5286380" y="428604"/>
            <a:ext cx="3534230" cy="158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2961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Информационно-методическая работа  по развитию профессиональной компетенции работников образовательных учреждений Свердловской области 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964488" cy="540060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Формы: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консультации, семинары, круглые столы, мастер-классы, конференции,</a:t>
            </a:r>
          </a:p>
          <a:p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участие специалистов Центра в педагогических советах, круглых столах, совещаниях ОО Восточного округа, в городских и районных методических объединениях.</a:t>
            </a:r>
          </a:p>
          <a:p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Взаимодействие: 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</a:rPr>
              <a:t>городское методическое объединение ДОО «Школа молодого педагога», ГМО учителей-логопедов г. Ирбита, школы, детские сады, техникумы, гуманитарный колледж, Управления образования 9 муниципальных образований Восточного округа</a:t>
            </a:r>
          </a:p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Picture 2" descr="C:\Users\FirstUser\Desktop\ФОТО ЦЕНТР\ФОТО Мероприятия Центра\100CASIO\CIMG9485.JPG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 t="25608" r="16191" b="2223"/>
          <a:stretch>
            <a:fillRect/>
          </a:stretch>
        </p:blipFill>
        <p:spPr bwMode="auto">
          <a:xfrm>
            <a:off x="539552" y="3573016"/>
            <a:ext cx="4013865" cy="2592288"/>
          </a:xfrm>
          <a:prstGeom prst="rect">
            <a:avLst/>
          </a:prstGeom>
          <a:noFill/>
        </p:spPr>
      </p:pic>
      <p:pic>
        <p:nvPicPr>
          <p:cNvPr id="1027" name="Picture 3" descr="C:\Users\FirstUser\Desktop\ФОТО ЦЕНТР\Камышлов - Семинар Профилактика жестокого отношения\CIMG9441.JPG"/>
          <p:cNvPicPr>
            <a:picLocks noChangeAspect="1" noChangeArrowheads="1"/>
          </p:cNvPicPr>
          <p:nvPr/>
        </p:nvPicPr>
        <p:blipFill>
          <a:blip r:embed="rId3" cstate="print"/>
          <a:srcRect b="12373"/>
          <a:stretch>
            <a:fillRect/>
          </a:stretch>
        </p:blipFill>
        <p:spPr bwMode="auto">
          <a:xfrm>
            <a:off x="4644008" y="3501008"/>
            <a:ext cx="405401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Основные тематические запросы педагогического сообщества (2016-2017 гг..):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«Организация </a:t>
            </a:r>
            <a:r>
              <a:rPr lang="ru-RU" sz="2000" dirty="0" err="1" smtClean="0">
                <a:solidFill>
                  <a:srgbClr val="C00000"/>
                </a:solidFill>
              </a:rPr>
              <a:t>психолого-медико-педагогического</a:t>
            </a:r>
            <a:r>
              <a:rPr lang="ru-RU" sz="2000" dirty="0" smtClean="0">
                <a:solidFill>
                  <a:srgbClr val="C00000"/>
                </a:solidFill>
              </a:rPr>
              <a:t> консилиума в образовательной организации»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«Особенности работы с детьми с ОВЗ»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«Организация комплексного психолого-педагогического сопровождения детей с РАС»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«Коррекционно-развивающая работа по развитию речи детей с различными нарушениями»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«Создание специальных образовательных условий для детей с ОВЗ»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«Нейропсихологические основы нарушений поведения и обучения несовершеннолетних»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«Профилактика суицидального поведения несовершеннолетних»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«Особенности детско-юношеских суицидов в ситуациях актуальных угроз»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"Роль образовательной организации в системе профилактики жестокого обращения в отношении детей»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Комплексные программы профилактики и коррекции отклоняющегося поведения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body" sz="quarter" idx="10"/>
          </p:nvPr>
        </p:nvSpPr>
        <p:spPr>
          <a:xfrm>
            <a:off x="251520" y="1628800"/>
            <a:ext cx="8533456" cy="49685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defRPr lang="ru-RU" dirty="0"/>
            </a:lvl1pPr>
          </a:lstStyle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C00000"/>
                </a:solidFill>
              </a:rPr>
              <a:t>Программа первичной профилактики рискованного поведения для детей старшего подросткового возраста "</a:t>
            </a:r>
            <a:r>
              <a:rPr lang="ru-RU" sz="3000" dirty="0" err="1" smtClean="0">
                <a:solidFill>
                  <a:srgbClr val="C00000"/>
                </a:solidFill>
              </a:rPr>
              <a:t>ЛадьЯ</a:t>
            </a:r>
            <a:r>
              <a:rPr lang="ru-RU" sz="3000" dirty="0" smtClean="0">
                <a:solidFill>
                  <a:srgbClr val="C00000"/>
                </a:solidFill>
              </a:rPr>
              <a:t> (В ладу с собой)»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Обучение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</a:rPr>
              <a:t>тьюторов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: март 2018</a:t>
            </a:r>
          </a:p>
          <a:p>
            <a:endParaRPr lang="ru-RU" sz="3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C00000"/>
                </a:solidFill>
              </a:rPr>
              <a:t>КОМПЛЕКСНАЯ ПРОГРАММА ПРЕВЕНЦИИ ДЕТСКО – ЮНОШЕСКОЙ СУИЦИДАЛЬНОСТИ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C00000"/>
                </a:solidFill>
              </a:rPr>
              <a:t>ЕДИНАЯ ПРОГРАММА АНТИБУЛЛИНГОВОЙ ПОЛИТИКИ ОБРАЗОВАТЕЛЬНОЙ ОРГАНИЗАЦИИ. 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Обучение педагогических работников и специалистов ОО: </a:t>
            </a:r>
            <a:r>
              <a:rPr sz="3000" smtClean="0">
                <a:solidFill>
                  <a:schemeClr val="accent2">
                    <a:lumMod val="50000"/>
                  </a:schemeClr>
                </a:solidFill>
              </a:rPr>
              <a:t>февраль</a:t>
            </a:r>
            <a:r>
              <a:rPr lang="ru-RU" sz="300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– май 2018</a:t>
            </a:r>
          </a:p>
          <a:p>
            <a:pPr algn="ctr"/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Программа первичной профилактики рискованного поведения для детей старшего подросткового возраста "</a:t>
            </a:r>
            <a:r>
              <a:rPr lang="ru-RU" sz="3100" dirty="0" err="1" smtClean="0"/>
              <a:t>ЛадьЯ</a:t>
            </a:r>
            <a:r>
              <a:rPr lang="ru-RU" sz="3100" dirty="0" smtClean="0"/>
              <a:t> (В ладу с собой)"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484784"/>
            <a:ext cx="619268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программы</a:t>
            </a:r>
            <a:r>
              <a:rPr lang="ru-RU" dirty="0" smtClean="0">
                <a:solidFill>
                  <a:srgbClr val="C00000"/>
                </a:solidFill>
              </a:rPr>
              <a:t> - первичная профилактика ВИЧ/</a:t>
            </a:r>
            <a:r>
              <a:rPr lang="ru-RU" dirty="0" err="1" smtClean="0">
                <a:solidFill>
                  <a:srgbClr val="C00000"/>
                </a:solidFill>
              </a:rPr>
              <a:t>СПИДа</a:t>
            </a:r>
            <a:r>
              <a:rPr lang="ru-RU" dirty="0" smtClean="0">
                <a:solidFill>
                  <a:srgbClr val="C00000"/>
                </a:solidFill>
              </a:rPr>
              <a:t> среди подростков посредством формирования системы духовно-нравственных ориентиров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Программа может </a:t>
            </a:r>
            <a:r>
              <a:rPr lang="ru-RU" dirty="0" smtClean="0">
                <a:solidFill>
                  <a:srgbClr val="C00000"/>
                </a:solidFill>
              </a:rPr>
              <a:t>быть применена при работе с любым видом </a:t>
            </a:r>
            <a:r>
              <a:rPr lang="ru-RU" dirty="0" err="1" smtClean="0">
                <a:solidFill>
                  <a:srgbClr val="C00000"/>
                </a:solidFill>
              </a:rPr>
              <a:t>девиантного</a:t>
            </a:r>
            <a:r>
              <a:rPr lang="ru-RU" dirty="0" smtClean="0">
                <a:solidFill>
                  <a:srgbClr val="C00000"/>
                </a:solidFill>
              </a:rPr>
              <a:t> поведения подростков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Программа ориентирована на: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Формирование нравственных и общественно ответственных моделей поведения подростков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Формирование у подростков твёрдого личностного фундамента, дающего высокую степень устойчивости в отношении антиобщественных явлений.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Формирование навыков сопротивления злу и безнравственности.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Программа способствует </a:t>
            </a:r>
            <a:r>
              <a:rPr lang="ru-RU" dirty="0" smtClean="0">
                <a:solidFill>
                  <a:srgbClr val="C00000"/>
                </a:solidFill>
              </a:rPr>
              <a:t>актуализации в детях доброго начала, формированию способности сопротивляться злу, развитию духовно-нравственного потенциала.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	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msmsu.ru/upload/medialibrary/a33/a3345634e4cb48104247e212feaacef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36388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реализации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 работе с детьми "группы риска" занятия должны получить статус обязательных, равноценных другим (учебным) дисциплинам. Это связано с тем, что подростки "группы риска", как правило, не имеют выраженной мотивации на обращение к своему внутреннему миру: для них характерны реакции избегания и протеста в ответ на многие задания.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Подростки группы риска в основной массе отличаются низкими когнитивными способностями низким уровнем развития рефлексии (прежде всего защитного характера), поэтому при проведении упражнений и особенно дискуссий ведущий должен занимать более директивную позицию, чем в обычной подростковой группе. Кроме того, подростки группы риска часто испытывают трудности в соблюдении ролевых границ в общении, и </a:t>
            </a:r>
            <a:r>
              <a:rPr lang="ru-RU" dirty="0" err="1" smtClean="0">
                <a:solidFill>
                  <a:srgbClr val="C00000"/>
                </a:solidFill>
              </a:rPr>
              <a:t>недерективная</a:t>
            </a:r>
            <a:r>
              <a:rPr lang="ru-RU" dirty="0" smtClean="0">
                <a:solidFill>
                  <a:srgbClr val="C00000"/>
                </a:solidFill>
              </a:rPr>
              <a:t>  позиция может восприниматься ими как признак низкого ролевого статуса ведущего.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Программа может быть реализована во </a:t>
            </a:r>
            <a:r>
              <a:rPr lang="ru-RU" dirty="0" err="1" smtClean="0">
                <a:solidFill>
                  <a:srgbClr val="C00000"/>
                </a:solidFill>
              </a:rPr>
              <a:t>внеучебное</a:t>
            </a:r>
            <a:r>
              <a:rPr lang="ru-RU" dirty="0" smtClean="0">
                <a:solidFill>
                  <a:srgbClr val="C00000"/>
                </a:solidFill>
              </a:rPr>
              <a:t> время в рамках дополнительного образования или на факультативных занятиях в учреждениях </a:t>
            </a:r>
            <a:r>
              <a:rPr lang="ru-RU" dirty="0" err="1" smtClean="0">
                <a:solidFill>
                  <a:srgbClr val="C00000"/>
                </a:solidFill>
              </a:rPr>
              <a:t>общешго</a:t>
            </a:r>
            <a:r>
              <a:rPr lang="ru-RU" dirty="0" smtClean="0">
                <a:solidFill>
                  <a:srgbClr val="C00000"/>
                </a:solidFill>
              </a:rPr>
              <a:t> образования, дополнительного, профессионального образования, в рамках свободного неформального образования населения.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реализации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 состав программы входят 23 урока</a:t>
            </a:r>
            <a:r>
              <a:rPr lang="ru-RU" dirty="0" smtClean="0">
                <a:solidFill>
                  <a:srgbClr val="C00000"/>
                </a:solidFill>
              </a:rPr>
              <a:t>: «Счастье», «Я и моя жизнь», «Мужчина и женщина», «Добро и зло», «Преодоление проблем» и др.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Отдельные уроки посвящены профилактике ВИЧ-инфекции и </a:t>
            </a:r>
            <a:r>
              <a:rPr lang="ru-RU" dirty="0" err="1" smtClean="0">
                <a:solidFill>
                  <a:srgbClr val="C00000"/>
                </a:solidFill>
              </a:rPr>
              <a:t>наркозависимости</a:t>
            </a:r>
            <a:r>
              <a:rPr lang="ru-RU" dirty="0" smtClean="0">
                <a:solidFill>
                  <a:srgbClr val="C00000"/>
                </a:solidFill>
              </a:rPr>
              <a:t>. Продолжительность урока — полтора часа.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Каждое занятие программы включает в себя разные виды деятельности — обсуждение опыта подростка, размышления, ролевые игры, получение новой информации.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Задача тренера программы (специалиста Центра) </a:t>
            </a:r>
            <a:r>
              <a:rPr lang="ru-RU" dirty="0" smtClean="0">
                <a:solidFill>
                  <a:srgbClr val="C00000"/>
                </a:solidFill>
              </a:rPr>
              <a:t>- подготовка ведущих из числа психологов, педагогов и социальных педагогов, имеющих навыки групповой работы на обучающих семинарах - тренингах для реализации программы первичной профилактики рискованного поведения подростков.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 «СОЦИАЛЬНОЕ ЗДОРОВЬЕ НАЦИИ»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84976" cy="56886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ВКЛЮЧАЕТ две социально – значимые программы: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1. КОМПЛЕКСНАЯ ПРОГРАММА ПРЕВЕНЦИИ ДЕТСКО – ЮНОШЕСКОЙ СУИЦИДАЛЬНОСТИ.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 ЕДИНАЯ ПРОГРАММА АНТИБУЛЛИНГОВОЙ ПОЛИТИКИ ОБРАЗОВАТЕЛЬНОЙ ОРГАНИЗАЦИИ.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ЦЕЛЬ ПРОЕКТА: Комплексное сопровождение, содействие образовательным организациям в вопросах предотвращения детско-юношеской </a:t>
            </a:r>
            <a:r>
              <a:rPr lang="ru-RU" dirty="0" err="1" smtClean="0">
                <a:solidFill>
                  <a:srgbClr val="C00000"/>
                </a:solidFill>
              </a:rPr>
              <a:t>суицидальности</a:t>
            </a:r>
            <a:r>
              <a:rPr lang="ru-RU" dirty="0" smtClean="0">
                <a:solidFill>
                  <a:srgbClr val="C00000"/>
                </a:solidFill>
              </a:rPr>
              <a:t>, решения проблем насилия, жестокости, агрессии, </a:t>
            </a:r>
            <a:r>
              <a:rPr lang="ru-RU" dirty="0" err="1" smtClean="0">
                <a:solidFill>
                  <a:srgbClr val="C00000"/>
                </a:solidFill>
              </a:rPr>
              <a:t>буллинга</a:t>
            </a:r>
            <a:r>
              <a:rPr lang="ru-RU" dirty="0" smtClean="0">
                <a:solidFill>
                  <a:srgbClr val="C00000"/>
                </a:solidFill>
              </a:rPr>
              <a:t>, межличностных конфликтов, осуществления меры по поддержке и сопровождению семьи, мероприятий, направленных на эффективную социализацию детей и юношества, социально-личностное развитие детей и молодежи в сложных современных условиях.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4" name="Picture 4" descr="http://www.sznation.ru/FOTO/dlja_sajt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4725144"/>
            <a:ext cx="3832967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Ожидаемые результаты реализации Программ Проекта «Социальное здоровье нации»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Повышение качества и эффективности работы педагогов образовательных организаций в вопросах практической помощи детям и семье по проблемам семейного и детского неблагополучия.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Рост уровня сформированности социальной компетентности детей и молодежи.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Увеличение числа специалистов, прошедших подготовку по соответствующим программам и владеющих современными практическими формами и методами работы с детьми и семьей.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Снижение количества случаев </a:t>
            </a:r>
            <a:r>
              <a:rPr lang="ru-RU" dirty="0" err="1" smtClean="0">
                <a:solidFill>
                  <a:srgbClr val="C00000"/>
                </a:solidFill>
              </a:rPr>
              <a:t>буллинга</a:t>
            </a:r>
            <a:r>
              <a:rPr lang="ru-RU" dirty="0" smtClean="0">
                <a:solidFill>
                  <a:srgbClr val="C00000"/>
                </a:solidFill>
              </a:rPr>
              <a:t>. жестокого обращения, дискриминации в детско-подростковой среде.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Снижение количества обучающихся группы риска суицидального поведения.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Снижение количества конфликтов в детско-юношеской среде и в семьях.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508" r="22486" b="31937"/>
          <a:stretch>
            <a:fillRect/>
          </a:stretch>
        </p:blipFill>
        <p:spPr bwMode="auto">
          <a:xfrm>
            <a:off x="2267744" y="4573176"/>
            <a:ext cx="4391472" cy="189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937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Информационно-методическая работа  по развитию профессиональной компетенции работников образовательных учреждений Свердловской области </vt:lpstr>
      <vt:lpstr> Основные тематические запросы педагогического сообщества (2016-2017 гг..): </vt:lpstr>
      <vt:lpstr>Комплексные программы профилактики и коррекции отклоняющегося поведения </vt:lpstr>
      <vt:lpstr>  Программа первичной профилактики рискованного поведения для детей старшего подросткового возраста "ЛадьЯ (В ладу с собой)" </vt:lpstr>
      <vt:lpstr>Особенности реализации программы</vt:lpstr>
      <vt:lpstr>Особенности реализации программы</vt:lpstr>
      <vt:lpstr>ПРОЕКТ «СОЦИАЛЬНОЕ ЗДОРОВЬЕ НАЦИИ»</vt:lpstr>
      <vt:lpstr> Ожидаемые результаты реализации Программ Проекта «Социальное здоровье нации» </vt:lpstr>
      <vt:lpstr> КОМПЛЕКСНАЯ ПРОГРАММА ПРЕВЕНЦИИ ДЕТСКО – ЮНОШЕСКОЙ СУИЦИДАЛЬНОСТИ </vt:lpstr>
      <vt:lpstr>Информационно-методическая база, нормативно-правовая база Центра (в печатном и электронном виде)</vt:lpstr>
      <vt:lpstr>Организация обучения на  курсах повышения квалификации педагогов на базе Центра</vt:lpstr>
      <vt:lpstr>Контакты Центра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FirstUser</cp:lastModifiedBy>
  <cp:revision>26</cp:revision>
  <dcterms:created xsi:type="dcterms:W3CDTF">2017-05-02T05:07:46Z</dcterms:created>
  <dcterms:modified xsi:type="dcterms:W3CDTF">2017-11-20T07:18:47Z</dcterms:modified>
</cp:coreProperties>
</file>