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9" r:id="rId3"/>
    <p:sldId id="261" r:id="rId4"/>
    <p:sldId id="287" r:id="rId5"/>
    <p:sldId id="288" r:id="rId6"/>
    <p:sldId id="289" r:id="rId7"/>
    <p:sldId id="262" r:id="rId8"/>
    <p:sldId id="257" r:id="rId9"/>
    <p:sldId id="258" r:id="rId10"/>
    <p:sldId id="263" r:id="rId11"/>
    <p:sldId id="270" r:id="rId12"/>
    <p:sldId id="273" r:id="rId13"/>
    <p:sldId id="274" r:id="rId14"/>
    <p:sldId id="272" r:id="rId15"/>
    <p:sldId id="283" r:id="rId16"/>
    <p:sldId id="285" r:id="rId17"/>
    <p:sldId id="290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irstUser\Desktop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irstUser\Desktop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plotArea>
      <c:layout>
        <c:manualLayout>
          <c:layoutTarget val="inner"/>
          <c:xMode val="edge"/>
          <c:yMode val="edge"/>
          <c:x val="9.6612836589870868E-2"/>
          <c:y val="3.0831235436797846E-2"/>
          <c:w val="0.86745188101487458"/>
          <c:h val="0.8263031133975589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детей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2013-2014 уч.г.</c:v>
                </c:pt>
                <c:pt idx="1">
                  <c:v>2014-2015 уч.г.</c:v>
                </c:pt>
                <c:pt idx="2">
                  <c:v>2015-2016 уч.г.</c:v>
                </c:pt>
                <c:pt idx="3">
                  <c:v>2016-2017 уч.г.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862</c:v>
                </c:pt>
                <c:pt idx="1">
                  <c:v>1007</c:v>
                </c:pt>
                <c:pt idx="2">
                  <c:v>1285</c:v>
                </c:pt>
                <c:pt idx="3">
                  <c:v>1230</c:v>
                </c:pt>
              </c:numCache>
            </c:numRef>
          </c:val>
        </c:ser>
        <c:axId val="50360320"/>
        <c:axId val="50361856"/>
      </c:barChart>
      <c:catAx>
        <c:axId val="50360320"/>
        <c:scaling>
          <c:orientation val="minMax"/>
        </c:scaling>
        <c:axPos val="b"/>
        <c:tickLblPos val="nextTo"/>
        <c:crossAx val="50361856"/>
        <c:crosses val="autoZero"/>
        <c:auto val="1"/>
        <c:lblAlgn val="ctr"/>
        <c:lblOffset val="100"/>
      </c:catAx>
      <c:valAx>
        <c:axId val="503618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503603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Лист1!$B$1:$B$2</c:f>
              <c:strCache>
                <c:ptCount val="1"/>
                <c:pt idx="0">
                  <c:v>Количество  мероприятий</c:v>
                </c:pt>
              </c:strCache>
            </c:strRef>
          </c:tx>
          <c:dLbls>
            <c:showVal val="1"/>
          </c:dLbls>
          <c:cat>
            <c:strRef>
              <c:f>Лист1!$A$3:$A$6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на 01.09.2017</c:v>
                </c:pt>
              </c:strCache>
            </c:strRef>
          </c:cat>
          <c:val>
            <c:numRef>
              <c:f>Лист1!$B$3:$B$6</c:f>
              <c:numCache>
                <c:formatCode>General</c:formatCode>
                <c:ptCount val="4"/>
                <c:pt idx="0">
                  <c:v>1</c:v>
                </c:pt>
                <c:pt idx="1">
                  <c:v>15</c:v>
                </c:pt>
                <c:pt idx="2">
                  <c:v>18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Лист1!$C$1:$C$2</c:f>
              <c:strCache>
                <c:ptCount val="1"/>
                <c:pt idx="0">
                  <c:v>Количество человек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strRef>
              <c:f>Лист1!$A$3:$A$6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на 01.09.2017</c:v>
                </c:pt>
              </c:strCache>
            </c:strRef>
          </c:cat>
          <c:val>
            <c:numRef>
              <c:f>Лист1!$C$3:$C$6</c:f>
              <c:numCache>
                <c:formatCode>General</c:formatCode>
                <c:ptCount val="4"/>
                <c:pt idx="0">
                  <c:v>30</c:v>
                </c:pt>
                <c:pt idx="1">
                  <c:v>302</c:v>
                </c:pt>
                <c:pt idx="2">
                  <c:v>738</c:v>
                </c:pt>
                <c:pt idx="3">
                  <c:v>264</c:v>
                </c:pt>
              </c:numCache>
            </c:numRef>
          </c:val>
        </c:ser>
        <c:axId val="84109952"/>
        <c:axId val="84136320"/>
      </c:barChart>
      <c:catAx>
        <c:axId val="84109952"/>
        <c:scaling>
          <c:orientation val="minMax"/>
        </c:scaling>
        <c:axPos val="b"/>
        <c:numFmt formatCode="General" sourceLinked="1"/>
        <c:tickLblPos val="nextTo"/>
        <c:crossAx val="84136320"/>
        <c:crosses val="autoZero"/>
        <c:auto val="1"/>
        <c:lblAlgn val="ctr"/>
        <c:lblOffset val="100"/>
      </c:catAx>
      <c:valAx>
        <c:axId val="841363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84109952"/>
        <c:crosses val="autoZero"/>
        <c:crossBetween val="between"/>
      </c:valAx>
    </c:plotArea>
    <c:legend>
      <c:legendPos val="b"/>
      <c:layout/>
    </c:legend>
    <c:plotVisOnly val="1"/>
  </c:chart>
  <c:spPr>
    <a:ln>
      <a:solidFill>
        <a:schemeClr val="tx1"/>
      </a:solidFill>
    </a:ln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813731312782981"/>
          <c:y val="2.7233887430737846E-2"/>
          <c:w val="0.87861856683972894"/>
          <c:h val="0.72159922717993585"/>
        </c:manualLayout>
      </c:layout>
      <c:barChart>
        <c:barDir val="col"/>
        <c:grouping val="clustered"/>
        <c:ser>
          <c:idx val="0"/>
          <c:order val="0"/>
          <c:tx>
            <c:strRef>
              <c:f>Лист1!$A$5:$B$5</c:f>
              <c:strCache>
                <c:ptCount val="1"/>
                <c:pt idx="0">
                  <c:v>Количество мероприятий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 i="0" baseline="0"/>
                </a:pPr>
                <a:endParaRPr lang="ru-RU"/>
              </a:p>
            </c:txPr>
            <c:showVal val="1"/>
          </c:dLbls>
          <c:cat>
            <c:strRef>
              <c:f>Лист1!$C$4:$D$4</c:f>
              <c:strCache>
                <c:ptCount val="2"/>
                <c:pt idx="0">
                  <c:v>2016 г.</c:v>
                </c:pt>
                <c:pt idx="1">
                  <c:v>2017 г.</c:v>
                </c:pt>
              </c:strCache>
            </c:strRef>
          </c:cat>
          <c:val>
            <c:numRef>
              <c:f>Лист1!$C$5:$D$5</c:f>
              <c:numCache>
                <c:formatCode>General</c:formatCode>
                <c:ptCount val="2"/>
                <c:pt idx="0">
                  <c:v>15</c:v>
                </c:pt>
                <c:pt idx="1">
                  <c:v>16</c:v>
                </c:pt>
              </c:numCache>
            </c:numRef>
          </c:val>
        </c:ser>
        <c:ser>
          <c:idx val="1"/>
          <c:order val="1"/>
          <c:tx>
            <c:strRef>
              <c:f>Лист1!$A$6:$B$6</c:f>
              <c:strCache>
                <c:ptCount val="1"/>
                <c:pt idx="0">
                  <c:v>Количество участников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 i="0" baseline="0"/>
                </a:pPr>
                <a:endParaRPr lang="ru-RU"/>
              </a:p>
            </c:txPr>
            <c:showVal val="1"/>
          </c:dLbls>
          <c:cat>
            <c:strRef>
              <c:f>Лист1!$C$4:$D$4</c:f>
              <c:strCache>
                <c:ptCount val="2"/>
                <c:pt idx="0">
                  <c:v>2016 г.</c:v>
                </c:pt>
                <c:pt idx="1">
                  <c:v>2017 г.</c:v>
                </c:pt>
              </c:strCache>
            </c:strRef>
          </c:cat>
          <c:val>
            <c:numRef>
              <c:f>Лист1!$C$6:$D$6</c:f>
              <c:numCache>
                <c:formatCode>General</c:formatCode>
                <c:ptCount val="2"/>
                <c:pt idx="0">
                  <c:v>120</c:v>
                </c:pt>
                <c:pt idx="1">
                  <c:v>234</c:v>
                </c:pt>
              </c:numCache>
            </c:numRef>
          </c:val>
        </c:ser>
        <c:axId val="84327040"/>
        <c:axId val="84341120"/>
      </c:barChart>
      <c:catAx>
        <c:axId val="84327040"/>
        <c:scaling>
          <c:orientation val="minMax"/>
        </c:scaling>
        <c:axPos val="b"/>
        <c:tickLblPos val="nextTo"/>
        <c:crossAx val="84341120"/>
        <c:crosses val="autoZero"/>
        <c:auto val="1"/>
        <c:lblAlgn val="ctr"/>
        <c:lblOffset val="100"/>
      </c:catAx>
      <c:valAx>
        <c:axId val="843411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8432704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Администратор\Desktop\ЦППМСП\Стиль\фон.jpg"/>
          <p:cNvPicPr>
            <a:picLocks noChangeAspect="1" noChangeArrowheads="1"/>
          </p:cNvPicPr>
          <p:nvPr userDrawn="1"/>
        </p:nvPicPr>
        <p:blipFill>
          <a:blip r:embed="rId2" cstate="print"/>
          <a:srcRect l="5726"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</p:spPr>
      </p:pic>
      <p:sp>
        <p:nvSpPr>
          <p:cNvPr id="7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7920880" cy="648072"/>
          </a:xfrm>
        </p:spPr>
        <p:txBody>
          <a:bodyPr>
            <a:normAutofit/>
          </a:bodyPr>
          <a:lstStyle>
            <a:lvl1pPr algn="l">
              <a:defRPr sz="3600" b="1" baseline="0">
                <a:solidFill>
                  <a:srgbClr val="E83425"/>
                </a:solidFill>
              </a:defRPr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0" hasCustomPrompt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rgbClr val="E83425"/>
                </a:solidFill>
              </a:defRPr>
            </a:lvl1pPr>
          </a:lstStyle>
          <a:p>
            <a:pPr lvl="0"/>
            <a:r>
              <a:rPr lang="ru-RU" dirty="0" smtClean="0"/>
              <a:t>Текст слайда</a:t>
            </a:r>
            <a:endParaRPr lang="ru-RU" dirty="0"/>
          </a:p>
        </p:txBody>
      </p:sp>
      <p:pic>
        <p:nvPicPr>
          <p:cNvPr id="1026" name="Picture 2" descr="C:\Users\Администратор\Desktop\ЦППМСП\Стиль\лого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152847"/>
            <a:ext cx="832895" cy="8278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382000" cy="30480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Деятельность ТПМПК </a:t>
            </a:r>
            <a:br>
              <a:rPr lang="ru-RU" sz="4800" dirty="0" smtClean="0"/>
            </a:br>
            <a:r>
              <a:rPr lang="ru-RU" sz="4800" dirty="0" smtClean="0"/>
              <a:t>в профилактике отклоняющегося поведения несовершеннолетних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9000" y="5257800"/>
            <a:ext cx="533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Руководитель Ирбитской ТПМПК:</a:t>
            </a:r>
          </a:p>
          <a:p>
            <a:pPr marL="514350" indent="-514350" algn="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Большакова Людмила Николаевна</a:t>
            </a:r>
          </a:p>
          <a:p>
            <a:pPr marL="720725" indent="-366713"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81000"/>
            <a:ext cx="6781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Министерство общего и профессионального образования Свердловской области</a:t>
            </a:r>
          </a:p>
          <a:p>
            <a:pPr marL="342900" lvl="0" indent="-342900" algn="ctr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государственное казенное учреждение Свердловской области</a:t>
            </a:r>
          </a:p>
          <a:p>
            <a:pPr marL="342900" lvl="0" indent="-342900" algn="ctr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«Ирбитский центр психолого-педагогической, </a:t>
            </a:r>
          </a:p>
          <a:p>
            <a:pPr marL="342900" lvl="0" indent="-342900" algn="ctr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медицинской и социальной помощи» </a:t>
            </a:r>
          </a:p>
          <a:p>
            <a:pPr marL="342900" lvl="0" indent="-342900" algn="ctr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(ГКУ СО "Ирбитский ЦППМСП")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20880" cy="8781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обследованных обучающихся 9-х классов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2016-2017 учебном году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179512" y="1295400"/>
            <a:ext cx="8784976" cy="537396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" y="1600199"/>
          <a:ext cx="7924800" cy="48905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62637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г. Ирбита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Впервые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Повторно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 количество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7226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СОШ № 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20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26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ООШ № 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26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ООШ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№ 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26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СОШ № 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26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СОШ № 9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26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СОШ № 10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26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СОШ № 13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269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СОШ № 18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269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14282" y="214290"/>
            <a:ext cx="75724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Консультативная работа включает в себя работу с детьми, родителями (законными представителями), педагогическими работниками и специалистами учреждений, работающих с детьми. 	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714488"/>
            <a:ext cx="85725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u="sng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проведения консультаций:</a:t>
            </a:r>
            <a:endParaRPr lang="ru-RU" sz="28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Индивидуальные консультации специалистов.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Групповые консультации.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Комплексные консультации (несколько специалистов).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xn--13-6kc3bfr2e.xn--90anbvlob.xn--p1ai/files/images/ico/DSCN491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17032"/>
            <a:ext cx="4818836" cy="22379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28596" y="6000768"/>
            <a:ext cx="478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Педагогический совет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МАОУ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МО город Ирбит «Средняя общеобразовательная школа № 13»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57818" y="3414315"/>
            <a:ext cx="364330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Работа с педагогами направлена на профилактику отклоняющегося поведения, повышение эффективности в работе с детьми и родителями, профессиональный и личностный рост.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Основные темы индивидуальных </a:t>
            </a:r>
            <a:b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психолого-педагогических консультаций за 2016-2017 гг.</a:t>
            </a:r>
            <a:endParaRPr lang="ru-RU" sz="2000" dirty="0">
              <a:solidFill>
                <a:schemeClr val="tx1"/>
              </a:solidFill>
              <a:ea typeface="Times New Roman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600" y="1071546"/>
          <a:ext cx="8763000" cy="5634053"/>
        </p:xfrm>
        <a:graphic>
          <a:graphicData uri="http://schemas.openxmlformats.org/drawingml/2006/table">
            <a:tbl>
              <a:tblPr/>
              <a:tblGrid>
                <a:gridCol w="3022683"/>
                <a:gridCol w="1549317"/>
                <a:gridCol w="1569590"/>
                <a:gridCol w="1423051"/>
                <a:gridCol w="1198359"/>
              </a:tblGrid>
              <a:tr h="9370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Темы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Несовершенно-летние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Родители (законные представители)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Педагоги, специалисты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Общее количество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52583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Семейные проблемы. Взаимоотношения в семье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52583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Проблемы общения со сверстниками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52583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Тяжелые психологические травмы. Страхи, тревоги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52583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Поведенческие проблемы</a:t>
                      </a:r>
                    </a:p>
                    <a:p>
                      <a:pPr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Конфликтные ситуации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52583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Создание особых образовательных условий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Учебные проблемы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Компьютерная зависимость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52583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Проблемы общения с учителями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52583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Адаптация к новым условиям обучения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6291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Профилактика суицида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421" marR="67421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20880" cy="1182960"/>
          </a:xfrm>
        </p:spPr>
        <p:txBody>
          <a:bodyPr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Основные темы групповых</a:t>
            </a:r>
            <a:b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психолого-педагогических консультаций</a:t>
            </a:r>
            <a:b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несовершеннолетних</a:t>
            </a:r>
            <a:endParaRPr lang="ru-RU" sz="2400" dirty="0">
              <a:solidFill>
                <a:schemeClr val="tx1"/>
              </a:solidFill>
              <a:ea typeface="Times New Roman"/>
              <a:cs typeface="Times New Roman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04800" y="1524000"/>
            <a:ext cx="6934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-"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Профилактика стресса.</a:t>
            </a:r>
          </a:p>
          <a:p>
            <a:pPr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-"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Профилактика конфликтов.</a:t>
            </a:r>
          </a:p>
          <a:p>
            <a:pPr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-"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Психологическая готовность к экзаменам.</a:t>
            </a:r>
          </a:p>
          <a:p>
            <a:pPr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-"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Профилактика вредных привычек.</a:t>
            </a:r>
          </a:p>
          <a:p>
            <a:pPr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-"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Адаптация к новому учебному заведению.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819400" y="3505200"/>
          <a:ext cx="60198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7" name="Picture 9" descr="C:\Users\First\Pictures\497992332.jpg"/>
          <p:cNvPicPr>
            <a:picLocks noChangeAspect="1" noChangeArrowheads="1"/>
          </p:cNvPicPr>
          <p:nvPr/>
        </p:nvPicPr>
        <p:blipFill>
          <a:blip r:embed="rId2" cstate="print"/>
          <a:srcRect l="16544" t="6618" r="13970" b="4043"/>
          <a:stretch>
            <a:fillRect/>
          </a:stretch>
        </p:blipFill>
        <p:spPr bwMode="auto">
          <a:xfrm>
            <a:off x="7143768" y="1500174"/>
            <a:ext cx="1500198" cy="1928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42844" y="214290"/>
            <a:ext cx="8001056" cy="1571636"/>
          </a:xfrm>
        </p:spPr>
        <p:txBody>
          <a:bodyPr/>
          <a:lstStyle/>
          <a:p>
            <a:pPr marL="0" indent="450850" algn="just">
              <a:spcAft>
                <a:spcPts val="0"/>
              </a:spcAft>
              <a:tabLst>
                <a:tab pos="540385" algn="l"/>
                <a:tab pos="630555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Консультационная работа с родителями ориентирована на формирование доброжелательных, доверительных отношений с ребёнком, профилактику </a:t>
            </a:r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дезадаптивного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поведения детей в семье и в школе. </a:t>
            </a:r>
          </a:p>
          <a:p>
            <a:endParaRPr lang="ru-RU" dirty="0"/>
          </a:p>
        </p:txBody>
      </p:sp>
      <p:pic>
        <p:nvPicPr>
          <p:cNvPr id="7175" name="Picture 7" descr="C:\Users\First\Pictures\DJV-NAT-009-13-768x768.jpg"/>
          <p:cNvPicPr>
            <a:picLocks noChangeAspect="1" noChangeArrowheads="1"/>
          </p:cNvPicPr>
          <p:nvPr/>
        </p:nvPicPr>
        <p:blipFill>
          <a:blip r:embed="rId3" cstate="print"/>
          <a:srcRect l="6818" t="6364" r="9091" b="9545"/>
          <a:stretch>
            <a:fillRect/>
          </a:stretch>
        </p:blipFill>
        <p:spPr bwMode="auto">
          <a:xfrm>
            <a:off x="4786314" y="2928934"/>
            <a:ext cx="2500330" cy="250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176" name="Picture 8" descr="C:\Users\First\Pictures\depositphotos_83874306-Mother-with-two-kids-holding.jpg"/>
          <p:cNvPicPr>
            <a:picLocks noChangeAspect="1" noChangeArrowheads="1"/>
          </p:cNvPicPr>
          <p:nvPr/>
        </p:nvPicPr>
        <p:blipFill>
          <a:blip r:embed="rId4" cstate="print"/>
          <a:srcRect l="19466" t="10000" r="16133" b="6667"/>
          <a:stretch>
            <a:fillRect/>
          </a:stretch>
        </p:blipFill>
        <p:spPr bwMode="auto">
          <a:xfrm>
            <a:off x="3571868" y="4714884"/>
            <a:ext cx="1500198" cy="19412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180" name="Picture 12" descr="C:\Users\First\Pictures\hello_html_4e4b075.gif"/>
          <p:cNvPicPr>
            <a:picLocks noChangeAspect="1" noChangeArrowheads="1"/>
          </p:cNvPicPr>
          <p:nvPr/>
        </p:nvPicPr>
        <p:blipFill>
          <a:blip r:embed="rId5" cstate="print"/>
          <a:srcRect l="3275" t="3750" r="2838" b="3749"/>
          <a:stretch>
            <a:fillRect/>
          </a:stretch>
        </p:blipFill>
        <p:spPr bwMode="auto">
          <a:xfrm>
            <a:off x="357158" y="1928802"/>
            <a:ext cx="3500462" cy="3012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57158" y="1000108"/>
            <a:ext cx="8356348" cy="5000660"/>
          </a:xfrm>
        </p:spPr>
        <p:txBody>
          <a:bodyPr>
            <a:normAutofit/>
          </a:bodyPr>
          <a:lstStyle/>
          <a:p>
            <a:pPr marL="0" indent="450850" algn="just">
              <a:spcBef>
                <a:spcPts val="0"/>
              </a:spcBef>
              <a:spcAft>
                <a:spcPts val="120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Функции психологического просвещения и профилактики осуществляются через реализацию следующих задач:</a:t>
            </a:r>
          </a:p>
          <a:p>
            <a:pPr marL="0" lvl="0" indent="45085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просветительской работы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среди несовершеннолетних, их родителей (законных представителей)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по вопросам приобретения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психолого-педагогических знаний.</a:t>
            </a:r>
          </a:p>
          <a:p>
            <a:pPr marL="0" lvl="0" indent="45085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Оказание информационно-методической помощи педагогам и специалистам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вопросам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освоения основных общеобразовательных программ, развития и социальной адаптации детей и подростков.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45085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Обобщение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и транслирование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различных уровнях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опыта работы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профилактике и коррекции отклоняющегося поведения, школьной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несовершеннолетних.</a:t>
            </a:r>
          </a:p>
          <a:p>
            <a:pPr marL="0" lvl="0" indent="450850" algn="just">
              <a:spcBef>
                <a:spcPts val="0"/>
              </a:spcBef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Формирование устойчивой потребности в применении и использовании психологических знаний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 всех субъектов образовательного процесса в целях эффективной социализации подрастающего поколения и в целях собственного развития.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28"/>
            <a:ext cx="7929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457200" algn="ctr">
              <a:spcBef>
                <a:spcPts val="0"/>
              </a:spcBef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Психологическое просвещение и </a:t>
            </a:r>
            <a:r>
              <a:rPr lang="ru-RU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профилактика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28600" y="1123272"/>
            <a:ext cx="51054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Формы: круглые столы, лектории, участие в педагогическом совете, консультативная беседа, консультация – тренинг.</a:t>
            </a:r>
          </a:p>
          <a:p>
            <a:pPr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Основные темы:</a:t>
            </a:r>
          </a:p>
          <a:p>
            <a:pPr marL="179388" marR="0" lvl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Char char="§"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«Профилактика и коррекция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девиантного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поведения»</a:t>
            </a:r>
          </a:p>
          <a:p>
            <a:pPr marL="179388" marR="0" lvl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Char char="§"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«Суицидальное поведение детей и подростков. Профилактика»</a:t>
            </a:r>
          </a:p>
          <a:p>
            <a:pPr marL="179388" marR="0" lvl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Char char="§"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«Психологическая готовность 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ОГЭ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ЕГЭ как часть системы психологического сопровождения учащихся на всех ступенях обучения»</a:t>
            </a:r>
          </a:p>
          <a:p>
            <a:pPr marL="179388" marR="0" lvl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Char char="§"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«Профилактика конфликтов»</a:t>
            </a:r>
          </a:p>
          <a:p>
            <a:pPr marL="179388" marR="0" lvl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Char char="§"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«Профилактика экзаменационного стресса»</a:t>
            </a:r>
          </a:p>
          <a:p>
            <a:pPr marL="179388" marR="0" lvl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Char char="§"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«Профилактика стресса»</a:t>
            </a:r>
          </a:p>
          <a:p>
            <a:pPr marL="179388" marR="0" lvl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Char char="§"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«Нейропсихологические основы нарушений поведения и обучения»</a:t>
            </a:r>
          </a:p>
          <a:p>
            <a:pPr marL="179388" marR="0" lvl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Char char="§"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«Особенности работы с детьми с ОВЗ»</a:t>
            </a:r>
          </a:p>
          <a:p>
            <a:pPr marL="179388" marR="0" lvl="0" indent="-1793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 typeface="Wingdings" pitchFamily="2" charset="2"/>
              <a:buChar char="§"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«Создание условий для детей с ОВЗ в образовательных организациях»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28600" y="153142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Информационно-методическая работа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педагогами и специалистами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105400" y="1143000"/>
          <a:ext cx="3686175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79512" y="3124200"/>
            <a:ext cx="8784976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СПАСИБО </a:t>
            </a:r>
            <a:r>
              <a:rPr lang="ru-RU" sz="2800" smtClean="0"/>
              <a:t>ЗА </a:t>
            </a:r>
            <a:r>
              <a:rPr lang="ru-RU" sz="2800" smtClean="0"/>
              <a:t>ВНИМАНИЕ!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20880" cy="954360"/>
          </a:xfrm>
        </p:spPr>
        <p:txBody>
          <a:bodyPr>
            <a:normAutofit fontScale="90000"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defRPr/>
            </a:pPr>
            <a:r>
              <a:rPr lang="ru-RU" kern="0" dirty="0" smtClean="0">
                <a:latin typeface="Times New Roman" pitchFamily="18" charset="0"/>
                <a:cs typeface="Times New Roman" pitchFamily="18" charset="0"/>
              </a:rPr>
              <a:t>Статистические сведения </a:t>
            </a:r>
            <a:br>
              <a:rPr lang="ru-RU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kern="0" dirty="0" smtClean="0">
                <a:latin typeface="Times New Roman" pitchFamily="18" charset="0"/>
                <a:cs typeface="Times New Roman" pitchFamily="18" charset="0"/>
              </a:rPr>
              <a:t>по данным Минздрава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sz="quarter" idx="10"/>
          </p:nvPr>
        </p:nvSpPr>
        <p:spPr>
          <a:xfrm>
            <a:off x="179512" y="1447800"/>
            <a:ext cx="8784976" cy="5221560"/>
          </a:xfrm>
        </p:spPr>
        <p:txBody>
          <a:bodyPr>
            <a:norm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8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Доля здоровых новорожденных за последние годы снизилась </a:t>
            </a:r>
            <a:r>
              <a:rPr lang="ru-RU" sz="2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 </a:t>
            </a:r>
            <a:r>
              <a:rPr lang="ru-RU" sz="28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48%</a:t>
            </a:r>
            <a:r>
              <a:rPr lang="ru-RU" sz="2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26%).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8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74%</a:t>
            </a:r>
            <a:r>
              <a:rPr lang="ru-RU" sz="28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новорожденных рождаются физиологически незрелыми, с проблемами здоровья.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8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8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86%</a:t>
            </a:r>
            <a:r>
              <a:rPr lang="ru-RU" sz="28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имеют неврологическую патологию (перинатальное поражение ЦНС).</a:t>
            </a:r>
            <a:endParaRPr lang="ru-RU" kern="0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28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Не более </a:t>
            </a:r>
            <a:r>
              <a:rPr lang="ru-RU" sz="28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10%</a:t>
            </a:r>
            <a:r>
              <a:rPr lang="ru-RU" sz="28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детей дошкольного возраста и </a:t>
            </a:r>
            <a:br>
              <a:rPr lang="ru-RU" sz="28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4%</a:t>
            </a:r>
            <a:r>
              <a:rPr lang="ru-RU" sz="2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детей  подросткового возраста абсолютно здоровы.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sz="quarter" idx="10"/>
          </p:nvPr>
        </p:nvSpPr>
        <p:spPr>
          <a:xfrm>
            <a:off x="381000" y="980728"/>
            <a:ext cx="8458200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ППЦНС, ПЭП, РЦН, РЦОН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(перинатальное поражение центральной нервной системы) – перинатальный период с 28 недель (6 месяцев) до 7 дней жизни: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Гипоксическое поражение - недостаток кислорода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Травматические поражения – механическое повреждение тканей ЦНС (головного и спинного мозга) в родах в первые минуты и часы жизни ребенка.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Дисметаболические и токсико-метаболические поражения – нарушения обмена веществ в организме ребенка во внутриутробном периоде.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Поражения ЦНС при инфекционных заболеваниях перинатального периода (вирусы).</a:t>
            </a:r>
          </a:p>
          <a:p>
            <a:pPr marL="514350" indent="-51435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Отклонения в состоянии психического и физического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развития  и здоровья, акцентуации характера физиологического и психоневрологического свойства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6160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Направления работы ТПМПК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профилактике отклоняющегося поведения детей и подростков: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214282" y="2057400"/>
            <a:ext cx="8784976" cy="4114800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комплексного психолого-медико-педагогического обследования детей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возрасте от  0 до 18 лет  </a:t>
            </a:r>
            <a:r>
              <a:rPr lang="ru-RU" sz="32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целью своевременного выявления детей с особенностями в физическом и (или) психическом развитии и (или) отклонениями в поведении</a:t>
            </a:r>
            <a:r>
              <a:rPr lang="ru-RU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подготовки по результатам обследования рекомендаций по оказанию им психолого-медико-педагогической помощи и организации их обучения и воспитания.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849910"/>
            <a:ext cx="8715436" cy="524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-"/>
              <a:tabLst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Оказание информационно-консультативной помощи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 вопросам воспитания, обучения и коррекции нарушений развития детей с ограниченными возможностями здоровья и (или) девиантным (общественно опасным) поведением.</a:t>
            </a:r>
          </a:p>
          <a:p>
            <a:pPr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Symbol" pitchFamily="18" charset="2"/>
              <a:buChar char="-"/>
              <a:tabLst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Психологическое просвещение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 предупреждению отклоняющегося поведения у детей и подростков с ОВЗ,  испытывающих трудности в освоении основных общеобразовательных программ, развитии и социальной адаптации.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881146"/>
            <a:ext cx="87154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Психологическая </a:t>
            </a:r>
            <a:r>
              <a:rPr lang="ru-RU" sz="2400" dirty="0" smtClean="0">
                <a:latin typeface="Times New Roman"/>
                <a:ea typeface="Times New Roman"/>
              </a:rPr>
              <a:t>профилактика нарушений поведения и отклонений в развитии детей с ОВЗ, обучающихся, испытывающих трудности в освоении основных общеобразовательных программ, развитии и социальной адаптации. </a:t>
            </a:r>
            <a:r>
              <a:rPr lang="ru-RU" sz="2400" b="1" i="1" dirty="0" smtClean="0">
                <a:latin typeface="Times New Roman"/>
                <a:ea typeface="Times New Roman"/>
              </a:rPr>
              <a:t>Психологическая профилактика заключается в  выявлении условий, затрудняющих становление и развитие личности лиц с ОВЗ, детей и обучающихся, испытывающих трудности в освоении основных общеобразовательных программ, развитии и социальной адаптации</a:t>
            </a:r>
            <a:r>
              <a:rPr lang="ru-RU" sz="2400" b="1" dirty="0" smtClean="0">
                <a:latin typeface="Times New Roman"/>
                <a:ea typeface="Times New Roman"/>
              </a:rPr>
              <a:t>, </a:t>
            </a:r>
            <a:r>
              <a:rPr lang="ru-RU" sz="2400" dirty="0" smtClean="0">
                <a:latin typeface="Times New Roman"/>
                <a:ea typeface="Times New Roman"/>
              </a:rPr>
              <a:t>в том числе несовершеннолетних обучающихся, признанных в установленном порядке обвиняемыми или подсудимыми, либо являющихся потерпевшими или свидетелями преступления,</a:t>
            </a:r>
            <a:r>
              <a:rPr lang="ru-RU" sz="2400" b="1" dirty="0" smtClean="0">
                <a:latin typeface="Times New Roman"/>
                <a:ea typeface="Times New Roman"/>
              </a:rPr>
              <a:t> </a:t>
            </a:r>
            <a:r>
              <a:rPr lang="ru-RU" sz="2400" b="1" i="1" dirty="0" smtClean="0">
                <a:latin typeface="Times New Roman"/>
                <a:ea typeface="Times New Roman"/>
              </a:rPr>
              <a:t>с учетом особенностей их психофизического развития, индивидуальных возможностей и особых образовательных потребностей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57511455"/>
              </p:ext>
            </p:extLst>
          </p:nvPr>
        </p:nvGraphicFramePr>
        <p:xfrm>
          <a:off x="0" y="1219200"/>
          <a:ext cx="9144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81000" y="304800"/>
            <a:ext cx="77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400" b="1" dirty="0">
                <a:latin typeface="Times New Roman"/>
                <a:ea typeface="Times New Roman"/>
              </a:rPr>
              <a:t>Количество </a:t>
            </a:r>
            <a:r>
              <a:rPr lang="ru-RU" sz="2400" b="1" dirty="0" smtClean="0">
                <a:latin typeface="Times New Roman"/>
                <a:ea typeface="Times New Roman"/>
              </a:rPr>
              <a:t> </a:t>
            </a:r>
            <a:r>
              <a:rPr lang="ru-RU" sz="2400" b="1" dirty="0">
                <a:latin typeface="Times New Roman"/>
                <a:ea typeface="Times New Roman"/>
              </a:rPr>
              <a:t>обследованных </a:t>
            </a:r>
            <a:r>
              <a:rPr lang="ru-RU" sz="2400" b="1" dirty="0" smtClean="0">
                <a:latin typeface="Times New Roman"/>
                <a:ea typeface="Times New Roman"/>
              </a:rPr>
              <a:t>детей</a:t>
            </a:r>
          </a:p>
          <a:p>
            <a:pPr indent="450215" algn="ctr">
              <a:spcAft>
                <a:spcPts val="0"/>
              </a:spcAft>
            </a:pPr>
            <a:r>
              <a:rPr lang="ru-RU" sz="2400" b="1" dirty="0" smtClean="0">
                <a:latin typeface="Times New Roman"/>
                <a:ea typeface="Times New Roman"/>
              </a:rPr>
              <a:t> </a:t>
            </a:r>
            <a:r>
              <a:rPr lang="ru-RU" sz="2400" b="1" dirty="0">
                <a:latin typeface="Times New Roman"/>
                <a:ea typeface="Times New Roman"/>
              </a:rPr>
              <a:t>на </a:t>
            </a:r>
            <a:r>
              <a:rPr lang="ru-RU" sz="2400" b="1" dirty="0" smtClean="0">
                <a:latin typeface="Times New Roman"/>
                <a:ea typeface="Times New Roman"/>
              </a:rPr>
              <a:t>ПМПК</a:t>
            </a:r>
            <a:r>
              <a:rPr lang="ru-RU" sz="2400" dirty="0" smtClean="0">
                <a:latin typeface="Times New Roman"/>
                <a:ea typeface="Times New Roman"/>
              </a:rPr>
              <a:t> </a:t>
            </a:r>
            <a:r>
              <a:rPr lang="ru-RU" sz="2400" b="1" dirty="0" smtClean="0">
                <a:latin typeface="Times New Roman"/>
                <a:ea typeface="Times New Roman"/>
              </a:rPr>
              <a:t>2013-2017 </a:t>
            </a:r>
            <a:r>
              <a:rPr lang="ru-RU" sz="2400" b="1" dirty="0">
                <a:latin typeface="Times New Roman"/>
                <a:ea typeface="Times New Roman"/>
              </a:rPr>
              <a:t>уч. гг.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384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3400" y="2354713"/>
          <a:ext cx="8153400" cy="31316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4345"/>
                <a:gridCol w="2155496"/>
                <a:gridCol w="2061780"/>
                <a:gridCol w="2061779"/>
              </a:tblGrid>
              <a:tr h="1303153"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Территория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200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детей дошкольного возраста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200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детей школьного возраста</a:t>
                      </a:r>
                      <a:endParaRPr lang="ru-RU" sz="200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детей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58124"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г.  Ирбит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95 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344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812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Ирбитский район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197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7620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Количество обследованных детей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г. Ирбита и Ирбитского района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2016-2017 учебный год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359024" y="914400"/>
            <a:ext cx="8556376" cy="568863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920880" cy="95436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обследованных детей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возрастным группам: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179512" y="1600200"/>
            <a:ext cx="8784976" cy="506916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2590800"/>
          <a:ext cx="8610600" cy="244173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676400"/>
                <a:gridCol w="990600"/>
                <a:gridCol w="1066800"/>
                <a:gridCol w="1219200"/>
                <a:gridCol w="1143000"/>
                <a:gridCol w="990600"/>
                <a:gridCol w="1524000"/>
              </a:tblGrid>
              <a:tr h="121712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Территория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-5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7" marR="4478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6 -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8 лет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7" marR="4478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11 лет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7" marR="4478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12 -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15 лет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7" marR="4478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16 -18 </a:t>
                      </a: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лет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7" marR="4478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Всего обследовано детей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7" marR="44787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356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Ирбит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7" marR="44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7" marR="44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7" marR="44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132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7" marR="44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7" marR="44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344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7" marR="44787" marT="0" marB="0"/>
                </a:tc>
              </a:tr>
              <a:tr h="69771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Ирбитский район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7" marR="44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7" marR="44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7" marR="44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7" marR="44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7" marR="447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197</a:t>
                      </a:r>
                      <a:endParaRPr lang="ru-RU" sz="2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787" marR="44787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639</TotalTime>
  <Words>977</Words>
  <Application>Microsoft Office PowerPoint</Application>
  <PresentationFormat>Экран (4:3)</PresentationFormat>
  <Paragraphs>201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Деятельность ТПМПК  в профилактике отклоняющегося поведения несовершеннолетних</vt:lpstr>
      <vt:lpstr>Статистические сведения  по данным Минздрава РФ</vt:lpstr>
      <vt:lpstr>Слайд 3</vt:lpstr>
      <vt:lpstr>Направления работы ТПМПК  по профилактике отклоняющегося поведения детей и подростков:</vt:lpstr>
      <vt:lpstr>Слайд 5</vt:lpstr>
      <vt:lpstr>Слайд 6</vt:lpstr>
      <vt:lpstr>Слайд 7</vt:lpstr>
      <vt:lpstr>Слайд 8</vt:lpstr>
      <vt:lpstr>Количество обследованных детей  по возрастным группам:</vt:lpstr>
      <vt:lpstr>Количество обследованных обучающихся 9-х классов  в 2016-2017 учебном году</vt:lpstr>
      <vt:lpstr>Слайд 11</vt:lpstr>
      <vt:lpstr>Основные темы индивидуальных  психолого-педагогических консультаций за 2016-2017 гг.</vt:lpstr>
      <vt:lpstr>Основные темы групповых психолого-педагогических консультаций несовершеннолетних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Неврологические нарушения: причины, проявления, помощь </dc:title>
  <dc:creator>FirstUser</dc:creator>
  <cp:lastModifiedBy>FirstUser</cp:lastModifiedBy>
  <cp:revision>112</cp:revision>
  <dcterms:created xsi:type="dcterms:W3CDTF">2017-10-13T08:58:32Z</dcterms:created>
  <dcterms:modified xsi:type="dcterms:W3CDTF">2017-11-20T07:21:03Z</dcterms:modified>
</cp:coreProperties>
</file>