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0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22.10.2018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nteresnyefakty.org/wp-content/uploads/Igra-Siniy-Kit-5.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choolsix.ru/bezopasnost/mediabezopasnost/obzor-programm-roditelskogo-kontroly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ais.rkn.gov.ru/feedback/" TargetMode="External"/><Relationship Id="rId2" Type="http://schemas.openxmlformats.org/officeDocument/2006/relationships/hyperlink" Target="http://detionline.com/" TargetMode="External"/><Relationship Id="rId1" Type="http://schemas.openxmlformats.org/officeDocument/2006/relationships/slideLayout" Target="../slideLayouts/slideLayout2.xml"/><Relationship Id="rId5" Type="http://schemas.openxmlformats.org/officeDocument/2006/relationships/hyperlink" Target="http://www.google.ru/familysafety" TargetMode="External"/><Relationship Id="rId4" Type="http://schemas.openxmlformats.org/officeDocument/2006/relationships/hyperlink" Target="http://www.edu21.cap.ru/?t=hry&amp;eduid=8194&amp;hry=./40783/59394/59406/183478"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nteresnyefakty.org/wp-content/uploads/Igra-Siniy-Kit-3.jp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nteresnyefakty.org/wp-content/uploads/Igra-Siniy-Kit-4.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nteresnyefakty.org/wp-content/uploads/Igra-Siniy-Kit-6.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3212976"/>
            <a:ext cx="7406640" cy="1472184"/>
          </a:xfrm>
        </p:spPr>
        <p:txBody>
          <a:bodyPr>
            <a:normAutofit fontScale="90000"/>
          </a:bodyPr>
          <a:lstStyle/>
          <a:p>
            <a:r>
              <a:rPr lang="ru-RU" b="1" dirty="0" smtClean="0">
                <a:solidFill>
                  <a:srgbClr val="996633"/>
                </a:solidFill>
              </a:rPr>
              <a:t/>
            </a:r>
            <a:br>
              <a:rPr lang="ru-RU" b="1" dirty="0" smtClean="0">
                <a:solidFill>
                  <a:srgbClr val="996633"/>
                </a:solidFill>
              </a:rPr>
            </a:br>
            <a:r>
              <a:rPr lang="ru-RU" b="1" dirty="0" smtClean="0">
                <a:solidFill>
                  <a:srgbClr val="996633"/>
                </a:solidFill>
              </a:rPr>
              <a:t/>
            </a:r>
            <a:br>
              <a:rPr lang="ru-RU" b="1" dirty="0" smtClean="0">
                <a:solidFill>
                  <a:srgbClr val="996633"/>
                </a:solidFill>
              </a:rPr>
            </a:br>
            <a:r>
              <a:rPr lang="ru-RU" b="1" dirty="0" smtClean="0">
                <a:solidFill>
                  <a:srgbClr val="996633"/>
                </a:solidFill>
              </a:rPr>
              <a:t/>
            </a:r>
            <a:br>
              <a:rPr lang="ru-RU" b="1" dirty="0" smtClean="0">
                <a:solidFill>
                  <a:srgbClr val="996633"/>
                </a:solidFill>
              </a:rPr>
            </a:br>
            <a:r>
              <a:rPr lang="ru-RU" b="1" dirty="0" smtClean="0">
                <a:solidFill>
                  <a:srgbClr val="996633"/>
                </a:solidFill>
              </a:rPr>
              <a:t/>
            </a:r>
            <a:br>
              <a:rPr lang="ru-RU" b="1" dirty="0" smtClean="0">
                <a:solidFill>
                  <a:srgbClr val="996633"/>
                </a:solidFill>
              </a:rPr>
            </a:br>
            <a:r>
              <a:rPr lang="ru-RU" b="1" dirty="0" smtClean="0">
                <a:solidFill>
                  <a:srgbClr val="996633"/>
                </a:solidFill>
              </a:rPr>
              <a:t/>
            </a:r>
            <a:br>
              <a:rPr lang="ru-RU" b="1" dirty="0" smtClean="0">
                <a:solidFill>
                  <a:srgbClr val="996633"/>
                </a:solidFill>
              </a:rPr>
            </a:br>
            <a:r>
              <a:rPr lang="ru-RU" b="1" dirty="0" smtClean="0">
                <a:solidFill>
                  <a:srgbClr val="996633"/>
                </a:solidFill>
              </a:rPr>
              <a:t>"</a:t>
            </a:r>
            <a:r>
              <a:rPr lang="ru-RU" b="1" dirty="0" smtClean="0"/>
              <a:t> Современные угрозы информационно-психологической безопасности детей </a:t>
            </a:r>
            <a:r>
              <a:rPr lang="ru-RU" b="1" dirty="0" smtClean="0">
                <a:solidFill>
                  <a:srgbClr val="996633"/>
                </a:solidFill>
              </a:rPr>
              <a:t>"</a:t>
            </a:r>
            <a:r>
              <a:rPr lang="ru-RU" b="1" dirty="0" smtClean="0">
                <a:solidFill>
                  <a:srgbClr val="996633"/>
                </a:solidFill>
              </a:rPr>
              <a:t/>
            </a:r>
            <a:br>
              <a:rPr lang="ru-RU" b="1" dirty="0" smtClean="0">
                <a:solidFill>
                  <a:srgbClr val="996633"/>
                </a:solidFill>
              </a:rPr>
            </a:br>
            <a:r>
              <a:rPr lang="ru-RU" b="1" dirty="0" smtClean="0">
                <a:solidFill>
                  <a:srgbClr val="996633"/>
                </a:solidFill>
              </a:rPr>
              <a:t/>
            </a:r>
            <a:br>
              <a:rPr lang="ru-RU" b="1" dirty="0" smtClean="0">
                <a:solidFill>
                  <a:srgbClr val="996633"/>
                </a:solidFill>
              </a:rPr>
            </a:br>
            <a:r>
              <a:rPr lang="ru-RU" sz="3600" b="1" dirty="0" smtClean="0">
                <a:solidFill>
                  <a:schemeClr val="tx2">
                    <a:lumMod val="60000"/>
                    <a:lumOff val="40000"/>
                  </a:schemeClr>
                </a:solidFill>
                <a:effectLst/>
              </a:rPr>
              <a:t>Семинар</a:t>
            </a:r>
            <a:r>
              <a:rPr lang="ru-RU" sz="3600" b="1" dirty="0" smtClean="0">
                <a:solidFill>
                  <a:schemeClr val="tx1"/>
                </a:solidFill>
                <a:effectLst/>
              </a:rPr>
              <a:t> </a:t>
            </a:r>
            <a:r>
              <a:rPr lang="ru-RU" b="1" dirty="0" smtClean="0">
                <a:solidFill>
                  <a:srgbClr val="996633"/>
                </a:solidFill>
              </a:rPr>
              <a:t/>
            </a:r>
            <a:br>
              <a:rPr lang="ru-RU" b="1" dirty="0" smtClean="0">
                <a:solidFill>
                  <a:srgbClr val="996633"/>
                </a:solidFill>
              </a:rPr>
            </a:br>
            <a:endParaRPr lang="ru-RU" b="1" dirty="0">
              <a:solidFill>
                <a:srgbClr val="996633"/>
              </a:solidFill>
            </a:endParaRPr>
          </a:p>
        </p:txBody>
      </p:sp>
      <p:sp>
        <p:nvSpPr>
          <p:cNvPr id="3" name="Подзаголовок 2"/>
          <p:cNvSpPr>
            <a:spLocks noGrp="1"/>
          </p:cNvSpPr>
          <p:nvPr>
            <p:ph type="subTitle" idx="1"/>
          </p:nvPr>
        </p:nvSpPr>
        <p:spPr>
          <a:xfrm>
            <a:off x="1475656" y="4293096"/>
            <a:ext cx="7406640" cy="1752600"/>
          </a:xfrm>
        </p:spPr>
        <p:txBody>
          <a:bodyPr/>
          <a:lstStyle/>
          <a:p>
            <a:r>
              <a:rPr lang="ru-RU" dirty="0" smtClean="0">
                <a:solidFill>
                  <a:schemeClr val="tx1"/>
                </a:solidFill>
              </a:rPr>
              <a:t>ГКУ СО «</a:t>
            </a:r>
            <a:r>
              <a:rPr lang="ru-RU" dirty="0" err="1" smtClean="0">
                <a:solidFill>
                  <a:schemeClr val="tx1"/>
                </a:solidFill>
              </a:rPr>
              <a:t>Ирбитский</a:t>
            </a:r>
            <a:r>
              <a:rPr lang="ru-RU" dirty="0" smtClean="0">
                <a:solidFill>
                  <a:schemeClr val="tx1"/>
                </a:solidFill>
              </a:rPr>
              <a:t> ЦППМСП»</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7498080" cy="648072"/>
          </a:xfrm>
        </p:spPr>
        <p:txBody>
          <a:bodyPr>
            <a:normAutofit fontScale="90000"/>
          </a:bodyPr>
          <a:lstStyle/>
          <a:p>
            <a:r>
              <a:rPr lang="ru-RU" dirty="0" smtClean="0"/>
              <a:t>Задания игры «Синий кит»</a:t>
            </a:r>
            <a:endParaRPr lang="ru-RU" dirty="0"/>
          </a:p>
        </p:txBody>
      </p:sp>
      <p:sp>
        <p:nvSpPr>
          <p:cNvPr id="3" name="Содержимое 2"/>
          <p:cNvSpPr>
            <a:spLocks noGrp="1"/>
          </p:cNvSpPr>
          <p:nvPr>
            <p:ph idx="1"/>
          </p:nvPr>
        </p:nvSpPr>
        <p:spPr>
          <a:xfrm>
            <a:off x="1187624" y="908720"/>
            <a:ext cx="7704856" cy="5949280"/>
          </a:xfrm>
        </p:spPr>
        <p:txBody>
          <a:bodyPr numCol="2">
            <a:normAutofit fontScale="40000" lnSpcReduction="20000"/>
          </a:bodyPr>
          <a:lstStyle/>
          <a:p>
            <a:pPr marL="596646" indent="-514350">
              <a:lnSpc>
                <a:spcPct val="120000"/>
              </a:lnSpc>
              <a:buClrTx/>
              <a:buFont typeface="+mj-lt"/>
              <a:buAutoNum type="arabicPeriod"/>
            </a:pPr>
            <a:r>
              <a:rPr lang="ru-RU" sz="3500" dirty="0" smtClean="0"/>
              <a:t>На руке лезвием вырезать f57.</a:t>
            </a:r>
          </a:p>
          <a:p>
            <a:pPr marL="596646" lvl="0" indent="-514350">
              <a:lnSpc>
                <a:spcPct val="120000"/>
              </a:lnSpc>
              <a:buClrTx/>
              <a:buFont typeface="+mj-lt"/>
              <a:buAutoNum type="arabicPeriod"/>
            </a:pPr>
            <a:r>
              <a:rPr lang="ru-RU" sz="3500" dirty="0" smtClean="0"/>
              <a:t>Проснуться в 4.20 и смотреть страшные видео.</a:t>
            </a:r>
          </a:p>
          <a:p>
            <a:pPr marL="596646" lvl="0" indent="-514350">
              <a:lnSpc>
                <a:spcPct val="120000"/>
              </a:lnSpc>
              <a:buClrTx/>
              <a:buFont typeface="+mj-lt"/>
              <a:buAutoNum type="arabicPeriod"/>
            </a:pPr>
            <a:r>
              <a:rPr lang="ru-RU" sz="3500" dirty="0" smtClean="0"/>
              <a:t>Порезать вдоль вен руку (не глубоко). Только три пореза.</a:t>
            </a:r>
          </a:p>
          <a:p>
            <a:pPr marL="596646" lvl="0" indent="-514350">
              <a:lnSpc>
                <a:spcPct val="120000"/>
              </a:lnSpc>
              <a:buClrTx/>
              <a:buFont typeface="+mj-lt"/>
              <a:buAutoNum type="arabicPeriod"/>
            </a:pPr>
            <a:r>
              <a:rPr lang="ru-RU" sz="3500" dirty="0" smtClean="0"/>
              <a:t>Нарисовать кита на листочке.</a:t>
            </a:r>
          </a:p>
          <a:p>
            <a:pPr marL="596646" lvl="0" indent="-514350">
              <a:lnSpc>
                <a:spcPct val="120000"/>
              </a:lnSpc>
              <a:buClrTx/>
              <a:buFont typeface="+mj-lt"/>
              <a:buAutoNum type="arabicPeriod"/>
            </a:pPr>
            <a:r>
              <a:rPr lang="ru-RU" sz="3500" dirty="0" smtClean="0"/>
              <a:t>Если ты готов стать китом — пишешь на ноге лезвием «да». Если нет, то делаешь со своей рукой всё, что хочешь (много порезов и так далее).</a:t>
            </a:r>
          </a:p>
          <a:p>
            <a:pPr marL="596646" lvl="0" indent="-514350">
              <a:lnSpc>
                <a:spcPct val="120000"/>
              </a:lnSpc>
              <a:buClrTx/>
              <a:buFont typeface="+mj-lt"/>
              <a:buAutoNum type="arabicPeriod"/>
            </a:pPr>
            <a:r>
              <a:rPr lang="ru-RU" sz="3500" dirty="0" smtClean="0"/>
              <a:t>Задание с шифром, как </a:t>
            </a:r>
            <a:r>
              <a:rPr lang="ru-RU" sz="3500" dirty="0" err="1" smtClean="0"/>
              <a:t>квест</a:t>
            </a:r>
            <a:r>
              <a:rPr lang="ru-RU" sz="3500" dirty="0" smtClean="0"/>
              <a:t>.</a:t>
            </a:r>
          </a:p>
          <a:p>
            <a:pPr marL="596646" lvl="0" indent="-514350">
              <a:lnSpc>
                <a:spcPct val="120000"/>
              </a:lnSpc>
              <a:buClrTx/>
              <a:buFont typeface="+mj-lt"/>
              <a:buAutoNum type="arabicPeriod"/>
            </a:pPr>
            <a:r>
              <a:rPr lang="ru-RU" sz="3500" dirty="0" smtClean="0"/>
              <a:t>Выцарапать f40.</a:t>
            </a:r>
          </a:p>
          <a:p>
            <a:pPr marL="596646" lvl="0" indent="-514350">
              <a:lnSpc>
                <a:spcPct val="120000"/>
              </a:lnSpc>
              <a:buClrTx/>
              <a:buFont typeface="+mj-lt"/>
              <a:buAutoNum type="arabicPeriod"/>
            </a:pPr>
            <a:r>
              <a:rPr lang="ru-RU" sz="3500" dirty="0" smtClean="0"/>
              <a:t>Написать в статусе #я кит.</a:t>
            </a:r>
          </a:p>
          <a:p>
            <a:pPr marL="596646" lvl="0" indent="-514350">
              <a:lnSpc>
                <a:spcPct val="120000"/>
              </a:lnSpc>
              <a:buClrTx/>
              <a:buFont typeface="+mj-lt"/>
              <a:buAutoNum type="arabicPeriod"/>
            </a:pPr>
            <a:r>
              <a:rPr lang="ru-RU" sz="3500" dirty="0" smtClean="0"/>
              <a:t>Должен перебороть свой страх.</a:t>
            </a:r>
          </a:p>
          <a:p>
            <a:pPr marL="596646" lvl="0" indent="-514350">
              <a:lnSpc>
                <a:spcPct val="120000"/>
              </a:lnSpc>
              <a:buClrTx/>
              <a:buFont typeface="+mj-lt"/>
              <a:buAutoNum type="arabicPeriod"/>
            </a:pPr>
            <a:r>
              <a:rPr lang="ru-RU" sz="3500" dirty="0" smtClean="0"/>
              <a:t>Встать в 4.20 и пойти на крышу.</a:t>
            </a:r>
          </a:p>
          <a:p>
            <a:pPr marL="596646" lvl="0" indent="-514350">
              <a:lnSpc>
                <a:spcPct val="120000"/>
              </a:lnSpc>
              <a:buClrTx/>
              <a:buFont typeface="+mj-lt"/>
              <a:buAutoNum type="arabicPeriod"/>
            </a:pPr>
            <a:r>
              <a:rPr lang="ru-RU" sz="3500" dirty="0" smtClean="0"/>
              <a:t>Надо выцарапать на руке кита или нарисовать.</a:t>
            </a:r>
          </a:p>
          <a:p>
            <a:pPr marL="596646" lvl="0" indent="-514350">
              <a:lnSpc>
                <a:spcPct val="120000"/>
              </a:lnSpc>
              <a:buClrTx/>
              <a:buFont typeface="+mj-lt"/>
              <a:buAutoNum type="arabicPeriod"/>
            </a:pPr>
            <a:r>
              <a:rPr lang="ru-RU" sz="3500" dirty="0" smtClean="0"/>
              <a:t>Целый день смотреть страшные видео.</a:t>
            </a:r>
          </a:p>
          <a:p>
            <a:pPr marL="596646" lvl="0" indent="-514350">
              <a:lnSpc>
                <a:spcPct val="120000"/>
              </a:lnSpc>
              <a:buClrTx/>
              <a:buFont typeface="+mj-lt"/>
              <a:buAutoNum type="arabicPeriod"/>
            </a:pPr>
            <a:r>
              <a:rPr lang="ru-RU" sz="3500" dirty="0" smtClean="0"/>
              <a:t>Слушать музыку, которую они тебе присылают.</a:t>
            </a:r>
          </a:p>
          <a:p>
            <a:pPr marL="596646" lvl="0" indent="-514350">
              <a:lnSpc>
                <a:spcPct val="120000"/>
              </a:lnSpc>
              <a:buClrTx/>
              <a:buFont typeface="+mj-lt"/>
              <a:buAutoNum type="arabicPeriod"/>
            </a:pPr>
            <a:r>
              <a:rPr lang="ru-RU" sz="3500" dirty="0" smtClean="0"/>
              <a:t>Порезать губу.</a:t>
            </a:r>
          </a:p>
          <a:p>
            <a:pPr marL="596646" lvl="0" indent="-514350">
              <a:lnSpc>
                <a:spcPct val="120000"/>
              </a:lnSpc>
              <a:buClrTx/>
              <a:buFont typeface="+mj-lt"/>
              <a:buAutoNum type="arabicPeriod"/>
            </a:pPr>
            <a:r>
              <a:rPr lang="ru-RU" sz="3500" dirty="0" smtClean="0"/>
              <a:t>Тыкать руку иголкой.</a:t>
            </a:r>
          </a:p>
          <a:p>
            <a:pPr marL="596646" lvl="0" indent="-514350">
              <a:lnSpc>
                <a:spcPct val="120000"/>
              </a:lnSpc>
              <a:buClrTx/>
              <a:buFont typeface="+mj-lt"/>
              <a:buAutoNum type="arabicPeriod"/>
            </a:pPr>
            <a:r>
              <a:rPr lang="ru-RU" sz="3500" dirty="0" smtClean="0"/>
              <a:t>Сделать себе больно.</a:t>
            </a:r>
          </a:p>
          <a:p>
            <a:pPr marL="596646" lvl="0" indent="-514350">
              <a:lnSpc>
                <a:spcPct val="120000"/>
              </a:lnSpc>
              <a:buClrTx/>
              <a:buFont typeface="+mj-lt"/>
              <a:buAutoNum type="arabicPeriod"/>
            </a:pPr>
            <a:r>
              <a:rPr lang="ru-RU" sz="3500" dirty="0" smtClean="0"/>
              <a:t>Пойти на самую большую крышу и стоять на краю.</a:t>
            </a:r>
          </a:p>
          <a:p>
            <a:pPr marL="596646" lvl="0" indent="-514350">
              <a:lnSpc>
                <a:spcPct val="120000"/>
              </a:lnSpc>
              <a:buClrTx/>
              <a:buFont typeface="+mj-lt"/>
              <a:buAutoNum type="arabicPeriod"/>
            </a:pPr>
            <a:r>
              <a:rPr lang="ru-RU" sz="3500" dirty="0" smtClean="0"/>
              <a:t>Залезть на мост.</a:t>
            </a:r>
          </a:p>
          <a:p>
            <a:pPr marL="596646" lvl="0" indent="-514350">
              <a:lnSpc>
                <a:spcPct val="120000"/>
              </a:lnSpc>
              <a:buClrTx/>
              <a:buFont typeface="+mj-lt"/>
              <a:buAutoNum type="arabicPeriod"/>
            </a:pPr>
            <a:r>
              <a:rPr lang="ru-RU" sz="3500" dirty="0" smtClean="0"/>
              <a:t>Залезть на кран.</a:t>
            </a:r>
          </a:p>
          <a:p>
            <a:pPr marL="596646" lvl="0" indent="-514350">
              <a:lnSpc>
                <a:spcPct val="120000"/>
              </a:lnSpc>
              <a:buClrTx/>
              <a:buFont typeface="+mj-lt"/>
              <a:buAutoNum type="arabicPeriod"/>
            </a:pPr>
            <a:r>
              <a:rPr lang="ru-RU" sz="3500" dirty="0" smtClean="0"/>
              <a:t>Проверка на доверие.</a:t>
            </a:r>
          </a:p>
          <a:p>
            <a:pPr marL="596646" lvl="0" indent="-514350">
              <a:lnSpc>
                <a:spcPct val="120000"/>
              </a:lnSpc>
              <a:buClrTx/>
              <a:buFont typeface="+mj-lt"/>
              <a:buAutoNum type="arabicPeriod"/>
            </a:pPr>
            <a:r>
              <a:rPr lang="ru-RU" sz="3500" dirty="0" smtClean="0"/>
              <a:t>Надо по </a:t>
            </a:r>
            <a:r>
              <a:rPr lang="ru-RU" sz="3500" dirty="0" err="1" smtClean="0"/>
              <a:t>скайпу</a:t>
            </a:r>
            <a:r>
              <a:rPr lang="ru-RU" sz="3500" dirty="0" smtClean="0"/>
              <a:t> поговорить с китом.</a:t>
            </a:r>
          </a:p>
          <a:p>
            <a:pPr marL="596646" lvl="0" indent="-514350">
              <a:lnSpc>
                <a:spcPct val="120000"/>
              </a:lnSpc>
              <a:buClrTx/>
              <a:buFont typeface="+mj-lt"/>
              <a:buAutoNum type="arabicPeriod"/>
            </a:pPr>
            <a:r>
              <a:rPr lang="ru-RU" sz="3500" dirty="0" smtClean="0"/>
              <a:t>Сидеть вниз ногами на краю крыши.</a:t>
            </a:r>
          </a:p>
          <a:p>
            <a:pPr marL="596646" lvl="0" indent="-514350">
              <a:lnSpc>
                <a:spcPct val="120000"/>
              </a:lnSpc>
              <a:buClrTx/>
              <a:buFont typeface="+mj-lt"/>
              <a:buAutoNum type="arabicPeriod"/>
            </a:pPr>
            <a:r>
              <a:rPr lang="ru-RU" sz="3500" dirty="0" smtClean="0"/>
              <a:t>Снова задания с шифром.</a:t>
            </a:r>
          </a:p>
          <a:p>
            <a:pPr marL="596646" lvl="0" indent="-514350">
              <a:lnSpc>
                <a:spcPct val="120000"/>
              </a:lnSpc>
              <a:buClrTx/>
              <a:buFont typeface="+mj-lt"/>
              <a:buAutoNum type="arabicPeriod"/>
            </a:pPr>
            <a:r>
              <a:rPr lang="ru-RU" sz="3500" dirty="0" smtClean="0"/>
              <a:t>Секретное задание.</a:t>
            </a:r>
          </a:p>
          <a:p>
            <a:pPr marL="596646" lvl="0" indent="-514350">
              <a:lnSpc>
                <a:spcPct val="120000"/>
              </a:lnSpc>
              <a:buClrTx/>
              <a:buFont typeface="+mj-lt"/>
              <a:buAutoNum type="arabicPeriod"/>
            </a:pPr>
            <a:r>
              <a:rPr lang="ru-RU" sz="3500" dirty="0" smtClean="0"/>
              <a:t>Встретиться с китом.</a:t>
            </a:r>
          </a:p>
          <a:p>
            <a:pPr marL="596646" lvl="0" indent="-514350">
              <a:lnSpc>
                <a:spcPct val="120000"/>
              </a:lnSpc>
              <a:buClrTx/>
              <a:buFont typeface="+mj-lt"/>
              <a:buAutoNum type="arabicPeriod"/>
            </a:pPr>
            <a:r>
              <a:rPr lang="ru-RU" sz="3500" dirty="0" smtClean="0"/>
              <a:t>Тебе говорят дату смерти, и ты должен смириться.</a:t>
            </a:r>
          </a:p>
          <a:p>
            <a:pPr marL="596646" lvl="0" indent="-514350">
              <a:lnSpc>
                <a:spcPct val="120000"/>
              </a:lnSpc>
              <a:buClrTx/>
              <a:buFont typeface="+mj-lt"/>
              <a:buAutoNum type="arabicPeriod"/>
            </a:pPr>
            <a:r>
              <a:rPr lang="ru-RU" sz="3500" dirty="0" smtClean="0"/>
              <a:t>В 4.20 пойти на рельсы.</a:t>
            </a:r>
          </a:p>
          <a:p>
            <a:pPr marL="596646" lvl="0" indent="-514350">
              <a:lnSpc>
                <a:spcPct val="120000"/>
              </a:lnSpc>
              <a:buClrTx/>
              <a:buFont typeface="+mj-lt"/>
              <a:buAutoNum type="arabicPeriod"/>
            </a:pPr>
            <a:r>
              <a:rPr lang="ru-RU" sz="3500" dirty="0" smtClean="0"/>
              <a:t>Ни с кем не общаться.</a:t>
            </a:r>
          </a:p>
          <a:p>
            <a:pPr marL="596646" lvl="0" indent="-514350">
              <a:lnSpc>
                <a:spcPct val="120000"/>
              </a:lnSpc>
              <a:buClrTx/>
              <a:buFont typeface="+mj-lt"/>
              <a:buAutoNum type="arabicPeriod"/>
            </a:pPr>
            <a:r>
              <a:rPr lang="ru-RU" sz="3500" dirty="0" smtClean="0"/>
              <a:t>Дать клятву, что ты кит</a:t>
            </a:r>
          </a:p>
          <a:p>
            <a:pPr>
              <a:lnSpc>
                <a:spcPct val="120000"/>
              </a:lnSpc>
            </a:pPr>
            <a:r>
              <a:rPr lang="ru-RU" sz="3500" dirty="0" smtClean="0"/>
              <a:t>С 30 по 49 день требуется делать по одному порезу на руке, слушать определенную музыку и смотреть видео, а также разговаривать с «китом».</a:t>
            </a:r>
          </a:p>
          <a:p>
            <a:pPr>
              <a:lnSpc>
                <a:spcPct val="120000"/>
              </a:lnSpc>
            </a:pPr>
            <a:r>
              <a:rPr lang="ru-RU" sz="3500" dirty="0" smtClean="0"/>
              <a:t>50 день – самоубийство</a:t>
            </a:r>
            <a:r>
              <a:rPr lang="ru-RU" dirty="0" smtClean="0"/>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Препятствия выходу из игры</a:t>
            </a:r>
            <a:endParaRPr lang="ru-RU" dirty="0"/>
          </a:p>
        </p:txBody>
      </p:sp>
      <p:pic>
        <p:nvPicPr>
          <p:cNvPr id="4" name="Содержимое 3" descr="Igra-Siniy-Kit-5">
            <a:hlinkClick r:id="rId2"/>
          </p:cNvPr>
          <p:cNvPicPr>
            <a:picLocks noGrp="1"/>
          </p:cNvPicPr>
          <p:nvPr>
            <p:ph idx="1"/>
          </p:nvPr>
        </p:nvPicPr>
        <p:blipFill>
          <a:blip r:embed="rId3" cstate="print"/>
          <a:srcRect/>
          <a:stretch>
            <a:fillRect/>
          </a:stretch>
        </p:blipFill>
        <p:spPr bwMode="auto">
          <a:xfrm>
            <a:off x="1475656" y="1340768"/>
            <a:ext cx="6522690" cy="2728555"/>
          </a:xfrm>
          <a:prstGeom prst="rect">
            <a:avLst/>
          </a:prstGeom>
          <a:noFill/>
          <a:ln w="9525">
            <a:noFill/>
            <a:miter lim="800000"/>
            <a:headEnd/>
            <a:tailEnd/>
          </a:ln>
        </p:spPr>
      </p:pic>
      <p:sp>
        <p:nvSpPr>
          <p:cNvPr id="6" name="Прямоугольник 5"/>
          <p:cNvSpPr/>
          <p:nvPr/>
        </p:nvSpPr>
        <p:spPr>
          <a:xfrm>
            <a:off x="1331640" y="4272677"/>
            <a:ext cx="7128792" cy="2308324"/>
          </a:xfrm>
          <a:prstGeom prst="rect">
            <a:avLst/>
          </a:prstGeom>
        </p:spPr>
        <p:txBody>
          <a:bodyPr wrap="square">
            <a:spAutoFit/>
          </a:bodyPr>
          <a:lstStyle/>
          <a:p>
            <a:r>
              <a:rPr lang="ru-RU" dirty="0" smtClean="0">
                <a:solidFill>
                  <a:schemeClr val="tx1">
                    <a:lumMod val="95000"/>
                    <a:lumOff val="5000"/>
                  </a:schemeClr>
                </a:solidFill>
              </a:rPr>
              <a:t>Кураторы группы смерти «Синий кит» ловко играют на чувствах и эмоциях, предупреждая, что в случае выхода из игры они убьют родителей жертвы и т.п.</a:t>
            </a:r>
          </a:p>
          <a:p>
            <a:endParaRPr lang="ru-RU" dirty="0" smtClean="0">
              <a:solidFill>
                <a:schemeClr val="tx1">
                  <a:lumMod val="95000"/>
                  <a:lumOff val="5000"/>
                </a:schemeClr>
              </a:solidFill>
            </a:endParaRPr>
          </a:p>
          <a:p>
            <a:r>
              <a:rPr lang="ru-RU" dirty="0" smtClean="0">
                <a:solidFill>
                  <a:schemeClr val="tx1">
                    <a:lumMod val="95000"/>
                    <a:lumOff val="5000"/>
                  </a:schemeClr>
                </a:solidFill>
              </a:rPr>
              <a:t>При этом угрозы могут сопровождаться указанием, часто неполного, адреса, личных данных ребенка (адрес определяет через IP-адрес компьютера через открытую ребенком ссылку, подобным образом вычисляются и данные ребенка.)</a:t>
            </a:r>
            <a:endParaRPr lang="ru-RU"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
            </a:r>
            <a:br>
              <a:rPr lang="ru-RU" sz="2700" b="1" dirty="0" smtClean="0"/>
            </a:br>
            <a:r>
              <a:rPr lang="ru-RU" sz="2700" b="1" dirty="0" smtClean="0"/>
              <a:t>МУТИРУЮЩИЕ ОПАСНОСТИ КИБЕРИГР СО СМЕРТЕЛЬНЫМ ИСХОДОМ: ЧТО НУЖНО ЗНАТЬ И УЧИТЫВАТЬ ВЗРОСЛЫМ</a:t>
            </a:r>
            <a:r>
              <a:rPr lang="ru-RU" dirty="0" smtClean="0"/>
              <a:t/>
            </a:r>
            <a:br>
              <a:rPr lang="ru-RU" dirty="0" smtClean="0"/>
            </a:br>
            <a:endParaRPr lang="ru-RU" dirty="0"/>
          </a:p>
        </p:txBody>
      </p:sp>
      <p:sp>
        <p:nvSpPr>
          <p:cNvPr id="1025" name="Rectangle 1"/>
          <p:cNvSpPr>
            <a:spLocks noGrp="1" noChangeArrowheads="1"/>
          </p:cNvSpPr>
          <p:nvPr>
            <p:ph idx="1"/>
          </p:nvPr>
        </p:nvSpPr>
        <p:spPr bwMode="auto">
          <a:xfrm>
            <a:off x="1187624" y="1700808"/>
            <a:ext cx="7530802" cy="39472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Что важно знать взрослому:</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Содержание смертельных игр основано на манипулировании сознанием (задания четко продуманы и структурированы). У ребенка, вовлеченного в игру очень быстро формируется зависимость от «куратора» игры сначала на почве интереса, формированного с учетом возрастных особенностей ребенка, а затем на почве страха, который заставляет ребенка оставаться в игре.</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Что учитывать: </a:t>
            </a: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Внимательно подбирать методы профилактики и превенции. Методы, использующиеся традиционно и являющиеся эффективными ранее в лучшем случае, не дадут эффекта, в худшем - обратный эффект.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
            </a:r>
            <a:br>
              <a:rPr lang="ru-RU" sz="2700" b="1" dirty="0" smtClean="0"/>
            </a:br>
            <a:r>
              <a:rPr lang="ru-RU" sz="2700" b="1" dirty="0" smtClean="0"/>
              <a:t>МУТИРУЮЩИЕ ОПАСНОСТИ КИБЕРИГР СО СМЕРТЕЛЬНЫМ ИСХОДОМ: ЧТО НУЖНО ЗНАТЬ И УЧИТЫВАТЬ ВЗРОСЛЫМ</a:t>
            </a:r>
            <a:r>
              <a:rPr lang="ru-RU" dirty="0" smtClean="0"/>
              <a:t/>
            </a:r>
            <a:br>
              <a:rPr lang="ru-RU" dirty="0" smtClean="0"/>
            </a:br>
            <a:endParaRPr lang="ru-RU" dirty="0"/>
          </a:p>
        </p:txBody>
      </p:sp>
      <p:sp>
        <p:nvSpPr>
          <p:cNvPr id="4" name="Содержимое 3"/>
          <p:cNvSpPr>
            <a:spLocks noGrp="1"/>
          </p:cNvSpPr>
          <p:nvPr>
            <p:ph idx="1"/>
          </p:nvPr>
        </p:nvSpPr>
        <p:spPr>
          <a:xfrm>
            <a:off x="1043608" y="1447800"/>
            <a:ext cx="7890080" cy="4800600"/>
          </a:xfrm>
        </p:spPr>
        <p:txBody>
          <a:bodyPr>
            <a:normAutofit fontScale="55000" lnSpcReduction="20000"/>
          </a:bodyPr>
          <a:lstStyle/>
          <a:p>
            <a:pPr marL="92075" indent="-9525">
              <a:lnSpc>
                <a:spcPct val="120000"/>
              </a:lnSpc>
              <a:buNone/>
            </a:pPr>
            <a:r>
              <a:rPr lang="ru-RU" b="1" dirty="0" smtClean="0">
                <a:latin typeface="Arial" pitchFamily="34" charset="0"/>
                <a:cs typeface="Arial" pitchFamily="34" charset="0"/>
              </a:rPr>
              <a:t>2. Что важно знать взрослому:</a:t>
            </a:r>
            <a:endParaRPr lang="ru-RU" dirty="0" smtClean="0">
              <a:latin typeface="Arial" pitchFamily="34" charset="0"/>
              <a:cs typeface="Arial" pitchFamily="34" charset="0"/>
            </a:endParaRPr>
          </a:p>
          <a:p>
            <a:pPr marL="92075" indent="-9525">
              <a:lnSpc>
                <a:spcPct val="120000"/>
              </a:lnSpc>
              <a:buNone/>
            </a:pPr>
            <a:r>
              <a:rPr lang="ru-RU" dirty="0" smtClean="0">
                <a:latin typeface="Arial" pitchFamily="34" charset="0"/>
                <a:cs typeface="Arial" pitchFamily="34" charset="0"/>
              </a:rPr>
              <a:t>Разработчиками игр предусмотрен момент активизации профилактической работы со стороны взрослых, педагогов, родителей и заложены четкие указания втянутым в игру детям на этот счет - совершение ребенком суицида раньше, до окончания игры (например, родители ограничили доступ, ребенок не смог в оговоренное время выйти на связь, рассказал родителям или педагогам о «кураторе» и т.д.).</a:t>
            </a:r>
          </a:p>
          <a:p>
            <a:pPr marL="92075" indent="-9525">
              <a:lnSpc>
                <a:spcPct val="120000"/>
              </a:lnSpc>
              <a:buNone/>
            </a:pPr>
            <a:r>
              <a:rPr lang="ru-RU" dirty="0" smtClean="0">
                <a:latin typeface="Arial" pitchFamily="34" charset="0"/>
                <a:cs typeface="Arial" pitchFamily="34" charset="0"/>
              </a:rPr>
              <a:t> </a:t>
            </a:r>
          </a:p>
          <a:p>
            <a:pPr marL="92075" indent="-9525">
              <a:lnSpc>
                <a:spcPct val="120000"/>
              </a:lnSpc>
              <a:buNone/>
            </a:pPr>
            <a:r>
              <a:rPr lang="ru-RU" b="1" dirty="0" smtClean="0">
                <a:latin typeface="Arial" pitchFamily="34" charset="0"/>
                <a:cs typeface="Arial" pitchFamily="34" charset="0"/>
              </a:rPr>
              <a:t>На что обратить внимание: </a:t>
            </a:r>
            <a:r>
              <a:rPr lang="ru-RU" dirty="0" smtClean="0">
                <a:latin typeface="Arial" pitchFamily="34" charset="0"/>
                <a:cs typeface="Arial" pitchFamily="34" charset="0"/>
              </a:rPr>
              <a:t>Резкие ограничительные и запретительные меры могут явиться катализатором (спусковым крючком) суицида, который можно было бы предотвратить, действуя правильно. Родителям и педагогам нужно использовать алгоритмы, применимые в ситуации угрозы суицида, причиной которого является манипулирования.</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МУТИРУЮЩИЕ ОПАСНОСТИ КИБЕРИГР СО СМЕРТЕЛЬНЫМ ИСХОДОМ: ЧТО НУЖНО ЗНАТЬ И УЧИТЫВАТЬ ВЗРОСЛЫМ</a:t>
            </a:r>
            <a:endParaRPr lang="ru-RU" sz="2400" dirty="0"/>
          </a:p>
        </p:txBody>
      </p:sp>
      <p:sp>
        <p:nvSpPr>
          <p:cNvPr id="3" name="Содержимое 2"/>
          <p:cNvSpPr>
            <a:spLocks noGrp="1"/>
          </p:cNvSpPr>
          <p:nvPr>
            <p:ph idx="1"/>
          </p:nvPr>
        </p:nvSpPr>
        <p:spPr>
          <a:xfrm>
            <a:off x="1259632" y="1556792"/>
            <a:ext cx="7498080" cy="4800600"/>
          </a:xfrm>
        </p:spPr>
        <p:txBody>
          <a:bodyPr>
            <a:normAutofit fontScale="32500" lnSpcReduction="20000"/>
          </a:bodyPr>
          <a:lstStyle/>
          <a:p>
            <a:pPr marL="0" indent="0">
              <a:lnSpc>
                <a:spcPct val="120000"/>
              </a:lnSpc>
              <a:buNone/>
            </a:pPr>
            <a:r>
              <a:rPr lang="ru-RU" sz="5000" b="1" dirty="0" smtClean="0">
                <a:latin typeface="Arial" pitchFamily="34" charset="0"/>
                <a:cs typeface="Arial" pitchFamily="34" charset="0"/>
              </a:rPr>
              <a:t>3. Что важно знать взрослому: </a:t>
            </a:r>
            <a:endParaRPr lang="ru-RU" sz="5000" dirty="0" smtClean="0">
              <a:latin typeface="Arial" pitchFamily="34" charset="0"/>
              <a:cs typeface="Arial" pitchFamily="34" charset="0"/>
            </a:endParaRPr>
          </a:p>
          <a:p>
            <a:pPr marL="0" indent="0">
              <a:lnSpc>
                <a:spcPct val="120000"/>
              </a:lnSpc>
              <a:buNone/>
            </a:pPr>
            <a:r>
              <a:rPr lang="ru-RU" sz="5000" dirty="0" smtClean="0">
                <a:latin typeface="Arial" pitchFamily="34" charset="0"/>
                <a:cs typeface="Arial" pitchFamily="34" charset="0"/>
              </a:rPr>
              <a:t>Организаторы групп начали активно обращаться к детям через СМС, ММС, направлять пугающие «мистические» голосовые сообщения (раньше – приглашения в игру, сейчас – угрозы и принуждение к вступлению в игру). Чаще СМС поступают ночью, примерно в 4.00 - 4.30. Приглашения в игру навязчивы их формулировки продуманы, основаны на </a:t>
            </a:r>
            <a:r>
              <a:rPr lang="ru-RU" sz="5000" dirty="0" err="1" smtClean="0">
                <a:latin typeface="Arial" pitchFamily="34" charset="0"/>
                <a:cs typeface="Arial" pitchFamily="34" charset="0"/>
              </a:rPr>
              <a:t>психокомплексах</a:t>
            </a:r>
            <a:r>
              <a:rPr lang="ru-RU" sz="5000" dirty="0" smtClean="0">
                <a:latin typeface="Arial" pitchFamily="34" charset="0"/>
                <a:cs typeface="Arial" pitchFamily="34" charset="0"/>
              </a:rPr>
              <a:t> детей разного возраста (в зависимости от того, к кому обращено приглашение).</a:t>
            </a:r>
          </a:p>
          <a:p>
            <a:pPr marL="0" indent="0">
              <a:lnSpc>
                <a:spcPct val="120000"/>
              </a:lnSpc>
              <a:buNone/>
            </a:pPr>
            <a:r>
              <a:rPr lang="ru-RU" sz="5000" b="1" dirty="0" smtClean="0">
                <a:latin typeface="Arial" pitchFamily="34" charset="0"/>
                <a:cs typeface="Arial" pitchFamily="34" charset="0"/>
              </a:rPr>
              <a:t>На что обратить внимание: </a:t>
            </a:r>
            <a:r>
              <a:rPr lang="ru-RU" sz="5000" dirty="0" smtClean="0">
                <a:latin typeface="Arial" pitchFamily="34" charset="0"/>
                <a:cs typeface="Arial" pitchFamily="34" charset="0"/>
              </a:rPr>
              <a:t>Взрослые, особенно родители должны правильно реагировать на поступившее ребенку сообщение, не нагнетать панику, уметь спокойно без возмущений и эмоций обсудить с ребенком все, что в сообщении могло его испугать, заинтересовать, остаться непонятным, показаться мистическим.</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t>МУТИРУЮЩИЕ ОПАСНОСТИ КИБЕРИГР СО СМЕРТЕЛЬНЫМ ИСХОДОМ: ЧТО НУЖНО ЗНАТЬ И УЧИТЫВАТЬ ВЗРОСЛЫМ</a:t>
            </a:r>
            <a:endParaRPr lang="ru-RU" sz="2400" dirty="0"/>
          </a:p>
        </p:txBody>
      </p:sp>
      <p:sp>
        <p:nvSpPr>
          <p:cNvPr id="3" name="Содержимое 2"/>
          <p:cNvSpPr>
            <a:spLocks noGrp="1"/>
          </p:cNvSpPr>
          <p:nvPr>
            <p:ph idx="1"/>
          </p:nvPr>
        </p:nvSpPr>
        <p:spPr>
          <a:xfrm>
            <a:off x="1259632" y="1556792"/>
            <a:ext cx="7498080" cy="4800600"/>
          </a:xfrm>
        </p:spPr>
        <p:txBody>
          <a:bodyPr>
            <a:normAutofit lnSpcReduction="10000"/>
          </a:bodyPr>
          <a:lstStyle/>
          <a:p>
            <a:pPr marL="96838" indent="-15875">
              <a:buNone/>
            </a:pPr>
            <a:r>
              <a:rPr lang="ru-RU" sz="2000" b="1" dirty="0" smtClean="0">
                <a:latin typeface="Arial" pitchFamily="34" charset="0"/>
                <a:cs typeface="Arial" pitchFamily="34" charset="0"/>
              </a:rPr>
              <a:t>4. Что важно знать взрослому:</a:t>
            </a:r>
            <a:endParaRPr lang="ru-RU" sz="2000" dirty="0" smtClean="0">
              <a:latin typeface="Arial" pitchFamily="34" charset="0"/>
              <a:cs typeface="Arial" pitchFamily="34" charset="0"/>
            </a:endParaRPr>
          </a:p>
          <a:p>
            <a:pPr marL="96838" indent="-15875">
              <a:buNone/>
            </a:pPr>
            <a:r>
              <a:rPr lang="ru-RU" sz="2000" dirty="0" smtClean="0">
                <a:latin typeface="Arial" pitchFamily="34" charset="0"/>
                <a:cs typeface="Arial" pitchFamily="34" charset="0"/>
              </a:rPr>
              <a:t>Организаторами игр со смертельным исходом продуманы и учтены основные механизмы традиционной профилактики детского суицида (традиционное использование и формирование </a:t>
            </a:r>
            <a:r>
              <a:rPr lang="ru-RU" sz="2000" dirty="0" err="1" smtClean="0">
                <a:latin typeface="Arial" pitchFamily="34" charset="0"/>
                <a:cs typeface="Arial" pitchFamily="34" charset="0"/>
              </a:rPr>
              <a:t>антисуицидальных</a:t>
            </a:r>
            <a:r>
              <a:rPr lang="ru-RU" sz="2000" dirty="0" smtClean="0">
                <a:latin typeface="Arial" pitchFamily="34" charset="0"/>
                <a:cs typeface="Arial" pitchFamily="34" charset="0"/>
              </a:rPr>
              <a:t> установок личности, например, и т.д.). Общение в игре организовано таким образом, что именно запуск этих механизмов (начало традиционной профилактики) становятся катализатором. Дети не хотят умирать, но готовы умереть во имя спасения семьи, мамы, которую любят, младших братьев и сестер и др.</a:t>
            </a:r>
          </a:p>
          <a:p>
            <a:pPr marL="96838" indent="-15875">
              <a:buNone/>
            </a:pPr>
            <a:r>
              <a:rPr lang="ru-RU" sz="2000" b="1" dirty="0" smtClean="0">
                <a:latin typeface="Arial" pitchFamily="34" charset="0"/>
                <a:cs typeface="Arial" pitchFamily="34" charset="0"/>
              </a:rPr>
              <a:t>На что обратить внимание: </a:t>
            </a:r>
            <a:r>
              <a:rPr lang="ru-RU" sz="2000" dirty="0" smtClean="0">
                <a:latin typeface="Arial" pitchFamily="34" charset="0"/>
                <a:cs typeface="Arial" pitchFamily="34" charset="0"/>
              </a:rPr>
              <a:t>Использовать имеющиеся </a:t>
            </a:r>
            <a:r>
              <a:rPr lang="ru-RU" sz="2000" dirty="0" err="1" smtClean="0">
                <a:latin typeface="Arial" pitchFamily="34" charset="0"/>
                <a:cs typeface="Arial" pitchFamily="34" charset="0"/>
              </a:rPr>
              <a:t>антисуицидальные</a:t>
            </a:r>
            <a:r>
              <a:rPr lang="ru-RU" sz="2000" dirty="0" smtClean="0">
                <a:latin typeface="Arial" pitchFamily="34" charset="0"/>
                <a:cs typeface="Arial" pitchFamily="34" charset="0"/>
              </a:rPr>
              <a:t> ресурсы личности осторожно можно, формировать их в ситуации, когда не знаем точно, играет ребенок или нет – опасно.</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7856" y="1124744"/>
            <a:ext cx="8466144" cy="5410200"/>
          </a:xfrm>
        </p:spPr>
        <p:txBody>
          <a:bodyPr>
            <a:normAutofit fontScale="25000" lnSpcReduction="20000"/>
          </a:bodyPr>
          <a:lstStyle/>
          <a:p>
            <a:pPr marL="282575" indent="-15875">
              <a:lnSpc>
                <a:spcPct val="120000"/>
              </a:lnSpc>
              <a:buNone/>
            </a:pPr>
            <a:r>
              <a:rPr lang="ru-RU" sz="6400" b="1" dirty="0" smtClean="0">
                <a:latin typeface="Arial" pitchFamily="34" charset="0"/>
                <a:cs typeface="Arial" pitchFamily="34" charset="0"/>
              </a:rPr>
              <a:t>5. Что важно знать взрослому:</a:t>
            </a:r>
            <a:endParaRPr lang="ru-RU" sz="6400" dirty="0" smtClean="0">
              <a:latin typeface="Arial" pitchFamily="34" charset="0"/>
              <a:cs typeface="Arial" pitchFamily="34" charset="0"/>
            </a:endParaRPr>
          </a:p>
          <a:p>
            <a:pPr marL="282575" indent="-15875">
              <a:lnSpc>
                <a:spcPct val="120000"/>
              </a:lnSpc>
              <a:buNone/>
            </a:pPr>
            <a:r>
              <a:rPr lang="ru-RU" sz="6400" dirty="0" smtClean="0">
                <a:latin typeface="Arial" pitchFamily="34" charset="0"/>
                <a:cs typeface="Arial" pitchFamily="34" charset="0"/>
              </a:rPr>
              <a:t>Организаторы, вовлекающие детей в </a:t>
            </a:r>
            <a:r>
              <a:rPr lang="ru-RU" sz="6400" dirty="0" err="1" smtClean="0">
                <a:latin typeface="Arial" pitchFamily="34" charset="0"/>
                <a:cs typeface="Arial" pitchFamily="34" charset="0"/>
              </a:rPr>
              <a:t>киберигры</a:t>
            </a:r>
            <a:r>
              <a:rPr lang="ru-RU" sz="6400" dirty="0" smtClean="0">
                <a:latin typeface="Arial" pitchFamily="34" charset="0"/>
                <a:cs typeface="Arial" pitchFamily="34" charset="0"/>
              </a:rPr>
              <a:t> со смертельным исходом переключились с вовлечения подростков (ср. возраст участников раньше был 14-21 год) на вовлечение детей младшего школьного возраста (7-10 лет). Активно используют в манипулировании ведущий вид деятельности – игру, возрастные психологические особенности –доверчивость, </a:t>
            </a:r>
            <a:r>
              <a:rPr lang="ru-RU" sz="6400" dirty="0" err="1" smtClean="0">
                <a:latin typeface="Arial" pitchFamily="34" charset="0"/>
                <a:cs typeface="Arial" pitchFamily="34" charset="0"/>
              </a:rPr>
              <a:t>психокомплексы</a:t>
            </a:r>
            <a:r>
              <a:rPr lang="ru-RU" sz="6400" dirty="0" smtClean="0">
                <a:latin typeface="Arial" pitchFamily="34" charset="0"/>
                <a:cs typeface="Arial" pitchFamily="34" charset="0"/>
              </a:rPr>
              <a:t> детей младшего школьного возраста.</a:t>
            </a:r>
          </a:p>
          <a:p>
            <a:pPr marL="282575" indent="-15875">
              <a:lnSpc>
                <a:spcPct val="120000"/>
              </a:lnSpc>
              <a:buNone/>
            </a:pPr>
            <a:r>
              <a:rPr lang="ru-RU" sz="6400" dirty="0" smtClean="0">
                <a:latin typeface="Arial" pitchFamily="34" charset="0"/>
                <a:cs typeface="Arial" pitchFamily="34" charset="0"/>
              </a:rPr>
              <a:t>Появилась игра для малышей про «Пони», который дает задания. Идея в том, что малыш должен выполнить некое задание тайно от мамы, чтобы приблизиться к фее. После нескольких простеньких просьб «Пони» предлагает способ самоубийства. Мол, так ты станешь феей.</a:t>
            </a:r>
          </a:p>
          <a:p>
            <a:pPr marL="282575" indent="-15875">
              <a:lnSpc>
                <a:spcPct val="120000"/>
              </a:lnSpc>
              <a:buNone/>
            </a:pPr>
            <a:r>
              <a:rPr lang="ru-RU" sz="6400" dirty="0" smtClean="0">
                <a:latin typeface="Arial" pitchFamily="34" charset="0"/>
                <a:cs typeface="Arial" pitchFamily="34" charset="0"/>
              </a:rPr>
              <a:t> </a:t>
            </a:r>
          </a:p>
          <a:p>
            <a:pPr marL="282575" indent="-15875">
              <a:lnSpc>
                <a:spcPct val="120000"/>
              </a:lnSpc>
              <a:buNone/>
            </a:pPr>
            <a:r>
              <a:rPr lang="ru-RU" sz="6400" b="1" dirty="0" smtClean="0">
                <a:latin typeface="Arial" pitchFamily="34" charset="0"/>
                <a:cs typeface="Arial" pitchFamily="34" charset="0"/>
              </a:rPr>
              <a:t>На что обратить внимание: </a:t>
            </a:r>
            <a:r>
              <a:rPr lang="ru-RU" sz="6400" dirty="0" smtClean="0">
                <a:latin typeface="Arial" pitchFamily="34" charset="0"/>
                <a:cs typeface="Arial" pitchFamily="34" charset="0"/>
              </a:rPr>
              <a:t>Раннее выявление детей, только вовлеченных в игру, находящихся на начальных ее этапах и не демонстрирующих явных суицидальных намерений – важная составляющая профилактики. На этом этапе вывести ребенка из игры, без угрозы отсроченных последствий, несложно.</a:t>
            </a:r>
          </a:p>
          <a:p>
            <a:pPr marL="282575" indent="-15875">
              <a:lnSpc>
                <a:spcPct val="120000"/>
              </a:lnSpc>
              <a:buNone/>
            </a:pPr>
            <a:r>
              <a:rPr lang="ru-RU" sz="6400" dirty="0" smtClean="0">
                <a:latin typeface="Arial" pitchFamily="34" charset="0"/>
                <a:cs typeface="Arial" pitchFamily="34" charset="0"/>
              </a:rPr>
              <a:t>Такие знания нужно обязательно максимально донести до всех родителей. Родители как и педагоги должны знать, как на разных этапах игры (если ребенок в игре), меняется его поведение, знать, что именно он может совершить на каждом этапе, понимать, что чем глубже в игру погружен ребенок, тем меньше возможности на него воздействовать у ближайшего окружения.</a:t>
            </a:r>
          </a:p>
          <a:p>
            <a:endParaRPr lang="ru-RU" dirty="0"/>
          </a:p>
        </p:txBody>
      </p:sp>
      <p:sp>
        <p:nvSpPr>
          <p:cNvPr id="5" name="Заголовок 1"/>
          <p:cNvSpPr>
            <a:spLocks noGrp="1"/>
          </p:cNvSpPr>
          <p:nvPr>
            <p:ph type="title"/>
          </p:nvPr>
        </p:nvSpPr>
        <p:spPr>
          <a:xfrm>
            <a:off x="1115616" y="0"/>
            <a:ext cx="7498080" cy="1143000"/>
          </a:xfrm>
        </p:spPr>
        <p:txBody>
          <a:bodyPr>
            <a:noAutofit/>
          </a:bodyPr>
          <a:lstStyle/>
          <a:p>
            <a:r>
              <a:rPr lang="ru-RU" sz="2400" b="1" dirty="0" smtClean="0"/>
              <a:t>МУТИРУЮЩИЕ ОПАСНОСТИ КИБЕРИГР СО СМЕРТЕЛЬНЫМ ИСХОДОМ: ЧТО НУЖНО ЗНАТЬ И УЧИТЫВАТЬ ВЗРОСЛЫМ</a:t>
            </a: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1628800"/>
            <a:ext cx="7818072" cy="4824536"/>
          </a:xfrm>
        </p:spPr>
        <p:txBody>
          <a:bodyPr>
            <a:normAutofit fontScale="40000" lnSpcReduction="20000"/>
          </a:bodyPr>
          <a:lstStyle/>
          <a:p>
            <a:pPr marL="177800" indent="-15875">
              <a:lnSpc>
                <a:spcPct val="120000"/>
              </a:lnSpc>
              <a:buNone/>
            </a:pPr>
            <a:r>
              <a:rPr lang="ru-RU" sz="4000" b="1" dirty="0" smtClean="0">
                <a:solidFill>
                  <a:schemeClr val="tx1">
                    <a:lumMod val="95000"/>
                    <a:lumOff val="5000"/>
                  </a:schemeClr>
                </a:solidFill>
                <a:latin typeface="Arial" pitchFamily="34" charset="0"/>
                <a:cs typeface="Arial" pitchFamily="34" charset="0"/>
              </a:rPr>
              <a:t>6.Что важно знать взрослому:</a:t>
            </a:r>
            <a:endParaRPr lang="ru-RU" sz="4000" dirty="0" smtClean="0">
              <a:solidFill>
                <a:schemeClr val="tx1">
                  <a:lumMod val="95000"/>
                  <a:lumOff val="5000"/>
                </a:schemeClr>
              </a:solidFill>
              <a:latin typeface="Arial" pitchFamily="34" charset="0"/>
              <a:cs typeface="Arial" pitchFamily="34" charset="0"/>
            </a:endParaRPr>
          </a:p>
          <a:p>
            <a:pPr marL="177800" indent="-15875">
              <a:lnSpc>
                <a:spcPct val="120000"/>
              </a:lnSpc>
              <a:buNone/>
            </a:pPr>
            <a:r>
              <a:rPr lang="ru-RU" sz="4000" dirty="0" smtClean="0">
                <a:solidFill>
                  <a:schemeClr val="tx1">
                    <a:lumMod val="95000"/>
                    <a:lumOff val="5000"/>
                  </a:schemeClr>
                </a:solidFill>
                <a:latin typeface="Arial" pitchFamily="34" charset="0"/>
                <a:cs typeface="Arial" pitchFamily="34" charset="0"/>
              </a:rPr>
              <a:t>Детям активно предлагается «выкупить жизнь семьи и собственную», зарегистрировав в игре весь класс, например, навязывается ответственность за неразглашение участия в игре взрослым. Дети играют целыми классами (группками в классе). В группах организаторы игры договариваются с детьми, что если «вычислили» одного – должны умереть все. (Особенно опасно для подростков - важность принадлежать к группе, сильное психологическое давление на неокрепшую психику и т.д.).</a:t>
            </a:r>
          </a:p>
          <a:p>
            <a:pPr marL="177800" indent="-15875">
              <a:lnSpc>
                <a:spcPct val="120000"/>
              </a:lnSpc>
              <a:buNone/>
            </a:pPr>
            <a:r>
              <a:rPr lang="ru-RU" sz="4000" dirty="0" smtClean="0">
                <a:solidFill>
                  <a:schemeClr val="tx1">
                    <a:lumMod val="95000"/>
                    <a:lumOff val="5000"/>
                  </a:schemeClr>
                </a:solidFill>
                <a:latin typeface="Arial" pitchFamily="34" charset="0"/>
                <a:cs typeface="Arial" pitchFamily="34" charset="0"/>
              </a:rPr>
              <a:t> </a:t>
            </a:r>
          </a:p>
          <a:p>
            <a:pPr marL="177800" indent="-15875">
              <a:lnSpc>
                <a:spcPct val="120000"/>
              </a:lnSpc>
              <a:buNone/>
            </a:pPr>
            <a:r>
              <a:rPr lang="ru-RU" sz="4000" b="1" dirty="0" smtClean="0">
                <a:solidFill>
                  <a:schemeClr val="tx1">
                    <a:lumMod val="95000"/>
                    <a:lumOff val="5000"/>
                  </a:schemeClr>
                </a:solidFill>
                <a:latin typeface="Arial" pitchFamily="34" charset="0"/>
                <a:cs typeface="Arial" pitchFamily="34" charset="0"/>
              </a:rPr>
              <a:t>На что обратить внимание: </a:t>
            </a:r>
            <a:r>
              <a:rPr lang="ru-RU" sz="4000" dirty="0" smtClean="0">
                <a:solidFill>
                  <a:schemeClr val="tx1">
                    <a:lumMod val="95000"/>
                    <a:lumOff val="5000"/>
                  </a:schemeClr>
                </a:solidFill>
                <a:latin typeface="Arial" pitchFamily="34" charset="0"/>
                <a:cs typeface="Arial" pitchFamily="34" charset="0"/>
              </a:rPr>
              <a:t>Устраивать в школах проверки телефонов на предмет регистрации в «группах смерти» в </a:t>
            </a:r>
            <a:r>
              <a:rPr lang="ru-RU" sz="4000" dirty="0" err="1" smtClean="0">
                <a:solidFill>
                  <a:schemeClr val="tx1">
                    <a:lumMod val="95000"/>
                    <a:lumOff val="5000"/>
                  </a:schemeClr>
                </a:solidFill>
                <a:latin typeface="Arial" pitchFamily="34" charset="0"/>
                <a:cs typeface="Arial" pitchFamily="34" charset="0"/>
              </a:rPr>
              <a:t>соцсетях</a:t>
            </a:r>
            <a:r>
              <a:rPr lang="ru-RU" sz="4000" dirty="0" smtClean="0">
                <a:solidFill>
                  <a:schemeClr val="tx1">
                    <a:lumMod val="95000"/>
                    <a:lumOff val="5000"/>
                  </a:schemeClr>
                </a:solidFill>
                <a:latin typeface="Arial" pitchFamily="34" charset="0"/>
                <a:cs typeface="Arial" pitchFamily="34" charset="0"/>
              </a:rPr>
              <a:t>, устраивать осмотр рук детей на наличие порезов и знаков (рисунков китов и т.д.), открыто опрашивать, играют дети или нет, знают ли они тех, кто играет – небезопасно как минимум для жизни того ребенка, которого организаторы спровоцировали вовлечь весь класс. Важно - проводить раннее выявление публично не имеет смысла и небезопасно.</a:t>
            </a:r>
          </a:p>
          <a:p>
            <a:endParaRPr lang="ru-RU" dirty="0"/>
          </a:p>
        </p:txBody>
      </p:sp>
      <p:sp>
        <p:nvSpPr>
          <p:cNvPr id="4" name="Заголовок 1"/>
          <p:cNvSpPr>
            <a:spLocks noGrp="1"/>
          </p:cNvSpPr>
          <p:nvPr>
            <p:ph type="title"/>
          </p:nvPr>
        </p:nvSpPr>
        <p:spPr>
          <a:xfrm>
            <a:off x="1435608" y="274638"/>
            <a:ext cx="7498080" cy="1143000"/>
          </a:xfrm>
        </p:spPr>
        <p:txBody>
          <a:bodyPr>
            <a:noAutofit/>
          </a:bodyPr>
          <a:lstStyle/>
          <a:p>
            <a:r>
              <a:rPr lang="ru-RU" sz="2400" b="1" dirty="0" smtClean="0"/>
              <a:t>МУТИРУЮЩИЕ ОПАСНОСТИ КИБЕРИГР СО СМЕРТЕЛЬНЫМ ИСХОДОМ: ЧТО НУЖНО ЗНАТЬ И УЧИТЫВАТЬ ВЗРОСЛЫМ</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476672"/>
            <a:ext cx="7498080" cy="1143000"/>
          </a:xfrm>
        </p:spPr>
        <p:txBody>
          <a:bodyPr>
            <a:normAutofit fontScale="90000"/>
          </a:bodyPr>
          <a:lstStyle/>
          <a:p>
            <a:r>
              <a:rPr lang="ru-RU" sz="3100" b="1" dirty="0" smtClean="0"/>
              <a:t>Самостоятельно вступить в опасные сообщества могут совершенно разные дети:</a:t>
            </a:r>
            <a:r>
              <a:rPr lang="ru-RU" sz="3100" dirty="0" smtClean="0"/>
              <a:t/>
            </a:r>
            <a:br>
              <a:rPr lang="ru-RU" sz="3100" dirty="0" smtClean="0"/>
            </a:br>
            <a:endParaRPr lang="ru-RU" dirty="0"/>
          </a:p>
        </p:txBody>
      </p:sp>
      <p:sp>
        <p:nvSpPr>
          <p:cNvPr id="3" name="Содержимое 2"/>
          <p:cNvSpPr>
            <a:spLocks noGrp="1"/>
          </p:cNvSpPr>
          <p:nvPr>
            <p:ph idx="1"/>
          </p:nvPr>
        </p:nvSpPr>
        <p:spPr>
          <a:xfrm>
            <a:off x="1043608" y="1340768"/>
            <a:ext cx="7498080" cy="4800600"/>
          </a:xfrm>
        </p:spPr>
        <p:txBody>
          <a:bodyPr>
            <a:normAutofit fontScale="85000" lnSpcReduction="20000"/>
          </a:bodyPr>
          <a:lstStyle/>
          <a:p>
            <a:pPr lvl="0"/>
            <a:r>
              <a:rPr lang="ru-RU" dirty="0" smtClean="0"/>
              <a:t>дети - экспериментаторы, те, которые все хотят проверить сами. Но это не значит, что они не попадут под влияние того, что им говорится;</a:t>
            </a:r>
          </a:p>
          <a:p>
            <a:pPr lvl="0"/>
            <a:r>
              <a:rPr lang="ru-RU" dirty="0" smtClean="0"/>
              <a:t>подростки, которые чувствуют себя одинокими и брошенными, которые не могут делиться с родителями сокровенными переживаниями;</a:t>
            </a:r>
          </a:p>
          <a:p>
            <a:r>
              <a:rPr lang="ru-RU" dirty="0" smtClean="0"/>
              <a:t>доверчивые, в силу своего возраста, дети младшего школьного возраста.</a:t>
            </a:r>
          </a:p>
          <a:p>
            <a:pPr>
              <a:buNone/>
            </a:pPr>
            <a:r>
              <a:rPr lang="ru-RU" dirty="0" smtClean="0"/>
              <a:t>Это могут быть как дети из неблагополучных семей, так и, наоборот, дети богатых родителей, дети из благополучных семей.</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7746064" cy="1143000"/>
          </a:xfrm>
        </p:spPr>
        <p:txBody>
          <a:bodyPr>
            <a:normAutofit fontScale="90000"/>
          </a:bodyPr>
          <a:lstStyle/>
          <a:p>
            <a:r>
              <a:rPr lang="ru-RU" dirty="0" smtClean="0"/>
              <a:t>Привлекательность игр и групп для подростков:</a:t>
            </a:r>
            <a:br>
              <a:rPr lang="ru-RU" dirty="0" smtClean="0"/>
            </a:br>
            <a:endParaRPr lang="ru-RU" dirty="0"/>
          </a:p>
        </p:txBody>
      </p:sp>
      <p:sp>
        <p:nvSpPr>
          <p:cNvPr id="3" name="Содержимое 2"/>
          <p:cNvSpPr>
            <a:spLocks noGrp="1"/>
          </p:cNvSpPr>
          <p:nvPr>
            <p:ph idx="1"/>
          </p:nvPr>
        </p:nvSpPr>
        <p:spPr>
          <a:xfrm>
            <a:off x="971600" y="1447800"/>
            <a:ext cx="7962088" cy="5149552"/>
          </a:xfrm>
        </p:spPr>
        <p:txBody>
          <a:bodyPr>
            <a:normAutofit fontScale="77500" lnSpcReduction="20000"/>
          </a:bodyPr>
          <a:lstStyle/>
          <a:p>
            <a:pPr lvl="0"/>
            <a:r>
              <a:rPr lang="ru-RU" dirty="0" smtClean="0"/>
              <a:t>Смерть в них романтизируется. Ты не просто умираешь, а погибаешь спасая родителей. Ты герой, ты спасаешь семью.</a:t>
            </a:r>
          </a:p>
          <a:p>
            <a:pPr lvl="0"/>
            <a:r>
              <a:rPr lang="ru-RU" dirty="0" smtClean="0"/>
              <a:t>В игре предоставляется возможность самому принимать решения и действовать, что так важно для детей, особенно воспитывающихся в семье с жесткой диктатурой.</a:t>
            </a:r>
          </a:p>
          <a:p>
            <a:pPr lvl="0"/>
            <a:r>
              <a:rPr lang="ru-RU" dirty="0" err="1" smtClean="0"/>
              <a:t>Немаловожны</a:t>
            </a:r>
            <a:r>
              <a:rPr lang="ru-RU" dirty="0" smtClean="0"/>
              <a:t> элементы тайны, избранность, наличие тайных знаков и заданий.</a:t>
            </a:r>
          </a:p>
          <a:p>
            <a:pPr lvl="0"/>
            <a:r>
              <a:rPr lang="ru-RU" dirty="0" smtClean="0"/>
              <a:t>Удовлетворение потребности особенности подросткового возраста - быть принадлежностью группы. И если у ребенка нет друзей, нет взаимопонимания в семье, он не успешен в классе, не занимается в кружках, секциях, - он будет искать свою группу.</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187624" y="836712"/>
            <a:ext cx="7406640" cy="2277014"/>
          </a:xfrm>
        </p:spPr>
        <p:txBody>
          <a:bodyPr>
            <a:normAutofit fontScale="90000"/>
          </a:bodyPr>
          <a:lstStyle/>
          <a:p>
            <a:r>
              <a:rPr lang="ru-RU" b="1" dirty="0" smtClean="0"/>
              <a:t>Современные угрозы информационно-психологической безопасности детей</a:t>
            </a:r>
            <a:r>
              <a:rPr lang="ru-RU" dirty="0" smtClean="0"/>
              <a:t/>
            </a:r>
            <a:br>
              <a:rPr lang="ru-RU" dirty="0" smtClean="0"/>
            </a:br>
            <a:endParaRPr lang="ru-RU" dirty="0"/>
          </a:p>
        </p:txBody>
      </p:sp>
      <p:sp>
        <p:nvSpPr>
          <p:cNvPr id="6" name="Подзаголовок 5"/>
          <p:cNvSpPr>
            <a:spLocks noGrp="1"/>
          </p:cNvSpPr>
          <p:nvPr>
            <p:ph type="subTitle" idx="1"/>
          </p:nvPr>
        </p:nvSpPr>
        <p:spPr>
          <a:xfrm>
            <a:off x="1259632" y="2924944"/>
            <a:ext cx="7406640" cy="3024336"/>
          </a:xfrm>
        </p:spPr>
        <p:txBody>
          <a:bodyPr>
            <a:normAutofit/>
          </a:bodyPr>
          <a:lstStyle/>
          <a:p>
            <a:pPr marL="541782" lvl="0" indent="-514350">
              <a:buClrTx/>
              <a:buFont typeface="+mj-lt"/>
              <a:buAutoNum type="arabicPeriod"/>
            </a:pPr>
            <a:r>
              <a:rPr lang="ru-RU" dirty="0" smtClean="0"/>
              <a:t>Доступная для детей негативная информация.</a:t>
            </a:r>
          </a:p>
          <a:p>
            <a:pPr marL="541782" lvl="0" indent="-514350">
              <a:buClrTx/>
              <a:buFont typeface="+mj-lt"/>
              <a:buAutoNum type="arabicPeriod"/>
            </a:pPr>
            <a:r>
              <a:rPr lang="ru-RU" dirty="0" smtClean="0"/>
              <a:t>Противоправные и социально-опасные действия самого ребенка .</a:t>
            </a:r>
          </a:p>
          <a:p>
            <a:pPr marL="541782" lvl="0" indent="-514350">
              <a:buClrTx/>
              <a:buFont typeface="+mj-lt"/>
              <a:buAutoNum type="arabicPeriod"/>
            </a:pPr>
            <a:r>
              <a:rPr lang="ru-RU" dirty="0" smtClean="0"/>
              <a:t>Целенаправленные действия третьих лиц в отношении ребенка.</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32656"/>
            <a:ext cx="7962088" cy="1143000"/>
          </a:xfrm>
        </p:spPr>
        <p:txBody>
          <a:bodyPr>
            <a:normAutofit fontScale="90000"/>
          </a:bodyPr>
          <a:lstStyle/>
          <a:p>
            <a:r>
              <a:rPr lang="ru-RU" sz="3100" dirty="0" smtClean="0"/>
              <a:t>Признаки, что ребенок уже играет, или находится в ситуации рискованного поведения в Интернете:</a:t>
            </a:r>
            <a:r>
              <a:rPr lang="ru-RU" dirty="0" smtClean="0"/>
              <a:t/>
            </a:r>
            <a:br>
              <a:rPr lang="ru-RU" dirty="0" smtClean="0"/>
            </a:br>
            <a:endParaRPr lang="ru-RU" dirty="0"/>
          </a:p>
        </p:txBody>
      </p:sp>
      <p:sp>
        <p:nvSpPr>
          <p:cNvPr id="3" name="Содержимое 2"/>
          <p:cNvSpPr>
            <a:spLocks noGrp="1"/>
          </p:cNvSpPr>
          <p:nvPr>
            <p:ph idx="1"/>
          </p:nvPr>
        </p:nvSpPr>
        <p:spPr>
          <a:xfrm>
            <a:off x="971600" y="1196752"/>
            <a:ext cx="7962088" cy="5328592"/>
          </a:xfrm>
        </p:spPr>
        <p:txBody>
          <a:bodyPr>
            <a:normAutofit fontScale="25000" lnSpcReduction="20000"/>
          </a:bodyPr>
          <a:lstStyle/>
          <a:p>
            <a:pPr lvl="0">
              <a:lnSpc>
                <a:spcPct val="120000"/>
              </a:lnSpc>
            </a:pPr>
            <a:r>
              <a:rPr lang="ru-RU" sz="6400" dirty="0" smtClean="0">
                <a:latin typeface="Arial" pitchFamily="34" charset="0"/>
                <a:cs typeface="Arial" pitchFamily="34" charset="0"/>
              </a:rPr>
              <a:t>Использует определенный сленга в переписках, сообщениях и комментариях, оставляемых в общем доступе (возможно раньше ребенок этими словами не пользовался) </a:t>
            </a:r>
          </a:p>
          <a:p>
            <a:pPr>
              <a:lnSpc>
                <a:spcPct val="120000"/>
              </a:lnSpc>
              <a:buNone/>
            </a:pPr>
            <a:r>
              <a:rPr lang="ru-RU" sz="6400" b="1" i="1" dirty="0" smtClean="0">
                <a:latin typeface="Arial" pitchFamily="34" charset="0"/>
                <a:cs typeface="Arial" pitchFamily="34" charset="0"/>
              </a:rPr>
              <a:t> «</a:t>
            </a:r>
            <a:r>
              <a:rPr lang="ru-RU" sz="6400" b="1" i="1" dirty="0" err="1" smtClean="0">
                <a:latin typeface="Arial" pitchFamily="34" charset="0"/>
                <a:cs typeface="Arial" pitchFamily="34" charset="0"/>
              </a:rPr>
              <a:t>Выпилиться</a:t>
            </a:r>
            <a:r>
              <a:rPr lang="ru-RU" sz="6400" b="1" i="1" dirty="0" smtClean="0">
                <a:latin typeface="Arial" pitchFamily="34" charset="0"/>
                <a:cs typeface="Arial" pitchFamily="34" charset="0"/>
              </a:rPr>
              <a:t>»</a:t>
            </a:r>
            <a:r>
              <a:rPr lang="ru-RU" sz="6400" b="1" dirty="0" smtClean="0">
                <a:latin typeface="Arial" pitchFamily="34" charset="0"/>
                <a:cs typeface="Arial" pitchFamily="34" charset="0"/>
              </a:rPr>
              <a:t> </a:t>
            </a:r>
            <a:r>
              <a:rPr lang="ru-RU" sz="6400" dirty="0" smtClean="0">
                <a:latin typeface="Arial" pitchFamily="34" charset="0"/>
                <a:cs typeface="Arial" pitchFamily="34" charset="0"/>
              </a:rPr>
              <a:t>– покончить с собой </a:t>
            </a:r>
          </a:p>
          <a:p>
            <a:pPr>
              <a:lnSpc>
                <a:spcPct val="120000"/>
              </a:lnSpc>
              <a:buNone/>
            </a:pPr>
            <a:r>
              <a:rPr lang="ru-RU" sz="6400" b="1" i="1" dirty="0" smtClean="0">
                <a:latin typeface="Arial" pitchFamily="34" charset="0"/>
                <a:cs typeface="Arial" pitchFamily="34" charset="0"/>
              </a:rPr>
              <a:t> «</a:t>
            </a:r>
            <a:r>
              <a:rPr lang="ru-RU" sz="6400" b="1" i="1" dirty="0" err="1" smtClean="0">
                <a:latin typeface="Arial" pitchFamily="34" charset="0"/>
                <a:cs typeface="Arial" pitchFamily="34" charset="0"/>
              </a:rPr>
              <a:t>Квест</a:t>
            </a:r>
            <a:r>
              <a:rPr lang="ru-RU" sz="6400" b="1" i="1" dirty="0" smtClean="0">
                <a:latin typeface="Arial" pitchFamily="34" charset="0"/>
                <a:cs typeface="Arial" pitchFamily="34" charset="0"/>
              </a:rPr>
              <a:t>»</a:t>
            </a:r>
            <a:r>
              <a:rPr lang="ru-RU" sz="6400" b="1" dirty="0" smtClean="0">
                <a:latin typeface="Arial" pitchFamily="34" charset="0"/>
                <a:cs typeface="Arial" pitchFamily="34" charset="0"/>
              </a:rPr>
              <a:t> </a:t>
            </a:r>
            <a:r>
              <a:rPr lang="ru-RU" sz="6400" dirty="0" smtClean="0">
                <a:latin typeface="Arial" pitchFamily="34" charset="0"/>
                <a:cs typeface="Arial" pitchFamily="34" charset="0"/>
              </a:rPr>
              <a:t>– вид игры, состоящий из серий заданий. Выполняя их, участники переходят на новые  уровни игры </a:t>
            </a:r>
          </a:p>
          <a:p>
            <a:pPr>
              <a:lnSpc>
                <a:spcPct val="120000"/>
              </a:lnSpc>
              <a:buNone/>
            </a:pPr>
            <a:r>
              <a:rPr lang="ru-RU" sz="6400" b="1" i="1" dirty="0" smtClean="0">
                <a:latin typeface="Arial" pitchFamily="34" charset="0"/>
                <a:cs typeface="Arial" pitchFamily="34" charset="0"/>
              </a:rPr>
              <a:t>«</a:t>
            </a:r>
            <a:r>
              <a:rPr lang="ru-RU" sz="6400" b="1" i="1" dirty="0" err="1" smtClean="0">
                <a:latin typeface="Arial" pitchFamily="34" charset="0"/>
                <a:cs typeface="Arial" pitchFamily="34" charset="0"/>
              </a:rPr>
              <a:t>Конфа</a:t>
            </a:r>
            <a:r>
              <a:rPr lang="ru-RU" sz="6400" b="1" i="1" dirty="0" smtClean="0">
                <a:latin typeface="Arial" pitchFamily="34" charset="0"/>
                <a:cs typeface="Arial" pitchFamily="34" charset="0"/>
              </a:rPr>
              <a:t>»</a:t>
            </a:r>
            <a:r>
              <a:rPr lang="ru-RU" sz="6400" b="1" dirty="0" smtClean="0">
                <a:latin typeface="Arial" pitchFamily="34" charset="0"/>
                <a:cs typeface="Arial" pitchFamily="34" charset="0"/>
              </a:rPr>
              <a:t> </a:t>
            </a:r>
            <a:r>
              <a:rPr lang="ru-RU" sz="6400" dirty="0" smtClean="0">
                <a:latin typeface="Arial" pitchFamily="34" charset="0"/>
                <a:cs typeface="Arial" pitchFamily="34" charset="0"/>
              </a:rPr>
              <a:t>- конференция между несколькими участниками на интернет - форумах или в социальных сетях </a:t>
            </a:r>
          </a:p>
          <a:p>
            <a:pPr>
              <a:lnSpc>
                <a:spcPct val="120000"/>
              </a:lnSpc>
              <a:buNone/>
            </a:pPr>
            <a:r>
              <a:rPr lang="ru-RU" sz="6400" b="1" i="1" dirty="0" smtClean="0">
                <a:latin typeface="Arial" pitchFamily="34" charset="0"/>
                <a:cs typeface="Arial" pitchFamily="34" charset="0"/>
              </a:rPr>
              <a:t>«</a:t>
            </a:r>
            <a:r>
              <a:rPr lang="ru-RU" sz="6400" b="1" i="1" dirty="0" err="1" smtClean="0">
                <a:latin typeface="Arial" pitchFamily="34" charset="0"/>
                <a:cs typeface="Arial" pitchFamily="34" charset="0"/>
              </a:rPr>
              <a:t>Фоловить</a:t>
            </a:r>
            <a:r>
              <a:rPr lang="ru-RU" sz="6400" b="1" i="1" dirty="0" smtClean="0">
                <a:latin typeface="Arial" pitchFamily="34" charset="0"/>
                <a:cs typeface="Arial" pitchFamily="34" charset="0"/>
              </a:rPr>
              <a:t>»</a:t>
            </a:r>
            <a:r>
              <a:rPr lang="ru-RU" sz="6400" dirty="0" smtClean="0">
                <a:latin typeface="Arial" pitchFamily="34" charset="0"/>
                <a:cs typeface="Arial" pitchFamily="34" charset="0"/>
              </a:rPr>
              <a:t> – следить за кем-либо или чем-либо </a:t>
            </a:r>
          </a:p>
          <a:p>
            <a:pPr>
              <a:lnSpc>
                <a:spcPct val="120000"/>
              </a:lnSpc>
              <a:buNone/>
            </a:pPr>
            <a:r>
              <a:rPr lang="ru-RU" sz="6400" b="1" i="1" dirty="0" smtClean="0">
                <a:latin typeface="Arial" pitchFamily="34" charset="0"/>
                <a:cs typeface="Arial" pitchFamily="34" charset="0"/>
              </a:rPr>
              <a:t> «Форсить»</a:t>
            </a:r>
            <a:r>
              <a:rPr lang="ru-RU" sz="6400" dirty="0" smtClean="0">
                <a:latin typeface="Arial" pitchFamily="34" charset="0"/>
                <a:cs typeface="Arial" pitchFamily="34" charset="0"/>
              </a:rPr>
              <a:t> – распространять или продвигать определенные идеи в интернете</a:t>
            </a:r>
          </a:p>
          <a:p>
            <a:pPr lvl="0">
              <a:lnSpc>
                <a:spcPct val="120000"/>
              </a:lnSpc>
            </a:pPr>
            <a:r>
              <a:rPr lang="ru-RU" sz="6400" dirty="0" smtClean="0">
                <a:latin typeface="Arial" pitchFamily="34" charset="0"/>
                <a:cs typeface="Arial" pitchFamily="34" charset="0"/>
              </a:rPr>
              <a:t>Рисует китов, бабочек, единорогов.</a:t>
            </a:r>
          </a:p>
          <a:p>
            <a:pPr lvl="0">
              <a:lnSpc>
                <a:spcPct val="120000"/>
              </a:lnSpc>
            </a:pPr>
            <a:r>
              <a:rPr lang="ru-RU" sz="6400" dirty="0" smtClean="0">
                <a:latin typeface="Arial" pitchFamily="34" charset="0"/>
                <a:cs typeface="Arial" pitchFamily="34" charset="0"/>
              </a:rPr>
              <a:t>На его страничках, в его записях, в названиях групп  встречаются ПОДОЗРИТЕЛЬНЫЕ СЛОВА и ХЕШ-ТЕГИ</a:t>
            </a:r>
            <a:r>
              <a:rPr lang="ru-RU" sz="6400" b="1" dirty="0" smtClean="0">
                <a:latin typeface="Arial" pitchFamily="34" charset="0"/>
                <a:cs typeface="Arial" pitchFamily="34" charset="0"/>
              </a:rPr>
              <a:t>: </a:t>
            </a:r>
            <a:r>
              <a:rPr lang="ru-RU" sz="6400" dirty="0" smtClean="0">
                <a:latin typeface="Arial" pitchFamily="34" charset="0"/>
                <a:cs typeface="Arial" pitchFamily="34" charset="0"/>
              </a:rPr>
              <a:t>#f53 #f57 #f58 #d28 #</a:t>
            </a:r>
            <a:r>
              <a:rPr lang="ru-RU" sz="6400" dirty="0" err="1" smtClean="0">
                <a:latin typeface="Arial" pitchFamily="34" charset="0"/>
                <a:cs typeface="Arial" pitchFamily="34" charset="0"/>
              </a:rPr>
              <a:t>морекитов</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тихийдом</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хочувигру</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млечныйпуть</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хочувигру</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хочу_в_игру</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ждуинструкцию</a:t>
            </a:r>
            <a:r>
              <a:rPr lang="ru-RU" sz="6400" dirty="0" smtClean="0">
                <a:latin typeface="Arial" pitchFamily="34" charset="0"/>
                <a:cs typeface="Arial" pitchFamily="34" charset="0"/>
              </a:rPr>
              <a:t> #</a:t>
            </a:r>
            <a:r>
              <a:rPr lang="ru-RU" sz="6400" dirty="0" err="1" smtClean="0">
                <a:latin typeface="Arial" pitchFamily="34" charset="0"/>
                <a:cs typeface="Arial" pitchFamily="34" charset="0"/>
              </a:rPr>
              <a:t>млечныйпуть</a:t>
            </a:r>
            <a:r>
              <a:rPr lang="ru-RU" sz="6400" b="1" dirty="0" smtClean="0">
                <a:latin typeface="Arial" pitchFamily="34" charset="0"/>
                <a:cs typeface="Arial" pitchFamily="34" charset="0"/>
              </a:rPr>
              <a:t> </a:t>
            </a:r>
            <a:endParaRPr lang="ru-RU" sz="6400" dirty="0" smtClean="0">
              <a:latin typeface="Arial" pitchFamily="34" charset="0"/>
              <a:cs typeface="Arial" pitchFamily="34" charset="0"/>
            </a:endParaRPr>
          </a:p>
          <a:p>
            <a:pPr lvl="0">
              <a:lnSpc>
                <a:spcPct val="120000"/>
              </a:lnSpc>
            </a:pPr>
            <a:r>
              <a:rPr lang="ru-RU" sz="6400" dirty="0" smtClean="0">
                <a:latin typeface="Arial" pitchFamily="34" charset="0"/>
                <a:cs typeface="Arial" pitchFamily="34" charset="0"/>
              </a:rPr>
              <a:t>Закрыл в Контакте доступ к подробной информации, в переписке с друзьями (на личной стене) есть фразы "разбуди меня в 4.20", "я в игре", если на стене появляются цифры, начиная от 50 и меньше.</a:t>
            </a:r>
          </a:p>
          <a:p>
            <a:pPr lvl="0">
              <a:lnSpc>
                <a:spcPct val="120000"/>
              </a:lnSpc>
            </a:pPr>
            <a:r>
              <a:rPr lang="ru-RU" sz="6400" dirty="0" smtClean="0">
                <a:latin typeface="Arial" pitchFamily="34" charset="0"/>
                <a:cs typeface="Arial" pitchFamily="34" charset="0"/>
              </a:rPr>
              <a:t>Переписывается с незнакомыми людьми.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 </a:t>
            </a:r>
            <a:endParaRPr lang="ru-RU" dirty="0"/>
          </a:p>
        </p:txBody>
      </p:sp>
      <p:sp>
        <p:nvSpPr>
          <p:cNvPr id="3" name="Содержимое 2"/>
          <p:cNvSpPr>
            <a:spLocks noGrp="1"/>
          </p:cNvSpPr>
          <p:nvPr>
            <p:ph idx="1"/>
          </p:nvPr>
        </p:nvSpPr>
        <p:spPr>
          <a:xfrm>
            <a:off x="1115616" y="1340768"/>
            <a:ext cx="7704856" cy="4800600"/>
          </a:xfrm>
        </p:spPr>
        <p:txBody>
          <a:bodyPr>
            <a:normAutofit fontScale="55000" lnSpcReduction="20000"/>
          </a:bodyPr>
          <a:lstStyle/>
          <a:p>
            <a:r>
              <a:rPr lang="ru-RU" sz="3800" dirty="0" smtClean="0"/>
              <a:t>Быть осторожным при просмотре переписки в социальных сетях, электронной почте, телефоне подростка: чтением переписки тут можно не помочь, а только усугубить ситуацию. </a:t>
            </a:r>
          </a:p>
          <a:p>
            <a:r>
              <a:rPr lang="ru-RU" sz="3800" dirty="0" smtClean="0"/>
              <a:t>У детей есть свои способы вычислить, что кто-то смотрел его переписку. </a:t>
            </a:r>
          </a:p>
          <a:p>
            <a:r>
              <a:rPr lang="ru-RU" sz="3800" dirty="0" smtClean="0"/>
              <a:t>Если ребенок открывает свои сообщения, а там стоит статус "просмотрено", а он этого сообщения не смотрел, - он найдет способ скрыть переписку. И тогда родители потеряют малейший контакт с ребенком и доверие.</a:t>
            </a:r>
          </a:p>
          <a:p>
            <a:r>
              <a:rPr lang="ru-RU" sz="3800" dirty="0" smtClean="0"/>
              <a:t> Более того, если ребенок уже находится в игре и узнает, что родители читают его переписку, это будет еще большее затягивание в эту игру, которая подтвердит, что "и родители плохие, и я плохой, и жизнь плохая".</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Тревожные признаки</a:t>
            </a:r>
            <a:r>
              <a:rPr lang="ru-RU" dirty="0" smtClean="0"/>
              <a:t/>
            </a:r>
            <a:br>
              <a:rPr lang="ru-RU" dirty="0" smtClean="0"/>
            </a:br>
            <a:endParaRPr lang="ru-RU" dirty="0"/>
          </a:p>
        </p:txBody>
      </p:sp>
      <p:sp>
        <p:nvSpPr>
          <p:cNvPr id="3" name="Содержимое 2"/>
          <p:cNvSpPr>
            <a:spLocks noGrp="1"/>
          </p:cNvSpPr>
          <p:nvPr>
            <p:ph idx="1"/>
          </p:nvPr>
        </p:nvSpPr>
        <p:spPr>
          <a:xfrm>
            <a:off x="1043608" y="1052736"/>
            <a:ext cx="7890080" cy="5805264"/>
          </a:xfrm>
        </p:spPr>
        <p:txBody>
          <a:bodyPr>
            <a:normAutofit fontScale="55000" lnSpcReduction="20000"/>
          </a:bodyPr>
          <a:lstStyle/>
          <a:p>
            <a:pPr lvl="0"/>
            <a:r>
              <a:rPr lang="ru-RU" sz="3400" dirty="0" smtClean="0">
                <a:latin typeface="Times New Roman" pitchFamily="18" charset="0"/>
                <a:cs typeface="Times New Roman" pitchFamily="18" charset="0"/>
              </a:rPr>
              <a:t>Подросток дает знать, что  ему плохо через внешние факторы: случайно оставленный телефон, где открыта «группа смерти», открытый личный дневник, переписка или рисунок, вроде бы случайно брошенный на столе. </a:t>
            </a:r>
          </a:p>
          <a:p>
            <a:pPr lvl="0"/>
            <a:r>
              <a:rPr lang="ru-RU" sz="3400" dirty="0" smtClean="0">
                <a:latin typeface="Times New Roman" pitchFamily="18" charset="0"/>
                <a:cs typeface="Times New Roman" pitchFamily="18" charset="0"/>
              </a:rPr>
              <a:t>Раздача личных предметов, долгов, внезапная уборка в комнате — признаки, что ребенок к чему-то готовится. </a:t>
            </a:r>
          </a:p>
          <a:p>
            <a:pPr lvl="0"/>
            <a:r>
              <a:rPr lang="ru-RU" sz="3400" dirty="0" smtClean="0">
                <a:latin typeface="Times New Roman" pitchFamily="18" charset="0"/>
                <a:cs typeface="Times New Roman" pitchFamily="18" charset="0"/>
              </a:rPr>
              <a:t>О суицидальном намерении часто упоминают в разговоре общими фразами: «Мир ужасен, не хочу здесь находиться», «Скоро я не буду вам мешать», «Сегодня на математике отвечал — да лучше бы я умер».</a:t>
            </a:r>
          </a:p>
          <a:p>
            <a:pPr lvl="0"/>
            <a:r>
              <a:rPr lang="ru-RU" sz="3400" dirty="0" smtClean="0">
                <a:latin typeface="Times New Roman" pitchFamily="18" charset="0"/>
                <a:cs typeface="Times New Roman" pitchFamily="18" charset="0"/>
              </a:rPr>
              <a:t>Признаки депрессивного состояния — соматические расстройства и пищевые нарушения — то нет аппетита, то наоборот, ест до тошноты. Резко падает успеваемость, ребенок плохо соображает, стал раздражительным или вялым. </a:t>
            </a:r>
          </a:p>
          <a:p>
            <a:pPr lvl="0"/>
            <a:r>
              <a:rPr lang="ru-RU" sz="3400" dirty="0" err="1" smtClean="0">
                <a:latin typeface="Times New Roman" pitchFamily="18" charset="0"/>
                <a:cs typeface="Times New Roman" pitchFamily="18" charset="0"/>
              </a:rPr>
              <a:t>Девиантное</a:t>
            </a:r>
            <a:r>
              <a:rPr lang="ru-RU" sz="3400" dirty="0" smtClean="0">
                <a:latin typeface="Times New Roman" pitchFamily="18" charset="0"/>
                <a:cs typeface="Times New Roman" pitchFamily="18" charset="0"/>
              </a:rPr>
              <a:t> поведение — попробовал алкоголь, курение, наркотики. </a:t>
            </a:r>
          </a:p>
          <a:p>
            <a:pPr lvl="0"/>
            <a:r>
              <a:rPr lang="ru-RU" sz="3400" dirty="0" smtClean="0">
                <a:latin typeface="Times New Roman" pitchFamily="18" charset="0"/>
                <a:cs typeface="Times New Roman" pitchFamily="18" charset="0"/>
              </a:rPr>
              <a:t>Наблюдается нарушение сна — долго не может заснуть, утром невозможно разбудить, резко просыпается ночью или, наоборот,  не высыпается, даже если рано ложится спать. Необходимо проследить, спит ли он в ранние утренние часы.</a:t>
            </a:r>
          </a:p>
          <a:p>
            <a:pPr lvl="0"/>
            <a:r>
              <a:rPr lang="ru-RU" sz="3400" dirty="0" smtClean="0">
                <a:latin typeface="Times New Roman" pitchFamily="18" charset="0"/>
                <a:cs typeface="Times New Roman" pitchFamily="18" charset="0"/>
              </a:rPr>
              <a:t>Резкая смена поведения — всегда был общительным, а стал замкнутым, молчаливым. Был спокойным и тихим, вдруг стал шутить в классе, появилось много друзей.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962088" cy="1143000"/>
          </a:xfrm>
        </p:spPr>
        <p:txBody>
          <a:bodyPr>
            <a:normAutofit fontScale="90000"/>
          </a:bodyPr>
          <a:lstStyle/>
          <a:p>
            <a:r>
              <a:rPr lang="ru-RU" b="1" dirty="0" smtClean="0"/>
              <a:t>Помощь ребенку при выходе из игры:</a:t>
            </a:r>
            <a:r>
              <a:rPr lang="ru-RU" dirty="0" smtClean="0"/>
              <a:t/>
            </a:r>
            <a:br>
              <a:rPr lang="ru-RU" dirty="0" smtClean="0"/>
            </a:br>
            <a:endParaRPr lang="ru-RU" dirty="0"/>
          </a:p>
        </p:txBody>
      </p:sp>
      <p:sp>
        <p:nvSpPr>
          <p:cNvPr id="3" name="Содержимое 2"/>
          <p:cNvSpPr>
            <a:spLocks noGrp="1"/>
          </p:cNvSpPr>
          <p:nvPr>
            <p:ph idx="1"/>
          </p:nvPr>
        </p:nvSpPr>
        <p:spPr>
          <a:xfrm>
            <a:off x="1043608" y="1447800"/>
            <a:ext cx="7890080" cy="4800600"/>
          </a:xfrm>
        </p:spPr>
        <p:txBody>
          <a:bodyPr>
            <a:normAutofit fontScale="70000" lnSpcReduction="20000"/>
          </a:bodyPr>
          <a:lstStyle/>
          <a:p>
            <a:r>
              <a:rPr lang="ru-RU" dirty="0" smtClean="0"/>
              <a:t>Выведение ребенка из игры волевым решением родителей (отключение Интернета, прекращение доступа к сетям в отсутствии родителей, проверка контактов и разоблачение куратора, удаление страницы ребенка из соц. сетей) - самое неправильное и опасное, что можно сделать.</a:t>
            </a:r>
          </a:p>
          <a:p>
            <a:r>
              <a:rPr lang="ru-RU" dirty="0" smtClean="0"/>
              <a:t>Эти шаги со стороны родителей и педагогов не воспринимаются ребенком как помощь, а наоборот, подталкивают к совершению суицида, не дожидаясь окончания игры. Травмированная игрой психика ребенка и неверные действия родителей, депрессия, искусственно создаваемая во время игры, еще быстрее приближают ребенка к отчаянному шагу.</a:t>
            </a:r>
          </a:p>
          <a:p>
            <a:r>
              <a:rPr lang="ru-RU" dirty="0" smtClean="0"/>
              <a:t>Поэтому главное, что нужно делать родителям – говорить со своими детьми, выстраивать доверительные отношения.</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1143000"/>
          </a:xfrm>
        </p:spPr>
        <p:txBody>
          <a:bodyPr>
            <a:normAutofit fontScale="90000"/>
          </a:bodyPr>
          <a:lstStyle/>
          <a:p>
            <a:r>
              <a:rPr lang="ru-RU" sz="2700" dirty="0" smtClean="0"/>
              <a:t>Правила эффективных действий взрослых (лучше, чтобы это был родитель) при обнаружении признаков рискованного поведения подростка </a:t>
            </a:r>
            <a:r>
              <a:rPr lang="ru-RU" dirty="0" smtClean="0"/>
              <a:t/>
            </a:r>
            <a:br>
              <a:rPr lang="ru-RU" dirty="0" smtClean="0"/>
            </a:br>
            <a:endParaRPr lang="ru-RU" dirty="0"/>
          </a:p>
        </p:txBody>
      </p:sp>
      <p:sp>
        <p:nvSpPr>
          <p:cNvPr id="3" name="Содержимое 2"/>
          <p:cNvSpPr>
            <a:spLocks noGrp="1"/>
          </p:cNvSpPr>
          <p:nvPr>
            <p:ph idx="1"/>
          </p:nvPr>
        </p:nvSpPr>
        <p:spPr>
          <a:xfrm>
            <a:off x="971600" y="1447800"/>
            <a:ext cx="7962088" cy="5221560"/>
          </a:xfrm>
        </p:spPr>
        <p:txBody>
          <a:bodyPr>
            <a:normAutofit fontScale="55000" lnSpcReduction="20000"/>
          </a:bodyPr>
          <a:lstStyle/>
          <a:p>
            <a:pPr lvl="0"/>
            <a:r>
              <a:rPr lang="ru-RU" dirty="0" smtClean="0"/>
              <a:t>Первое — успокоиться. Все хорошо! Потому что вы вовремя  заметили проблему,  у вас есть возможность это исправить.</a:t>
            </a:r>
          </a:p>
          <a:p>
            <a:pPr lvl="0"/>
            <a:r>
              <a:rPr lang="ru-RU" dirty="0" smtClean="0"/>
              <a:t>Нельзя ругать, кричать. Подростки импульсивны, и, пытаясь изменить ситуацию, прекратить скандал, доказать, что родитель не прав, они могут сделать непоправимое.</a:t>
            </a:r>
          </a:p>
          <a:p>
            <a:pPr lvl="0"/>
            <a:r>
              <a:rPr lang="ru-RU" dirty="0" smtClean="0"/>
              <a:t>Не нужно делать вид, что вы ничего не заметили, а тем временем «копать улики». Ребенок увидит, что родители пытаются что-то разыскать, не разговаривая с ним,  и еще больше закроется.</a:t>
            </a:r>
          </a:p>
          <a:p>
            <a:pPr lvl="0"/>
            <a:r>
              <a:rPr lang="ru-RU" dirty="0" smtClean="0"/>
              <a:t>Тут самое сложное — поговорить. «Я случайно увидела, что ты заходил в эту группу. Я обеспокоена. Я не буду тебя наказывать, давай обсудим. Это важно и серьезно». Некоторые суицидологи предлагают в открытую, без усмешки спросить: «Ты имеешь в виду самоубийство?» Не факт, что ребенок подтвердит, но вы ему покажете, что поняли, что ему плохо.</a:t>
            </a:r>
          </a:p>
          <a:p>
            <a:pPr lvl="0"/>
            <a:r>
              <a:rPr lang="ru-RU" dirty="0" smtClean="0"/>
              <a:t>Также можно сказать: «Я вижу, с тобой что-то происходит». Констатировать факт, но не с упреком: «Ты скатился в учебе», а спокойно: «Я вижу, что у тебя пошли плохие отметки. Я не собираюсь тебя ругать. Ты и сам этим, наверное, расстроен». Что бы подросток в ответ ни сказал — «все нормально» или «не твое дело», — он поймет, услышит, что вы готовы идти на диалог. Нужно делать эти шаги, не ожидая мгновенной положительной реакции.</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Правила эффективных действий взрослых (лучше, чтобы это был родитель) при обнаружении признаков рискованного поведения подростка</a:t>
            </a:r>
            <a:endParaRPr lang="ru-RU" sz="2400" dirty="0"/>
          </a:p>
        </p:txBody>
      </p:sp>
      <p:sp>
        <p:nvSpPr>
          <p:cNvPr id="3" name="Содержимое 2"/>
          <p:cNvSpPr>
            <a:spLocks noGrp="1"/>
          </p:cNvSpPr>
          <p:nvPr>
            <p:ph idx="1"/>
          </p:nvPr>
        </p:nvSpPr>
        <p:spPr>
          <a:xfrm>
            <a:off x="971600" y="1556792"/>
            <a:ext cx="7992888" cy="4800600"/>
          </a:xfrm>
        </p:spPr>
        <p:txBody>
          <a:bodyPr>
            <a:normAutofit fontScale="55000" lnSpcReduction="20000"/>
          </a:bodyPr>
          <a:lstStyle/>
          <a:p>
            <a:pPr lvl="0">
              <a:lnSpc>
                <a:spcPct val="120000"/>
              </a:lnSpc>
            </a:pPr>
            <a:r>
              <a:rPr lang="ru-RU" dirty="0" smtClean="0">
                <a:latin typeface="Arial" pitchFamily="34" charset="0"/>
                <a:cs typeface="Arial" pitchFamily="34" charset="0"/>
              </a:rPr>
              <a:t>Обязательно во время разговора нужно быть вооруженным фактами. Нужны четкие факты, точное описание в чем опасность групп. «Тобой манипулируют. Люди, которые находятся по ту сторону, имеют, скорее всего, психические отклонения или для них это единственный способ почувствовать власть над людьми. Хочешь ли ты, чтобы тобой манипулировали? Царапина — это уже подтверждение, что ты жертва. Ты готов подчиняться им? Хочешь этого?» </a:t>
            </a:r>
          </a:p>
          <a:p>
            <a:pPr lvl="0">
              <a:lnSpc>
                <a:spcPct val="120000"/>
              </a:lnSpc>
            </a:pPr>
            <a:r>
              <a:rPr lang="ru-RU" dirty="0" smtClean="0">
                <a:latin typeface="Arial" pitchFamily="34" charset="0"/>
                <a:cs typeface="Arial" pitchFamily="34" charset="0"/>
              </a:rPr>
              <a:t>Разговор должен проходить в спокойной форме, ребенок не должен быть уставшим, выберите время, чтобы он не был занят. Вы сами не должны быть раздражены — даже если вы сердитесь по отвлеченному поводу, ребенок почувствует это и воспримет на свой счет.</a:t>
            </a:r>
          </a:p>
          <a:p>
            <a:pPr lvl="0">
              <a:lnSpc>
                <a:spcPct val="120000"/>
              </a:lnSpc>
            </a:pPr>
            <a:r>
              <a:rPr lang="ru-RU" dirty="0" smtClean="0">
                <a:latin typeface="Arial" pitchFamily="34" charset="0"/>
                <a:cs typeface="Arial" pitchFamily="34" charset="0"/>
              </a:rPr>
              <a:t>Если не знаете, как поговорить, нужно экстренно обратиться к психологу.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818072" cy="778098"/>
          </a:xfrm>
        </p:spPr>
        <p:txBody>
          <a:bodyPr>
            <a:noAutofit/>
          </a:bodyPr>
          <a:lstStyle/>
          <a:p>
            <a:r>
              <a:rPr lang="ru-RU" sz="2400" dirty="0" smtClean="0"/>
              <a:t>Задачи педагогов, психологов по оказанию помощи детям, состоящим в «группах смерти», в том числе и после выхода из них:</a:t>
            </a:r>
            <a:endParaRPr lang="ru-RU" sz="3600" dirty="0"/>
          </a:p>
        </p:txBody>
      </p:sp>
      <p:sp>
        <p:nvSpPr>
          <p:cNvPr id="3" name="Содержимое 2"/>
          <p:cNvSpPr>
            <a:spLocks noGrp="1"/>
          </p:cNvSpPr>
          <p:nvPr>
            <p:ph idx="1"/>
          </p:nvPr>
        </p:nvSpPr>
        <p:spPr>
          <a:xfrm>
            <a:off x="1043608" y="1268760"/>
            <a:ext cx="8100392" cy="5373216"/>
          </a:xfrm>
        </p:spPr>
        <p:txBody>
          <a:bodyPr>
            <a:normAutofit fontScale="32500" lnSpcReduction="20000"/>
          </a:bodyPr>
          <a:lstStyle/>
          <a:p>
            <a:r>
              <a:rPr lang="ru-RU" sz="5500" dirty="0" smtClean="0">
                <a:latin typeface="Times New Roman" pitchFamily="18" charset="0"/>
                <a:cs typeface="Times New Roman" pitchFamily="18" charset="0"/>
              </a:rPr>
              <a:t>снятие острого кризисного состояния (дети могут испытывать состояние депрессии, страха, отчаяния), </a:t>
            </a:r>
          </a:p>
          <a:p>
            <a:r>
              <a:rPr lang="ru-RU" sz="5500" dirty="0" smtClean="0">
                <a:latin typeface="Times New Roman" pitchFamily="18" charset="0"/>
                <a:cs typeface="Times New Roman" pitchFamily="18" charset="0"/>
              </a:rPr>
              <a:t>психологическая помощь и сопровождение на протяжении длительного времени,</a:t>
            </a:r>
          </a:p>
          <a:p>
            <a:r>
              <a:rPr lang="ru-RU" sz="5500" dirty="0" smtClean="0">
                <a:latin typeface="Times New Roman" pitchFamily="18" charset="0"/>
                <a:cs typeface="Times New Roman" pitchFamily="18" charset="0"/>
              </a:rPr>
              <a:t>обучение подростка приемам психологической защиты от манипуляторов, </a:t>
            </a:r>
            <a:r>
              <a:rPr lang="ru-RU" sz="5500" dirty="0" err="1" smtClean="0">
                <a:latin typeface="Times New Roman" pitchFamily="18" charset="0"/>
                <a:cs typeface="Times New Roman" pitchFamily="18" charset="0"/>
              </a:rPr>
              <a:t>контрманипуляции</a:t>
            </a:r>
            <a:r>
              <a:rPr lang="ru-RU" sz="5500" dirty="0" smtClean="0">
                <a:latin typeface="Times New Roman" pitchFamily="18" charset="0"/>
                <a:cs typeface="Times New Roman" pitchFamily="18" charset="0"/>
              </a:rPr>
              <a:t>,</a:t>
            </a:r>
          </a:p>
          <a:p>
            <a:r>
              <a:rPr lang="ru-RU" sz="5500" dirty="0" smtClean="0">
                <a:latin typeface="Times New Roman" pitchFamily="18" charset="0"/>
                <a:cs typeface="Times New Roman" pitchFamily="18" charset="0"/>
              </a:rPr>
              <a:t>социализация ребенка,</a:t>
            </a:r>
          </a:p>
          <a:p>
            <a:r>
              <a:rPr lang="ru-RU" sz="5500" dirty="0" smtClean="0">
                <a:latin typeface="Times New Roman" pitchFamily="18" charset="0"/>
                <a:cs typeface="Times New Roman" pitchFamily="18" charset="0"/>
              </a:rPr>
              <a:t>сопровождение семьи ребенка (обязательное условие успешной помощи), </a:t>
            </a:r>
          </a:p>
          <a:p>
            <a:endParaRPr lang="ru-RU" sz="5500" dirty="0" smtClean="0">
              <a:latin typeface="Times New Roman" pitchFamily="18" charset="0"/>
              <a:cs typeface="Times New Roman" pitchFamily="18" charset="0"/>
            </a:endParaRPr>
          </a:p>
          <a:p>
            <a:pPr>
              <a:buNone/>
            </a:pPr>
            <a:r>
              <a:rPr lang="ru-RU" sz="5500" dirty="0" smtClean="0">
                <a:latin typeface="Times New Roman" pitchFamily="18" charset="0"/>
                <a:cs typeface="Times New Roman" pitchFamily="18" charset="0"/>
              </a:rPr>
              <a:t>Самые важные шаги должны быть предприняты на уровне третичной профилактики, когда внешне всё вроде бы стабилизировалось.</a:t>
            </a:r>
          </a:p>
          <a:p>
            <a:pPr>
              <a:buNone/>
            </a:pPr>
            <a:r>
              <a:rPr lang="ru-RU" sz="5500" dirty="0" smtClean="0">
                <a:latin typeface="Times New Roman" pitchFamily="18" charset="0"/>
                <a:cs typeface="Times New Roman" pitchFamily="18" charset="0"/>
              </a:rPr>
              <a:t>Ребенок, переживший стресс во время игры, получивший </a:t>
            </a:r>
            <a:r>
              <a:rPr lang="ru-RU" sz="5500" dirty="0" err="1" smtClean="0">
                <a:latin typeface="Times New Roman" pitchFamily="18" charset="0"/>
                <a:cs typeface="Times New Roman" pitchFamily="18" charset="0"/>
              </a:rPr>
              <a:t>психотравму</a:t>
            </a:r>
            <a:r>
              <a:rPr lang="ru-RU" sz="5500" dirty="0" smtClean="0">
                <a:latin typeface="Times New Roman" pitchFamily="18" charset="0"/>
                <a:cs typeface="Times New Roman" pitchFamily="18" charset="0"/>
              </a:rPr>
              <a:t> (разной степени тяжести в зависимости от особенностей характера, восприятия, погруженности в игру и т.д. не зависимо от того, совершал попытку суицида или нет, нуждается в обязательной психологической помощи и наблюдении, сопровождении).</a:t>
            </a:r>
          </a:p>
          <a:p>
            <a:pPr>
              <a:buNone/>
            </a:pPr>
            <a:r>
              <a:rPr lang="ru-RU" sz="5500" dirty="0" smtClean="0">
                <a:latin typeface="Times New Roman" pitchFamily="18" charset="0"/>
                <a:cs typeface="Times New Roman" pitchFamily="18" charset="0"/>
              </a:rPr>
              <a:t>Он надолго остается в группе риска. Опасность того, что спустя некоторое время (самое опасное время - 3 месяца) он совершит суицидальную попытку, очень велика, особенно после того, как спустя некоторое время взрослые вздохнут с облегчением, займутся привычными делами и ослабят внимание (контроль, заботу, участие).</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ПОМОЩЬ РЕБЕНКУ В СИТУАЦИИ КИБЕРБУЛЛИНГА: </a:t>
            </a:r>
            <a:endParaRPr lang="ru-RU" dirty="0"/>
          </a:p>
        </p:txBody>
      </p:sp>
      <p:sp>
        <p:nvSpPr>
          <p:cNvPr id="3" name="Содержимое 2"/>
          <p:cNvSpPr>
            <a:spLocks noGrp="1"/>
          </p:cNvSpPr>
          <p:nvPr>
            <p:ph idx="1"/>
          </p:nvPr>
        </p:nvSpPr>
        <p:spPr>
          <a:xfrm>
            <a:off x="1187624" y="1628800"/>
            <a:ext cx="7704856" cy="4800600"/>
          </a:xfrm>
        </p:spPr>
        <p:txBody>
          <a:bodyPr>
            <a:normAutofit fontScale="55000" lnSpcReduction="20000"/>
          </a:bodyPr>
          <a:lstStyle/>
          <a:p>
            <a:pPr>
              <a:buNone/>
            </a:pPr>
            <a:r>
              <a:rPr lang="ru-RU" sz="4200" dirty="0" smtClean="0"/>
              <a:t>Задача педагога - обучить и родителей, и детей правильному поведению в ситуации </a:t>
            </a:r>
            <a:r>
              <a:rPr lang="ru-RU" sz="4200" dirty="0" err="1" smtClean="0"/>
              <a:t>кибербуллинга</a:t>
            </a:r>
            <a:r>
              <a:rPr lang="ru-RU" sz="4200" dirty="0" smtClean="0"/>
              <a:t>.</a:t>
            </a:r>
          </a:p>
          <a:p>
            <a:pPr>
              <a:lnSpc>
                <a:spcPct val="120000"/>
              </a:lnSpc>
            </a:pPr>
            <a:r>
              <a:rPr lang="ru-RU" sz="2500" dirty="0" smtClean="0">
                <a:latin typeface="Arial" pitchFamily="34" charset="0"/>
                <a:cs typeface="Arial" pitchFamily="34" charset="0"/>
              </a:rPr>
              <a:t>Практикум для родителей "Как помочь ребенку, если его оскорбляют, унижают, высмеивают в социальных сетях"(помощь ребенку в ситуации </a:t>
            </a:r>
            <a:r>
              <a:rPr lang="ru-RU" sz="2500" dirty="0" err="1" smtClean="0">
                <a:latin typeface="Arial" pitchFamily="34" charset="0"/>
                <a:cs typeface="Arial" pitchFamily="34" charset="0"/>
              </a:rPr>
              <a:t>кибербуллинга</a:t>
            </a:r>
            <a:r>
              <a:rPr lang="ru-RU" sz="2500" dirty="0" smtClean="0">
                <a:latin typeface="Arial" pitchFamily="34" charset="0"/>
                <a:cs typeface="Arial" pitchFamily="34" charset="0"/>
              </a:rPr>
              <a:t>)</a:t>
            </a:r>
          </a:p>
          <a:p>
            <a:pPr>
              <a:lnSpc>
                <a:spcPct val="120000"/>
              </a:lnSpc>
            </a:pPr>
            <a:r>
              <a:rPr lang="ru-RU" sz="2500" dirty="0" smtClean="0">
                <a:latin typeface="Arial" pitchFamily="34" charset="0"/>
                <a:cs typeface="Arial" pitchFamily="34" charset="0"/>
              </a:rPr>
              <a:t>Практикум для детей "Как быть, когда тебя оскорбляют, унижают, размещают порочащую информацию в социальных сетях, через СМС, ММС..."</a:t>
            </a:r>
          </a:p>
          <a:p>
            <a:pPr>
              <a:lnSpc>
                <a:spcPct val="120000"/>
              </a:lnSpc>
            </a:pPr>
            <a:r>
              <a:rPr lang="ru-RU" sz="2500" dirty="0" smtClean="0">
                <a:latin typeface="Arial" pitchFamily="34" charset="0"/>
                <a:cs typeface="Arial" pitchFamily="34" charset="0"/>
              </a:rPr>
              <a:t>Памятка "Если тебя обижают, оскорбляют, высмеивают в </a:t>
            </a:r>
            <a:r>
              <a:rPr lang="ru-RU" sz="2500" dirty="0" err="1" smtClean="0">
                <a:latin typeface="Arial" pitchFamily="34" charset="0"/>
                <a:cs typeface="Arial" pitchFamily="34" charset="0"/>
              </a:rPr>
              <a:t>соцсетях</a:t>
            </a:r>
            <a:r>
              <a:rPr lang="ru-RU" sz="2500" dirty="0" smtClean="0">
                <a:latin typeface="Arial" pitchFamily="34" charset="0"/>
                <a:cs typeface="Arial" pitchFamily="34" charset="0"/>
              </a:rPr>
              <a:t>" (</a:t>
            </a:r>
            <a:r>
              <a:rPr lang="ru-RU" sz="2500" dirty="0" err="1" smtClean="0">
                <a:latin typeface="Arial" pitchFamily="34" charset="0"/>
                <a:cs typeface="Arial" pitchFamily="34" charset="0"/>
              </a:rPr>
              <a:t>в</a:t>
            </a:r>
            <a:r>
              <a:rPr lang="ru-RU" sz="2500" dirty="0" smtClean="0">
                <a:latin typeface="Arial" pitchFamily="34" charset="0"/>
                <a:cs typeface="Arial" pitchFamily="34" charset="0"/>
              </a:rPr>
              <a:t> ситуации </a:t>
            </a:r>
            <a:r>
              <a:rPr lang="ru-RU" sz="2500" dirty="0" err="1" smtClean="0">
                <a:latin typeface="Arial" pitchFamily="34" charset="0"/>
                <a:cs typeface="Arial" pitchFamily="34" charset="0"/>
              </a:rPr>
              <a:t>кибербуллинга</a:t>
            </a:r>
            <a:r>
              <a:rPr lang="ru-RU" sz="2500" dirty="0" smtClean="0">
                <a:latin typeface="Arial" pitchFamily="34" charset="0"/>
                <a:cs typeface="Arial" pitchFamily="34" charset="0"/>
              </a:rPr>
              <a:t>)</a:t>
            </a:r>
          </a:p>
          <a:p>
            <a:pPr>
              <a:lnSpc>
                <a:spcPct val="120000"/>
              </a:lnSpc>
            </a:pPr>
            <a:r>
              <a:rPr lang="ru-RU" sz="2500" dirty="0" smtClean="0">
                <a:latin typeface="Arial" pitchFamily="34" charset="0"/>
                <a:cs typeface="Arial" pitchFamily="34" charset="0"/>
              </a:rPr>
              <a:t>Памятка для родителей "Как помочь ребенку, если его оскорбляют, унижают, преследуют его в социальных сетях"(или через СМС, ММС)</a:t>
            </a:r>
          </a:p>
          <a:p>
            <a:pPr>
              <a:lnSpc>
                <a:spcPct val="120000"/>
              </a:lnSpc>
              <a:buNone/>
            </a:pPr>
            <a:endParaRPr lang="ru-RU" sz="2500" dirty="0" smtClean="0">
              <a:latin typeface="Arial" pitchFamily="34" charset="0"/>
              <a:cs typeface="Arial" pitchFamily="34" charset="0"/>
            </a:endParaRPr>
          </a:p>
          <a:p>
            <a:pPr lvl="0">
              <a:buNone/>
            </a:pPr>
            <a:r>
              <a:rPr lang="ru-RU" sz="4200" dirty="0" smtClean="0"/>
              <a:t>Работа с </a:t>
            </a:r>
            <a:r>
              <a:rPr lang="ru-RU" sz="4200" dirty="0" err="1" smtClean="0"/>
              <a:t>кибербуллерами</a:t>
            </a:r>
            <a:r>
              <a:rPr lang="ru-RU" sz="4200" dirty="0" smtClean="0"/>
              <a:t> и их родителями</a:t>
            </a:r>
          </a:p>
          <a:p>
            <a:pPr>
              <a:lnSpc>
                <a:spcPct val="120000"/>
              </a:lnSpc>
            </a:pPr>
            <a:r>
              <a:rPr lang="ru-RU" sz="2500" dirty="0" smtClean="0">
                <a:latin typeface="Arial" pitchFamily="34" charset="0"/>
                <a:cs typeface="Arial" pitchFamily="34" charset="0"/>
              </a:rPr>
              <a:t>Памятка "Ответственность за клевету в сети, за </a:t>
            </a:r>
            <a:r>
              <a:rPr lang="ru-RU" sz="2500" dirty="0" err="1" smtClean="0">
                <a:latin typeface="Arial" pitchFamily="34" charset="0"/>
                <a:cs typeface="Arial" pitchFamily="34" charset="0"/>
              </a:rPr>
              <a:t>кибербуллинг</a:t>
            </a:r>
            <a:r>
              <a:rPr lang="ru-RU" sz="2500" dirty="0" smtClean="0">
                <a:latin typeface="Arial" pitchFamily="34" charset="0"/>
                <a:cs typeface="Arial" pitchFamily="34" charset="0"/>
              </a:rPr>
              <a:t>"</a:t>
            </a:r>
          </a:p>
          <a:p>
            <a:pPr>
              <a:lnSpc>
                <a:spcPct val="120000"/>
              </a:lnSpc>
            </a:pPr>
            <a:r>
              <a:rPr lang="ru-RU" sz="2500" dirty="0" smtClean="0">
                <a:latin typeface="Arial" pitchFamily="34" charset="0"/>
                <a:cs typeface="Arial" pitchFamily="34" charset="0"/>
              </a:rPr>
              <a:t>Памятка "Ответственность родителей (лиц, их замещающих) за действия несовершеннолетних, повлекшие вред"</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РЕКОМЕНДАЦИИ ПО ОБЕСПЕЧЕНИЮ ИНТЕРНЕТ-БЕЗОПАСНОСТИ</a:t>
            </a:r>
            <a:r>
              <a:rPr lang="ru-RU" sz="3100" dirty="0" smtClean="0"/>
              <a:t/>
            </a:r>
            <a:br>
              <a:rPr lang="ru-RU" sz="3100" dirty="0" smtClean="0"/>
            </a:br>
            <a:endParaRPr lang="ru-RU" dirty="0"/>
          </a:p>
        </p:txBody>
      </p:sp>
      <p:sp>
        <p:nvSpPr>
          <p:cNvPr id="3" name="Содержимое 2"/>
          <p:cNvSpPr>
            <a:spLocks noGrp="1"/>
          </p:cNvSpPr>
          <p:nvPr>
            <p:ph idx="1"/>
          </p:nvPr>
        </p:nvSpPr>
        <p:spPr/>
        <p:txBody>
          <a:bodyPr/>
          <a:lstStyle/>
          <a:p>
            <a:pPr>
              <a:buNone/>
            </a:pPr>
            <a:r>
              <a:rPr lang="ru-RU" dirty="0" smtClean="0"/>
              <a:t>Задача педагогов:</a:t>
            </a:r>
          </a:p>
          <a:p>
            <a:r>
              <a:rPr lang="ru-RU" dirty="0" smtClean="0"/>
              <a:t>Обучать безопасному поведению в сети как детей, так и родителей. </a:t>
            </a:r>
          </a:p>
          <a:p>
            <a:r>
              <a:rPr lang="ru-RU" dirty="0" smtClean="0"/>
              <a:t>Рассказывать, как вести себя ребенку при столкновении с негативным </a:t>
            </a:r>
            <a:r>
              <a:rPr lang="ru-RU" dirty="0" err="1" smtClean="0"/>
              <a:t>контентом</a:t>
            </a:r>
            <a:r>
              <a:rPr lang="ru-RU" dirty="0" smtClean="0"/>
              <a:t>, как поступать родителям в этих случаях.</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332656"/>
            <a:ext cx="7498080" cy="1143000"/>
          </a:xfrm>
        </p:spPr>
        <p:txBody>
          <a:bodyPr>
            <a:normAutofit fontScale="90000"/>
          </a:bodyPr>
          <a:lstStyle/>
          <a:p>
            <a:r>
              <a:rPr lang="ru-RU" sz="2700" b="1" dirty="0" smtClean="0"/>
              <a:t>Начинать работу по формированию навыков безопасного поведения в сети необходимо, начиная с младшего школьного возраста:</a:t>
            </a:r>
            <a:r>
              <a:rPr lang="ru-RU" sz="2700" dirty="0" smtClean="0"/>
              <a:t/>
            </a:r>
            <a:br>
              <a:rPr lang="ru-RU" sz="2700" dirty="0" smtClean="0"/>
            </a:br>
            <a:endParaRPr lang="ru-RU" dirty="0"/>
          </a:p>
        </p:txBody>
      </p:sp>
      <p:sp>
        <p:nvSpPr>
          <p:cNvPr id="3" name="Содержимое 2"/>
          <p:cNvSpPr>
            <a:spLocks noGrp="1"/>
          </p:cNvSpPr>
          <p:nvPr>
            <p:ph idx="1"/>
          </p:nvPr>
        </p:nvSpPr>
        <p:spPr/>
        <p:txBody>
          <a:bodyPr>
            <a:normAutofit fontScale="47500" lnSpcReduction="20000"/>
          </a:bodyPr>
          <a:lstStyle/>
          <a:p>
            <a:pPr lvl="0"/>
            <a:r>
              <a:rPr lang="ru-RU" dirty="0" smtClean="0"/>
              <a:t>Необходимо объяснить детям, что Интернет является не только надежным источником информации, но и опасным собеседником, а доверять следует родителям, педагогам и лучшим друзьям.</a:t>
            </a:r>
          </a:p>
          <a:p>
            <a:pPr lvl="0"/>
            <a:r>
              <a:rPr lang="ru-RU" dirty="0" smtClean="0"/>
              <a:t>Установить с ребенком «правила» работы с компьютером и </a:t>
            </a:r>
            <a:r>
              <a:rPr lang="ru-RU" dirty="0" err="1" smtClean="0"/>
              <a:t>гаджетами</a:t>
            </a:r>
            <a:r>
              <a:rPr lang="ru-RU" dirty="0" smtClean="0"/>
              <a:t>, временные ограничения, определить ресурсы, которые можно и нужно посещать. Желательно договориться, что новые игры и программы будут устанавливаться совместно с родителями.</a:t>
            </a:r>
          </a:p>
          <a:p>
            <a:pPr lvl="0"/>
            <a:r>
              <a:rPr lang="ru-RU" dirty="0" smtClean="0"/>
              <a:t>Запретить общение с незнакомыми людьми. Эта мера должна восприниматься так же, как и запрет общения с незнакомыми на улице!</a:t>
            </a:r>
          </a:p>
          <a:p>
            <a:pPr lvl="0"/>
            <a:r>
              <a:rPr lang="ru-RU" dirty="0" smtClean="0"/>
              <a:t>Надлежащим образом настроить компьютерную технику ребенка. Использовать </a:t>
            </a:r>
            <a:r>
              <a:rPr lang="ru-RU" dirty="0" err="1" smtClean="0"/>
              <a:t>контент-фильтры</a:t>
            </a:r>
            <a:r>
              <a:rPr lang="ru-RU" dirty="0" smtClean="0"/>
              <a:t>, затрудняющие посещение определенных видов ресурсов на уровне оператора связи и на уровне операционной системы. </a:t>
            </a:r>
          </a:p>
          <a:p>
            <a:r>
              <a:rPr lang="ru-RU" dirty="0" smtClean="0"/>
              <a:t>Контролировать деятельность ребенка с компьютером и </a:t>
            </a:r>
            <a:r>
              <a:rPr lang="ru-RU" dirty="0" err="1" smtClean="0"/>
              <a:t>гаджетами</a:t>
            </a:r>
            <a:r>
              <a:rPr lang="ru-RU" dirty="0" smtClean="0"/>
              <a:t>, в частности, при помощи средств родительского контроля. При этом, ребенку нужно объяснить, что Вы это делаете для того, чтобы предотвратить опасность, и что на это имеете полное право. Дети способны удалять историю переписки и посещения сайтов, но существует множество средств родительского контроля, которые необходимо использовать для того, чтобы обезопасить ребенка.</a:t>
            </a:r>
          </a:p>
          <a:p>
            <a:r>
              <a:rPr lang="ru-RU" b="1" dirty="0" smtClean="0"/>
              <a:t>Обзор программ родительского контроля </a:t>
            </a:r>
            <a:r>
              <a:rPr lang="en-US" b="1" dirty="0" smtClean="0">
                <a:solidFill>
                  <a:srgbClr val="002060"/>
                </a:solidFill>
                <a:hlinkClick r:id="rId2"/>
              </a:rPr>
              <a:t>http://schoolsix.ru/bezopasnost/mediabezopasnost/obzor-programm-roditelskogo-kontrolya/</a:t>
            </a:r>
            <a:endParaRPr lang="ru-RU" b="1" dirty="0" smtClean="0">
              <a:solidFill>
                <a:srgbClr val="002060"/>
              </a:solidFill>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043608" y="1124744"/>
            <a:ext cx="7406640" cy="1512168"/>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t>Основные опасности в сервисах </a:t>
            </a:r>
            <a:r>
              <a:rPr lang="ru-RU" sz="3100" b="1" dirty="0" err="1" smtClean="0"/>
              <a:t>интернет-общения</a:t>
            </a:r>
            <a:r>
              <a:rPr lang="ru-RU" sz="3100" b="1" dirty="0" smtClean="0"/>
              <a:t>, способные спровоцировать детей на суицид: </a:t>
            </a:r>
            <a:r>
              <a:rPr lang="ru-RU" sz="3100" dirty="0" smtClean="0"/>
              <a:t/>
            </a:r>
            <a:br>
              <a:rPr lang="ru-RU" sz="3100" dirty="0" smtClean="0"/>
            </a:br>
            <a:r>
              <a:rPr lang="ru-RU" dirty="0" smtClean="0"/>
              <a:t/>
            </a:r>
            <a:br>
              <a:rPr lang="ru-RU" dirty="0" smtClean="0"/>
            </a:br>
            <a:endParaRPr lang="ru-RU" dirty="0"/>
          </a:p>
        </p:txBody>
      </p:sp>
      <p:sp>
        <p:nvSpPr>
          <p:cNvPr id="6" name="Подзаголовок 5"/>
          <p:cNvSpPr>
            <a:spLocks noGrp="1"/>
          </p:cNvSpPr>
          <p:nvPr>
            <p:ph type="subTitle" idx="1"/>
          </p:nvPr>
        </p:nvSpPr>
        <p:spPr>
          <a:xfrm>
            <a:off x="1043608" y="1556792"/>
            <a:ext cx="7848872" cy="5112568"/>
          </a:xfrm>
        </p:spPr>
        <p:txBody>
          <a:bodyPr>
            <a:normAutofit fontScale="77500" lnSpcReduction="20000"/>
          </a:bodyPr>
          <a:lstStyle/>
          <a:p>
            <a:pPr marL="541782" lvl="0" indent="-514350">
              <a:buClrTx/>
            </a:pPr>
            <a:r>
              <a:rPr lang="ru-RU" dirty="0" smtClean="0">
                <a:solidFill>
                  <a:schemeClr val="tx1"/>
                </a:solidFill>
              </a:rPr>
              <a:t>1. "Незнакомый друг" в социальных сетях</a:t>
            </a:r>
          </a:p>
          <a:p>
            <a:pPr marL="541338" lvl="0" indent="-9525">
              <a:buClrTx/>
              <a:buFont typeface="Wingdings" pitchFamily="2" charset="2"/>
              <a:buChar char="ü"/>
            </a:pPr>
            <a:r>
              <a:rPr lang="ru-RU" dirty="0" smtClean="0">
                <a:solidFill>
                  <a:schemeClr val="tx1"/>
                </a:solidFill>
              </a:rPr>
              <a:t>Педофилы</a:t>
            </a:r>
          </a:p>
          <a:p>
            <a:pPr marL="541338" lvl="0" indent="-9525">
              <a:buClrTx/>
              <a:buFont typeface="Wingdings" pitchFamily="2" charset="2"/>
              <a:buChar char="ü"/>
            </a:pPr>
            <a:r>
              <a:rPr lang="ru-RU" dirty="0" smtClean="0">
                <a:solidFill>
                  <a:schemeClr val="tx1"/>
                </a:solidFill>
              </a:rPr>
              <a:t>Сектанты, навязывающие нетрадиционные, асоциальные отношения и ценности.</a:t>
            </a:r>
          </a:p>
          <a:p>
            <a:pPr marL="541338" lvl="0" indent="-9525">
              <a:buClrTx/>
            </a:pPr>
            <a:endParaRPr lang="ru-RU" dirty="0" smtClean="0">
              <a:solidFill>
                <a:schemeClr val="tx1"/>
              </a:solidFill>
            </a:endParaRPr>
          </a:p>
          <a:p>
            <a:pPr marL="541782" lvl="0" indent="-514350">
              <a:buClrTx/>
            </a:pPr>
            <a:r>
              <a:rPr lang="ru-RU" dirty="0" smtClean="0">
                <a:solidFill>
                  <a:schemeClr val="tx1"/>
                </a:solidFill>
              </a:rPr>
              <a:t>2. </a:t>
            </a:r>
            <a:r>
              <a:rPr lang="ru-RU" dirty="0" err="1" smtClean="0">
                <a:solidFill>
                  <a:schemeClr val="tx1"/>
                </a:solidFill>
              </a:rPr>
              <a:t>Кибермошенничество</a:t>
            </a:r>
            <a:endParaRPr lang="ru-RU" dirty="0" smtClean="0">
              <a:solidFill>
                <a:schemeClr val="tx1"/>
              </a:solidFill>
            </a:endParaRPr>
          </a:p>
          <a:p>
            <a:pPr marL="541338" lvl="0" indent="-9525">
              <a:buClrTx/>
              <a:buFont typeface="Wingdings" pitchFamily="2" charset="2"/>
              <a:buChar char="ü"/>
            </a:pPr>
            <a:r>
              <a:rPr lang="ru-RU" dirty="0" err="1" smtClean="0">
                <a:solidFill>
                  <a:schemeClr val="tx1"/>
                </a:solidFill>
              </a:rPr>
              <a:t>Интернет-аферисты</a:t>
            </a:r>
            <a:r>
              <a:rPr lang="ru-RU" dirty="0" smtClean="0">
                <a:solidFill>
                  <a:schemeClr val="tx1"/>
                </a:solidFill>
              </a:rPr>
              <a:t> (мошенники, </a:t>
            </a:r>
            <a:r>
              <a:rPr lang="ru-RU" dirty="0" err="1" smtClean="0">
                <a:solidFill>
                  <a:schemeClr val="tx1"/>
                </a:solidFill>
              </a:rPr>
              <a:t>онлайн-игроки</a:t>
            </a:r>
            <a:r>
              <a:rPr lang="ru-RU" dirty="0" smtClean="0">
                <a:solidFill>
                  <a:schemeClr val="tx1"/>
                </a:solidFill>
              </a:rPr>
              <a:t> и пр.), прививающие детям склонность к азартным играм, выманивающие у детей конфиденциальную информацию о родителях и уровне материальной обеспеченности семьи, а также ставящие ребенка в материальную и иную зависимость</a:t>
            </a:r>
          </a:p>
          <a:p>
            <a:pPr marL="541338" lvl="0" indent="-9525">
              <a:buClrTx/>
            </a:pPr>
            <a:endParaRPr lang="ru-RU" dirty="0" smtClean="0">
              <a:solidFill>
                <a:schemeClr val="tx1"/>
              </a:solidFill>
            </a:endParaRPr>
          </a:p>
          <a:p>
            <a:pPr marL="0" lvl="0">
              <a:buClrTx/>
            </a:pPr>
            <a:r>
              <a:rPr lang="ru-RU" dirty="0" smtClean="0">
                <a:solidFill>
                  <a:schemeClr val="tx1"/>
                </a:solidFill>
              </a:rPr>
              <a:t>3. </a:t>
            </a:r>
            <a:r>
              <a:rPr lang="ru-RU" dirty="0" err="1" smtClean="0">
                <a:solidFill>
                  <a:schemeClr val="tx1"/>
                </a:solidFill>
              </a:rPr>
              <a:t>Кибербуллинг</a:t>
            </a:r>
            <a:endParaRPr lang="ru-RU" dirty="0" smtClean="0">
              <a:solidFill>
                <a:schemeClr val="tx1"/>
              </a:solidFill>
            </a:endParaRPr>
          </a:p>
          <a:p>
            <a:pPr marL="531813" lvl="0">
              <a:buClrTx/>
              <a:buFont typeface="Wingdings" pitchFamily="2" charset="2"/>
              <a:buChar char="ü"/>
            </a:pPr>
            <a:r>
              <a:rPr lang="ru-RU" dirty="0" smtClean="0">
                <a:solidFill>
                  <a:schemeClr val="tx1"/>
                </a:solidFill>
              </a:rPr>
              <a:t>Травля через все каналы сетевого общения: социальные сети, форумы, чаты, </a:t>
            </a:r>
            <a:r>
              <a:rPr lang="ru-RU" dirty="0" err="1" smtClean="0">
                <a:solidFill>
                  <a:schemeClr val="tx1"/>
                </a:solidFill>
              </a:rPr>
              <a:t>мессенджеры</a:t>
            </a:r>
            <a:r>
              <a:rPr lang="ru-RU" dirty="0" smtClean="0">
                <a:solidFill>
                  <a:schemeClr val="tx1"/>
                </a:solidFill>
              </a:rPr>
              <a:t>. </a:t>
            </a:r>
            <a:r>
              <a:rPr lang="ru-RU" dirty="0" err="1" smtClean="0">
                <a:solidFill>
                  <a:schemeClr val="tx1"/>
                </a:solidFill>
              </a:rPr>
              <a:t>Кибербуллерами</a:t>
            </a:r>
            <a:r>
              <a:rPr lang="ru-RU" dirty="0" smtClean="0">
                <a:solidFill>
                  <a:schemeClr val="tx1"/>
                </a:solidFill>
              </a:rPr>
              <a:t> могут быть как одноклассники, </a:t>
            </a:r>
            <a:r>
              <a:rPr lang="ru-RU" dirty="0" err="1" smtClean="0">
                <a:solidFill>
                  <a:schemeClr val="tx1"/>
                </a:solidFill>
              </a:rPr>
              <a:t>интернет-друзья</a:t>
            </a:r>
            <a:r>
              <a:rPr lang="ru-RU" dirty="0" smtClean="0">
                <a:solidFill>
                  <a:schemeClr val="tx1"/>
                </a:solidFill>
              </a:rPr>
              <a:t>, так и совершенно посторонние люди. </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«Родительский контроль»</a:t>
            </a:r>
            <a:endParaRPr lang="ru-RU" dirty="0"/>
          </a:p>
        </p:txBody>
      </p:sp>
      <p:sp>
        <p:nvSpPr>
          <p:cNvPr id="3" name="Содержимое 2"/>
          <p:cNvSpPr>
            <a:spLocks noGrp="1"/>
          </p:cNvSpPr>
          <p:nvPr>
            <p:ph idx="1"/>
          </p:nvPr>
        </p:nvSpPr>
        <p:spPr/>
        <p:txBody>
          <a:bodyPr>
            <a:normAutofit fontScale="55000" lnSpcReduction="20000"/>
          </a:bodyPr>
          <a:lstStyle/>
          <a:p>
            <a:pPr>
              <a:lnSpc>
                <a:spcPct val="120000"/>
              </a:lnSpc>
              <a:buNone/>
            </a:pPr>
            <a:r>
              <a:rPr lang="ru-RU" dirty="0" smtClean="0">
                <a:latin typeface="Times New Roman" pitchFamily="18" charset="0"/>
                <a:cs typeface="Times New Roman" pitchFamily="18" charset="0"/>
              </a:rPr>
              <a:t>Контроль переписки через социальные сети с помощью функции «Родительский контроль» позволяет:</a:t>
            </a:r>
          </a:p>
          <a:p>
            <a:pPr lvl="0">
              <a:lnSpc>
                <a:spcPct val="120000"/>
              </a:lnSpc>
            </a:pPr>
            <a:r>
              <a:rPr lang="ru-RU" dirty="0" smtClean="0">
                <a:latin typeface="Times New Roman" pitchFamily="18" charset="0"/>
                <a:cs typeface="Times New Roman" pitchFamily="18" charset="0"/>
              </a:rPr>
              <a:t>Сформировать списки контактов, переписка с которыми будет разрешена или запрещена.</a:t>
            </a:r>
          </a:p>
          <a:p>
            <a:pPr lvl="0">
              <a:lnSpc>
                <a:spcPct val="120000"/>
              </a:lnSpc>
            </a:pPr>
            <a:r>
              <a:rPr lang="ru-RU" dirty="0" smtClean="0">
                <a:latin typeface="Times New Roman" pitchFamily="18" charset="0"/>
                <a:cs typeface="Times New Roman" pitchFamily="18" charset="0"/>
              </a:rPr>
              <a:t>Задать ключевые слова, наличие которых будет проверяться в сообщениях.</a:t>
            </a:r>
          </a:p>
          <a:p>
            <a:pPr lvl="0">
              <a:lnSpc>
                <a:spcPct val="120000"/>
              </a:lnSpc>
            </a:pPr>
            <a:r>
              <a:rPr lang="ru-RU" dirty="0" smtClean="0">
                <a:latin typeface="Times New Roman" pitchFamily="18" charset="0"/>
                <a:cs typeface="Times New Roman" pitchFamily="18" charset="0"/>
              </a:rPr>
              <a:t>Указать личную информацию, пересылка которой будет запрещена.</a:t>
            </a:r>
          </a:p>
          <a:p>
            <a:pPr lvl="0">
              <a:lnSpc>
                <a:spcPct val="120000"/>
              </a:lnSpc>
            </a:pPr>
            <a:r>
              <a:rPr lang="ru-RU" dirty="0" smtClean="0">
                <a:latin typeface="Times New Roman" pitchFamily="18" charset="0"/>
                <a:cs typeface="Times New Roman" pitchFamily="18" charset="0"/>
              </a:rPr>
              <a:t>Если переписка с контактом запрещена, то все сообщения, адресованные этому контакту или полученные от него, будут блокироваться. Информация о заблокированных сообщениях, а также о наличии ключевых слов в сообщениях выводится в отчет. Для каждой учетной записи пользователя компьютера можно посмотреть краткую статистику переписки через социальные сети, а также подробный отчет о событиях.</a:t>
            </a:r>
          </a:p>
          <a:p>
            <a:pPr>
              <a:lnSpc>
                <a:spcPct val="120000"/>
              </a:lnSpc>
              <a:buNone/>
            </a:pPr>
            <a:r>
              <a:rPr lang="ru-RU" dirty="0" smtClean="0">
                <a:latin typeface="Times New Roman" pitchFamily="18" charset="0"/>
                <a:cs typeface="Times New Roman" pitchFamily="18" charset="0"/>
              </a:rPr>
              <a:t> </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ВАЖНО: </a:t>
            </a:r>
            <a:endParaRPr lang="ru-RU" dirty="0"/>
          </a:p>
        </p:txBody>
      </p:sp>
      <p:sp>
        <p:nvSpPr>
          <p:cNvPr id="3" name="Содержимое 2"/>
          <p:cNvSpPr>
            <a:spLocks noGrp="1"/>
          </p:cNvSpPr>
          <p:nvPr>
            <p:ph idx="1"/>
          </p:nvPr>
        </p:nvSpPr>
        <p:spPr/>
        <p:txBody>
          <a:bodyPr/>
          <a:lstStyle/>
          <a:p>
            <a:r>
              <a:rPr lang="ru-RU" b="1" dirty="0" smtClean="0"/>
              <a:t>В подростковом возрасте ограничительные меры будут неэффективны, если не будет доверительного контакта с ребенком</a:t>
            </a:r>
            <a:endParaRPr lang="ru-RU" dirty="0" smtClean="0"/>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t>Предлагаем использовать в работе:</a:t>
            </a:r>
          </a:p>
          <a:p>
            <a:r>
              <a:rPr lang="ru-RU" dirty="0" smtClean="0"/>
              <a:t>Советы и рекомендации детского психолога "Как обезопасить Ваших детей от опасного Интернета"</a:t>
            </a:r>
          </a:p>
          <a:p>
            <a:r>
              <a:rPr lang="ru-RU" dirty="0" smtClean="0"/>
              <a:t>Памятки, буклеты "Полезные контакты, ссылки на электронные ресурсы"</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498080" cy="1143000"/>
          </a:xfrm>
        </p:spPr>
        <p:txBody>
          <a:bodyPr/>
          <a:lstStyle/>
          <a:p>
            <a:r>
              <a:rPr lang="ru-RU" dirty="0" smtClean="0"/>
              <a:t>Полезные контакты</a:t>
            </a:r>
            <a:endParaRPr lang="ru-RU" dirty="0"/>
          </a:p>
        </p:txBody>
      </p:sp>
      <p:sp>
        <p:nvSpPr>
          <p:cNvPr id="3" name="Содержимое 2"/>
          <p:cNvSpPr>
            <a:spLocks noGrp="1"/>
          </p:cNvSpPr>
          <p:nvPr>
            <p:ph idx="1"/>
          </p:nvPr>
        </p:nvSpPr>
        <p:spPr>
          <a:xfrm>
            <a:off x="971600" y="1052736"/>
            <a:ext cx="7962088" cy="4800600"/>
          </a:xfrm>
        </p:spPr>
        <p:txBody>
          <a:bodyPr>
            <a:noAutofit/>
          </a:bodyPr>
          <a:lstStyle/>
          <a:p>
            <a:r>
              <a:rPr lang="en-US" sz="1800" u="sng" dirty="0" smtClean="0">
                <a:hlinkClick r:id="rId2"/>
              </a:rPr>
              <a:t>http</a:t>
            </a:r>
            <a:r>
              <a:rPr lang="ru-RU" sz="1800" u="sng" dirty="0" smtClean="0">
                <a:hlinkClick r:id="rId2"/>
              </a:rPr>
              <a:t>://</a:t>
            </a:r>
            <a:r>
              <a:rPr lang="en-US" sz="1800" u="sng" dirty="0" err="1" smtClean="0">
                <a:hlinkClick r:id="rId2"/>
              </a:rPr>
              <a:t>detionline</a:t>
            </a:r>
            <a:r>
              <a:rPr lang="ru-RU" sz="1800" u="sng" dirty="0" smtClean="0">
                <a:hlinkClick r:id="rId2"/>
              </a:rPr>
              <a:t>.</a:t>
            </a:r>
            <a:r>
              <a:rPr lang="en-US" sz="1800" u="sng" dirty="0" smtClean="0">
                <a:hlinkClick r:id="rId2"/>
              </a:rPr>
              <a:t>com</a:t>
            </a:r>
            <a:r>
              <a:rPr lang="ru-RU" sz="1800" u="sng" dirty="0" smtClean="0">
                <a:hlinkClick r:id="rId2"/>
              </a:rPr>
              <a:t>/</a:t>
            </a:r>
            <a:r>
              <a:rPr lang="ru-RU" sz="1800" dirty="0" smtClean="0">
                <a:hlinkClick r:id="rId2"/>
              </a:rPr>
              <a:t> </a:t>
            </a:r>
            <a:r>
              <a:rPr lang="ru-RU" sz="1800" dirty="0" smtClean="0"/>
              <a:t>бесплатная всероссийская служба телефонного и </a:t>
            </a:r>
            <a:r>
              <a:rPr lang="ru-RU" sz="1800" dirty="0" err="1" smtClean="0"/>
              <a:t>онлайн</a:t>
            </a:r>
            <a:r>
              <a:rPr lang="ru-RU" sz="1800" dirty="0" smtClean="0"/>
              <a:t> консультирования для детей и взрослых по проблемам безопасного использования интернета и мобильной связи. </a:t>
            </a:r>
          </a:p>
          <a:p>
            <a:r>
              <a:rPr lang="ru-RU" sz="1800" dirty="0" smtClean="0"/>
              <a:t>Блокировка </a:t>
            </a:r>
            <a:r>
              <a:rPr lang="ru-RU" sz="1800" dirty="0" err="1" smtClean="0"/>
              <a:t>интернет-страниц</a:t>
            </a:r>
            <a:r>
              <a:rPr lang="ru-RU" sz="1800" dirty="0" smtClean="0"/>
              <a:t> с негативным </a:t>
            </a:r>
            <a:r>
              <a:rPr lang="ru-RU" sz="1800" dirty="0" err="1" smtClean="0"/>
              <a:t>контентом</a:t>
            </a:r>
            <a:r>
              <a:rPr lang="ru-RU" sz="1800" dirty="0" smtClean="0"/>
              <a:t> </a:t>
            </a:r>
            <a:r>
              <a:rPr lang="ru-RU" sz="1800" b="1" dirty="0" smtClean="0"/>
              <a:t>"Детская порнография, наркотики, а также информация о суициде" осуществляется </a:t>
            </a:r>
            <a:r>
              <a:rPr lang="ru-RU" sz="1800" b="1" dirty="0" err="1" smtClean="0"/>
              <a:t>Рокомнадзором</a:t>
            </a:r>
            <a:r>
              <a:rPr lang="ru-RU" sz="1800" b="1" dirty="0" smtClean="0"/>
              <a:t>. </a:t>
            </a:r>
            <a:r>
              <a:rPr lang="ru-RU" sz="1800" i="1" dirty="0" smtClean="0"/>
              <a:t>Для направления заявки о блокировке информации необходимо перейти по ссылке: </a:t>
            </a:r>
            <a:r>
              <a:rPr lang="en-US" sz="1800" u="sng" dirty="0" smtClean="0"/>
              <a:t> </a:t>
            </a:r>
            <a:r>
              <a:rPr lang="en-US" sz="1800" u="sng" dirty="0" smtClean="0">
                <a:hlinkClick r:id="rId3"/>
              </a:rPr>
              <a:t>http://eais.rkn.gov.ru/feedback/ </a:t>
            </a:r>
            <a:r>
              <a:rPr lang="ru-RU" sz="1800" dirty="0" smtClean="0"/>
              <a:t>Информация о линиях помощи в случаях </a:t>
            </a:r>
            <a:r>
              <a:rPr lang="ru-RU" sz="1800" dirty="0" err="1" smtClean="0"/>
              <a:t>Интернет-угроз</a:t>
            </a:r>
            <a:r>
              <a:rPr lang="ru-RU" sz="1800" dirty="0" smtClean="0"/>
              <a:t>. </a:t>
            </a:r>
            <a:r>
              <a:rPr lang="ru-RU" sz="1800" dirty="0" err="1" smtClean="0"/>
              <a:t>Интернет-угрозы</a:t>
            </a:r>
            <a:r>
              <a:rPr lang="ru-RU" sz="1800" dirty="0" smtClean="0"/>
              <a:t> в практике «Горячей линии» Центра безопасного интернета в России. </a:t>
            </a:r>
            <a:r>
              <a:rPr lang="ru-RU" sz="1800" dirty="0" err="1" smtClean="0"/>
              <a:t>Интернет-угрозы</a:t>
            </a:r>
            <a:r>
              <a:rPr lang="ru-RU" sz="1800" dirty="0" smtClean="0"/>
              <a:t> в практике Линии помощи «Дети </a:t>
            </a:r>
            <a:r>
              <a:rPr lang="ru-RU" sz="1800" dirty="0" err="1" smtClean="0"/>
              <a:t>онлайн</a:t>
            </a:r>
            <a:r>
              <a:rPr lang="ru-RU" sz="1800" dirty="0" smtClean="0"/>
              <a:t>» </a:t>
            </a:r>
            <a:r>
              <a:rPr lang="ru-RU" sz="1800" u="sng" dirty="0" smtClean="0">
                <a:hlinkClick r:id="rId4"/>
              </a:rPr>
              <a:t>http://www.edu21.cap.ru/?t=hry&amp;eduid=8194&amp;hry=./40783/59394/59406/183478</a:t>
            </a:r>
            <a:endParaRPr lang="ru-RU" sz="1800" dirty="0" smtClean="0"/>
          </a:p>
          <a:p>
            <a:pPr fontAlgn="base"/>
            <a:r>
              <a:rPr lang="ru-RU" sz="1800" dirty="0" smtClean="0">
                <a:hlinkClick r:id="rId5"/>
              </a:rPr>
              <a:t>Справочник по детской безопасности в Интернете</a:t>
            </a:r>
            <a:r>
              <a:rPr lang="ru-RU" sz="1800" dirty="0" smtClean="0"/>
              <a:t> Справочник </a:t>
            </a:r>
            <a:r>
              <a:rPr lang="ru-RU" sz="1800" dirty="0" err="1" smtClean="0"/>
              <a:t>Google</a:t>
            </a:r>
            <a:r>
              <a:rPr lang="ru-RU" sz="1800" dirty="0" smtClean="0"/>
              <a:t> по детской безопасности в Интернете – это информационный портал, который работает в более чем пятидесяти странах мира и содержит информацию об инструментах безопасности </a:t>
            </a:r>
            <a:r>
              <a:rPr lang="ru-RU" sz="1800" dirty="0" err="1" smtClean="0"/>
              <a:t>Google</a:t>
            </a:r>
            <a:r>
              <a:rPr lang="ru-RU" sz="1800" dirty="0" smtClean="0"/>
              <a:t> (безопасный поиск, безопасный режим просмотра видео на канале </a:t>
            </a:r>
            <a:r>
              <a:rPr lang="ru-RU" sz="1800" dirty="0" err="1" smtClean="0"/>
              <a:t>YouTube</a:t>
            </a:r>
            <a:r>
              <a:rPr lang="ru-RU" sz="1800" dirty="0" smtClean="0"/>
              <a:t>, настройки возрастных фильтров для мобильных приложений и другое), а также рекомендации ведущих российских организаций, занимающихся вопросами детской безопасности. Адрес </a:t>
            </a:r>
            <a:r>
              <a:rPr lang="ru-RU" sz="1800" u="sng" dirty="0" smtClean="0">
                <a:hlinkClick r:id="rId5"/>
              </a:rPr>
              <a:t>www.google.ru/</a:t>
            </a:r>
            <a:r>
              <a:rPr lang="ru-RU" sz="1800" u="sng" dirty="0" err="1" smtClean="0">
                <a:hlinkClick r:id="rId5"/>
              </a:rPr>
              <a:t>familysafety</a:t>
            </a:r>
            <a:endParaRPr lang="ru-RU"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1475656" y="2492896"/>
            <a:ext cx="7094300" cy="923330"/>
          </a:xfrm>
          <a:prstGeom prst="rect">
            <a:avLst/>
          </a:prstGeom>
          <a:noFill/>
        </p:spPr>
        <p:txBody>
          <a:bodyPr wrap="square" lIns="91440" tIns="45720" rIns="91440" bIns="45720">
            <a:spAutoFit/>
          </a:bodyPr>
          <a:lstStyle/>
          <a:p>
            <a:pPr algn="ctr"/>
            <a:r>
              <a:rPr lang="ru-RU"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Спасибо за внимание!</a:t>
            </a:r>
            <a:endParaRPr lang="ru-RU"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274320"/>
            <a:ext cx="7498080" cy="850424"/>
          </a:xfrm>
        </p:spPr>
        <p:txBody>
          <a:bodyPr>
            <a:normAutofit/>
          </a:bodyPr>
          <a:lstStyle/>
          <a:p>
            <a:r>
              <a:rPr lang="ru-RU" dirty="0" smtClean="0"/>
              <a:t>Виды </a:t>
            </a:r>
            <a:r>
              <a:rPr lang="ru-RU" dirty="0" err="1" smtClean="0"/>
              <a:t>кибербуллинга</a:t>
            </a:r>
            <a:r>
              <a:rPr lang="ru-RU" dirty="0" smtClean="0"/>
              <a:t>:</a:t>
            </a:r>
            <a:endParaRPr lang="ru-RU" dirty="0"/>
          </a:p>
        </p:txBody>
      </p:sp>
      <p:sp>
        <p:nvSpPr>
          <p:cNvPr id="5" name="TextBox 4"/>
          <p:cNvSpPr txBox="1"/>
          <p:nvPr/>
        </p:nvSpPr>
        <p:spPr>
          <a:xfrm>
            <a:off x="1331640" y="1268760"/>
            <a:ext cx="7416824" cy="5293757"/>
          </a:xfrm>
          <a:prstGeom prst="rect">
            <a:avLst/>
          </a:prstGeom>
          <a:noFill/>
        </p:spPr>
        <p:txBody>
          <a:bodyPr wrap="square" rtlCol="0">
            <a:spAutoFit/>
          </a:bodyPr>
          <a:lstStyle/>
          <a:p>
            <a:r>
              <a:rPr lang="ru-RU" sz="2000" b="1" dirty="0" err="1" smtClean="0"/>
              <a:t>Флейминг</a:t>
            </a:r>
            <a:r>
              <a:rPr lang="ru-RU" sz="2000" b="1" dirty="0" smtClean="0"/>
              <a:t>, или перепалки</a:t>
            </a:r>
            <a:r>
              <a:rPr lang="ru-RU" sz="2000" dirty="0" smtClean="0"/>
              <a:t> – обмен короткими эмоциональными репликами. Иногда превращается в затяжной конфликт. При определенных условиях может  превратиться в неравноправный психологический террор.</a:t>
            </a:r>
          </a:p>
          <a:p>
            <a:endParaRPr lang="ru-RU" sz="2000" b="1" dirty="0" smtClean="0"/>
          </a:p>
          <a:p>
            <a:r>
              <a:rPr lang="ru-RU" sz="2000" b="1" dirty="0" err="1" smtClean="0"/>
              <a:t>Троллинг</a:t>
            </a:r>
            <a:r>
              <a:rPr lang="ru-RU" sz="2000" b="1" dirty="0" smtClean="0"/>
              <a:t> </a:t>
            </a:r>
            <a:r>
              <a:rPr lang="ru-RU" sz="2000" dirty="0" smtClean="0"/>
              <a:t>– способ общения в сети, провоцирующий других его участников к конфликтам, выведение их из душевного равновесия, получения от них эмоциональных комментариев.</a:t>
            </a:r>
          </a:p>
          <a:p>
            <a:endParaRPr lang="ru-RU" sz="2000" dirty="0" smtClean="0"/>
          </a:p>
          <a:p>
            <a:r>
              <a:rPr lang="ru-RU" sz="2000" b="1" dirty="0" smtClean="0"/>
              <a:t>Клевета (</a:t>
            </a:r>
            <a:r>
              <a:rPr lang="en-US" sz="2000" b="1" dirty="0" smtClean="0"/>
              <a:t>denigration</a:t>
            </a:r>
            <a:r>
              <a:rPr lang="ru-RU" sz="2000" b="1" dirty="0" smtClean="0"/>
              <a:t>)</a:t>
            </a:r>
            <a:r>
              <a:rPr lang="ru-RU" sz="2000" dirty="0" smtClean="0"/>
              <a:t> – распространение оскорбительной и неправдивой информации. Текстовые сообщения, фото, песни, которые часто имеют сексуальный характер. Жертвами могут быть не только отдельные подростки – порой случаются рассылки списков («кто есть кто в школе», «кто с кем спит»), создаются специальные «книги для критики» (</a:t>
            </a:r>
            <a:r>
              <a:rPr lang="en-US" sz="2000" dirty="0" smtClean="0"/>
              <a:t>slam books</a:t>
            </a:r>
            <a:r>
              <a:rPr lang="ru-RU" sz="2000" dirty="0" smtClean="0"/>
              <a:t>) с шутками про одноклассников.</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87624" y="116632"/>
            <a:ext cx="7498080" cy="850424"/>
          </a:xfrm>
        </p:spPr>
        <p:txBody>
          <a:bodyPr>
            <a:normAutofit/>
          </a:bodyPr>
          <a:lstStyle/>
          <a:p>
            <a:r>
              <a:rPr lang="ru-RU" dirty="0" smtClean="0"/>
              <a:t>Виды </a:t>
            </a:r>
            <a:r>
              <a:rPr lang="ru-RU" dirty="0" err="1" smtClean="0"/>
              <a:t>кибербуллинга</a:t>
            </a:r>
            <a:r>
              <a:rPr lang="ru-RU" dirty="0" smtClean="0"/>
              <a:t>:</a:t>
            </a:r>
            <a:endParaRPr lang="ru-RU" dirty="0"/>
          </a:p>
        </p:txBody>
      </p:sp>
      <p:sp>
        <p:nvSpPr>
          <p:cNvPr id="5" name="TextBox 4"/>
          <p:cNvSpPr txBox="1"/>
          <p:nvPr/>
        </p:nvSpPr>
        <p:spPr>
          <a:xfrm>
            <a:off x="1043608" y="908720"/>
            <a:ext cx="7920880" cy="6232475"/>
          </a:xfrm>
          <a:prstGeom prst="rect">
            <a:avLst/>
          </a:prstGeom>
          <a:noFill/>
        </p:spPr>
        <p:txBody>
          <a:bodyPr wrap="square" rtlCol="0">
            <a:spAutoFit/>
          </a:bodyPr>
          <a:lstStyle/>
          <a:p>
            <a:r>
              <a:rPr lang="ru-RU" sz="1900" b="1" dirty="0" smtClean="0"/>
              <a:t>Самозванство, перевоплощение в определенное лицо (</a:t>
            </a:r>
            <a:r>
              <a:rPr lang="en-US" sz="1900" b="1" dirty="0" smtClean="0"/>
              <a:t>impersonation</a:t>
            </a:r>
            <a:r>
              <a:rPr lang="ru-RU" sz="1900" b="1" dirty="0" smtClean="0"/>
              <a:t>) </a:t>
            </a:r>
            <a:r>
              <a:rPr lang="ru-RU" sz="1900" dirty="0" smtClean="0"/>
              <a:t>– преследователь позиционирует себя как жертву, используя ее пароль доступа к </a:t>
            </a:r>
            <a:r>
              <a:rPr lang="ru-RU" sz="1900" dirty="0" err="1" smtClean="0"/>
              <a:t>аккаунту</a:t>
            </a:r>
            <a:r>
              <a:rPr lang="ru-RU" sz="1900" dirty="0" smtClean="0"/>
              <a:t> в социальных сетях, в </a:t>
            </a:r>
            <a:r>
              <a:rPr lang="ru-RU" sz="1900" dirty="0" err="1" smtClean="0"/>
              <a:t>блоге</a:t>
            </a:r>
            <a:r>
              <a:rPr lang="ru-RU" sz="1900" dirty="0" smtClean="0"/>
              <a:t>, почте, системе мгновенных сообщений, либо создает  свой </a:t>
            </a:r>
            <a:r>
              <a:rPr lang="ru-RU" sz="1900" dirty="0" err="1" smtClean="0"/>
              <a:t>аккаунт</a:t>
            </a:r>
            <a:r>
              <a:rPr lang="ru-RU" sz="1900" dirty="0" smtClean="0"/>
              <a:t> с аналогичным </a:t>
            </a:r>
            <a:r>
              <a:rPr lang="ru-RU" sz="1900" dirty="0" err="1" smtClean="0"/>
              <a:t>никмейком</a:t>
            </a:r>
            <a:r>
              <a:rPr lang="ru-RU" sz="1900" dirty="0" smtClean="0"/>
              <a:t> и  осуществляет от имени жертвы негативную коммуникацию. </a:t>
            </a:r>
          </a:p>
          <a:p>
            <a:endParaRPr lang="ru-RU" sz="1900" dirty="0" smtClean="0"/>
          </a:p>
          <a:p>
            <a:r>
              <a:rPr lang="ru-RU" sz="1900" b="1" dirty="0" smtClean="0"/>
              <a:t>Отчуждение (остракизм, изоляция). Способы </a:t>
            </a:r>
            <a:r>
              <a:rPr lang="ru-RU" sz="1900" b="1" dirty="0" err="1" smtClean="0"/>
              <a:t>онлайн</a:t>
            </a:r>
            <a:r>
              <a:rPr lang="ru-RU" sz="1900" b="1" dirty="0" smtClean="0"/>
              <a:t>- отчуждения - </a:t>
            </a:r>
            <a:r>
              <a:rPr lang="ru-RU" sz="1900" dirty="0" smtClean="0"/>
              <a:t>исключение из группы , защита паролем, формирование списка нежелательной почты или списка друзей. </a:t>
            </a:r>
            <a:r>
              <a:rPr lang="ru-RU" sz="1900" dirty="0" err="1" smtClean="0"/>
              <a:t>Кибер-остракизм</a:t>
            </a:r>
            <a:r>
              <a:rPr lang="ru-RU" sz="1900" dirty="0" smtClean="0"/>
              <a:t> проявляется также в отсутствии ответа на мгновенные сообщения или электронные письма.</a:t>
            </a:r>
          </a:p>
          <a:p>
            <a:r>
              <a:rPr lang="ru-RU" sz="1900" dirty="0" smtClean="0"/>
              <a:t>Чем в большей степени подросток исключается из взаимодействия, тем хуже он себя чувствует, и тем больше  падает его самооценка. В виртуальной среде это может привести к полному эмоциональному разрушению ребенка. </a:t>
            </a:r>
          </a:p>
          <a:p>
            <a:endParaRPr lang="ru-RU" sz="1900" dirty="0" smtClean="0"/>
          </a:p>
          <a:p>
            <a:r>
              <a:rPr lang="ru-RU" sz="1900" b="1" dirty="0" smtClean="0"/>
              <a:t>Надувательство, выманивание конфиденциальной информации и ее распространение (</a:t>
            </a:r>
            <a:r>
              <a:rPr lang="en-US" sz="1900" b="1" dirty="0" smtClean="0"/>
              <a:t>outing</a:t>
            </a:r>
            <a:r>
              <a:rPr lang="ru-RU" sz="1900" b="1" dirty="0" smtClean="0"/>
              <a:t>&amp;</a:t>
            </a:r>
            <a:r>
              <a:rPr lang="en-US" sz="1900" b="1" dirty="0" smtClean="0"/>
              <a:t>trickery</a:t>
            </a:r>
            <a:r>
              <a:rPr lang="ru-RU" sz="1900" b="1" dirty="0" smtClean="0"/>
              <a:t>)</a:t>
            </a:r>
            <a:r>
              <a:rPr lang="ru-RU" sz="1900" dirty="0" smtClean="0"/>
              <a:t> – получение персональной информации и публикация ее в Интернете или передача тем, кому она не предназначалась</a:t>
            </a:r>
          </a:p>
          <a:p>
            <a:endParaRPr lang="ru-RU"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899592" y="1052736"/>
            <a:ext cx="7992888" cy="1512168"/>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t>Основные опасности в сервисах </a:t>
            </a:r>
            <a:r>
              <a:rPr lang="ru-RU" sz="3100" b="1" dirty="0" err="1" smtClean="0"/>
              <a:t>интернет-общения</a:t>
            </a:r>
            <a:r>
              <a:rPr lang="ru-RU" sz="3100" b="1" dirty="0" smtClean="0"/>
              <a:t>, способные спровоцировать детей на суицид: </a:t>
            </a:r>
            <a:r>
              <a:rPr lang="ru-RU" sz="3100" dirty="0" smtClean="0"/>
              <a:t/>
            </a:r>
            <a:br>
              <a:rPr lang="ru-RU" sz="3100" dirty="0" smtClean="0"/>
            </a:br>
            <a:r>
              <a:rPr lang="ru-RU" dirty="0" smtClean="0"/>
              <a:t/>
            </a:r>
            <a:br>
              <a:rPr lang="ru-RU" dirty="0" smtClean="0"/>
            </a:br>
            <a:endParaRPr lang="ru-RU" dirty="0"/>
          </a:p>
        </p:txBody>
      </p:sp>
      <p:sp>
        <p:nvSpPr>
          <p:cNvPr id="6" name="Подзаголовок 5"/>
          <p:cNvSpPr>
            <a:spLocks noGrp="1"/>
          </p:cNvSpPr>
          <p:nvPr>
            <p:ph type="subTitle" idx="1"/>
          </p:nvPr>
        </p:nvSpPr>
        <p:spPr>
          <a:xfrm>
            <a:off x="1043608" y="1412776"/>
            <a:ext cx="4680520" cy="5112568"/>
          </a:xfrm>
        </p:spPr>
        <p:txBody>
          <a:bodyPr>
            <a:normAutofit/>
          </a:bodyPr>
          <a:lstStyle/>
          <a:p>
            <a:pPr lvl="0"/>
            <a:r>
              <a:rPr lang="ru-RU" dirty="0" smtClean="0">
                <a:solidFill>
                  <a:srgbClr val="C00000"/>
                </a:solidFill>
              </a:rPr>
              <a:t>4. " Вовлечение в опасные игры (</a:t>
            </a:r>
            <a:r>
              <a:rPr lang="ru-RU" dirty="0" err="1" smtClean="0">
                <a:solidFill>
                  <a:srgbClr val="C00000"/>
                </a:solidFill>
              </a:rPr>
              <a:t>игры</a:t>
            </a:r>
            <a:r>
              <a:rPr lang="ru-RU" dirty="0" smtClean="0">
                <a:solidFill>
                  <a:srgbClr val="C00000"/>
                </a:solidFill>
              </a:rPr>
              <a:t> со смертью, доведение до суицида, </a:t>
            </a:r>
            <a:r>
              <a:rPr lang="ru-RU" dirty="0" err="1" smtClean="0">
                <a:solidFill>
                  <a:srgbClr val="C00000"/>
                </a:solidFill>
              </a:rPr>
              <a:t>селфхарм</a:t>
            </a:r>
            <a:r>
              <a:rPr lang="ru-RU" dirty="0" smtClean="0">
                <a:solidFill>
                  <a:srgbClr val="C00000"/>
                </a:solidFill>
              </a:rPr>
              <a:t> (самоповреждение),....)</a:t>
            </a:r>
          </a:p>
          <a:p>
            <a:pPr lvl="0"/>
            <a:endParaRPr lang="ru-RU" sz="1100" dirty="0" smtClean="0">
              <a:solidFill>
                <a:srgbClr val="C00000"/>
              </a:solidFill>
            </a:endParaRPr>
          </a:p>
        </p:txBody>
      </p:sp>
      <p:pic>
        <p:nvPicPr>
          <p:cNvPr id="4" name="Рисунок 3" descr="Igra-Siniy-Kit-3">
            <a:hlinkClick r:id="rId2"/>
          </p:cNvPr>
          <p:cNvPicPr/>
          <p:nvPr/>
        </p:nvPicPr>
        <p:blipFill>
          <a:blip r:embed="rId3" cstate="print"/>
          <a:srcRect/>
          <a:stretch>
            <a:fillRect/>
          </a:stretch>
        </p:blipFill>
        <p:spPr bwMode="auto">
          <a:xfrm>
            <a:off x="5220072" y="1268760"/>
            <a:ext cx="3557988" cy="2016224"/>
          </a:xfrm>
          <a:prstGeom prst="rect">
            <a:avLst/>
          </a:prstGeom>
          <a:noFill/>
          <a:ln w="9525">
            <a:noFill/>
            <a:miter lim="800000"/>
            <a:headEnd/>
            <a:tailEnd/>
          </a:ln>
        </p:spPr>
      </p:pic>
      <p:sp>
        <p:nvSpPr>
          <p:cNvPr id="7" name="Подзаголовок 5"/>
          <p:cNvSpPr txBox="1">
            <a:spLocks/>
          </p:cNvSpPr>
          <p:nvPr/>
        </p:nvSpPr>
        <p:spPr>
          <a:xfrm>
            <a:off x="1043608" y="3645024"/>
            <a:ext cx="7848872" cy="5112568"/>
          </a:xfrm>
          <a:prstGeom prst="rect">
            <a:avLst/>
          </a:prstGeom>
        </p:spPr>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Это "игры на выживание" или "игры на вымирание« </a:t>
            </a:r>
            <a:r>
              <a:rPr kumimoji="0" lang="ru-RU" sz="2400" b="0" i="0" u="none" strike="noStrike" kern="1200" cap="none" spc="0" normalizeH="0" baseline="0" noProof="0" dirty="0" smtClean="0">
                <a:ln>
                  <a:noFill/>
                </a:ln>
                <a:solidFill>
                  <a:schemeClr val="accent3">
                    <a:lumMod val="75000"/>
                  </a:schemeClr>
                </a:solidFill>
                <a:effectLst/>
                <a:uLnTx/>
                <a:uFillTx/>
                <a:latin typeface="+mn-lt"/>
                <a:ea typeface="+mn-ea"/>
                <a:cs typeface="+mn-cs"/>
              </a:rPr>
              <a:t>(«Синий кит» или "Тихий Дом" )</a:t>
            </a: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организованные в Интернете создателями так называемых "групп смерти".</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ru-RU" sz="2400" b="0" i="0" u="none" strike="noStrike" kern="1200" cap="none" spc="0" normalizeH="0" baseline="0" noProof="0" dirty="0" smtClean="0">
                <a:ln>
                  <a:noFill/>
                </a:ln>
                <a:solidFill>
                  <a:schemeClr val="accent3">
                    <a:lumMod val="75000"/>
                  </a:schemeClr>
                </a:solidFill>
                <a:effectLst/>
                <a:uLnTx/>
                <a:uFillTx/>
                <a:latin typeface="+mn-lt"/>
                <a:ea typeface="+mn-ea"/>
                <a:cs typeface="+mn-cs"/>
              </a:rPr>
              <a:t>"Группы смерти" </a:t>
            </a: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группы, зарегистрированные в социальных сетях ("</a:t>
            </a:r>
            <a:r>
              <a:rPr kumimoji="0" lang="ru-RU" sz="2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ВКонтакте</a:t>
            </a: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ru-RU" sz="2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Instagram</a:t>
            </a:r>
            <a:r>
              <a:rPr kumimoji="0" lang="ru-RU" sz="2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вовлекающие детей в опасные игры, доводящие их до самоубийства. </a:t>
            </a:r>
            <a:endParaRPr kumimoji="0" lang="ru-RU" sz="24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4752528" cy="1143000"/>
          </a:xfrm>
        </p:spPr>
        <p:txBody>
          <a:bodyPr>
            <a:normAutofit fontScale="90000"/>
          </a:bodyPr>
          <a:lstStyle/>
          <a:p>
            <a:r>
              <a:rPr lang="ru-RU" dirty="0" smtClean="0"/>
              <a:t>Способы попадания в игру:</a:t>
            </a:r>
            <a:br>
              <a:rPr lang="ru-RU" dirty="0" smtClean="0"/>
            </a:br>
            <a:endParaRPr lang="ru-RU" dirty="0"/>
          </a:p>
        </p:txBody>
      </p:sp>
      <p:sp>
        <p:nvSpPr>
          <p:cNvPr id="3" name="Содержимое 2"/>
          <p:cNvSpPr>
            <a:spLocks noGrp="1"/>
          </p:cNvSpPr>
          <p:nvPr>
            <p:ph idx="1"/>
          </p:nvPr>
        </p:nvSpPr>
        <p:spPr>
          <a:xfrm>
            <a:off x="899592" y="1412776"/>
            <a:ext cx="7920880" cy="5267672"/>
          </a:xfrm>
        </p:spPr>
        <p:txBody>
          <a:bodyPr>
            <a:normAutofit fontScale="70000" lnSpcReduction="20000"/>
          </a:bodyPr>
          <a:lstStyle/>
          <a:p>
            <a:r>
              <a:rPr lang="ru-RU" dirty="0" smtClean="0"/>
              <a:t>Известно, что в сообществах  игр</a:t>
            </a:r>
          </a:p>
          <a:p>
            <a:pPr>
              <a:buNone/>
            </a:pPr>
            <a:r>
              <a:rPr lang="ru-RU" dirty="0" smtClean="0"/>
              <a:t>используют особый сленг.</a:t>
            </a:r>
          </a:p>
          <a:p>
            <a:pPr>
              <a:buNone/>
            </a:pPr>
            <a:r>
              <a:rPr lang="ru-RU" dirty="0" smtClean="0"/>
              <a:t> </a:t>
            </a:r>
          </a:p>
          <a:p>
            <a:r>
              <a:rPr lang="ru-RU" dirty="0" smtClean="0"/>
              <a:t>Ребёнок, не заходя ни в какие группы, просто пишет одну из фраз на своей странице в Интернете, ставит так называемый </a:t>
            </a:r>
            <a:r>
              <a:rPr lang="ru-RU" dirty="0" err="1" smtClean="0"/>
              <a:t>хэштег</a:t>
            </a:r>
            <a:r>
              <a:rPr lang="ru-RU" dirty="0" smtClean="0"/>
              <a:t> </a:t>
            </a:r>
            <a:r>
              <a:rPr lang="ru-RU" sz="4500" dirty="0" smtClean="0">
                <a:sym typeface="Symbol"/>
              </a:rPr>
              <a:t></a:t>
            </a:r>
            <a:r>
              <a:rPr lang="ru-RU" sz="4500" dirty="0" smtClean="0"/>
              <a:t>. </a:t>
            </a:r>
          </a:p>
          <a:p>
            <a:endParaRPr lang="ru-RU" dirty="0" smtClean="0"/>
          </a:p>
          <a:p>
            <a:r>
              <a:rPr lang="ru-RU" dirty="0" smtClean="0"/>
              <a:t>Основные </a:t>
            </a:r>
            <a:r>
              <a:rPr lang="ru-RU" dirty="0" err="1" smtClean="0"/>
              <a:t>хэштеги</a:t>
            </a:r>
            <a:r>
              <a:rPr lang="ru-RU" dirty="0" smtClean="0"/>
              <a:t> игры Синий Кит или Тихий Дом: </a:t>
            </a:r>
          </a:p>
          <a:p>
            <a:pPr>
              <a:buNone/>
            </a:pPr>
            <a:r>
              <a:rPr lang="ru-RU" dirty="0" smtClean="0">
                <a:solidFill>
                  <a:schemeClr val="accent3">
                    <a:lumMod val="75000"/>
                  </a:schemeClr>
                </a:solidFill>
              </a:rPr>
              <a:t>#</a:t>
            </a:r>
            <a:r>
              <a:rPr lang="ru-RU" dirty="0" err="1" smtClean="0">
                <a:solidFill>
                  <a:schemeClr val="accent3">
                    <a:lumMod val="75000"/>
                  </a:schemeClr>
                </a:solidFill>
              </a:rPr>
              <a:t>тихийдом</a:t>
            </a:r>
            <a:r>
              <a:rPr lang="ru-RU" dirty="0" smtClean="0">
                <a:solidFill>
                  <a:schemeClr val="accent3">
                    <a:lumMod val="75000"/>
                  </a:schemeClr>
                </a:solidFill>
              </a:rPr>
              <a:t>, #</a:t>
            </a:r>
            <a:r>
              <a:rPr lang="ru-RU" dirty="0" err="1" smtClean="0">
                <a:solidFill>
                  <a:schemeClr val="accent3">
                    <a:lumMod val="75000"/>
                  </a:schemeClr>
                </a:solidFill>
              </a:rPr>
              <a:t>синийкит</a:t>
            </a:r>
            <a:r>
              <a:rPr lang="ru-RU" dirty="0" smtClean="0">
                <a:solidFill>
                  <a:schemeClr val="accent3">
                    <a:lumMod val="75000"/>
                  </a:schemeClr>
                </a:solidFill>
              </a:rPr>
              <a:t>, #</a:t>
            </a:r>
            <a:r>
              <a:rPr lang="ru-RU" dirty="0" err="1" smtClean="0">
                <a:solidFill>
                  <a:schemeClr val="accent3">
                    <a:lumMod val="75000"/>
                  </a:schemeClr>
                </a:solidFill>
              </a:rPr>
              <a:t>млечныйпуть</a:t>
            </a:r>
            <a:r>
              <a:rPr lang="ru-RU" dirty="0" smtClean="0">
                <a:solidFill>
                  <a:schemeClr val="accent3">
                    <a:lumMod val="75000"/>
                  </a:schemeClr>
                </a:solidFill>
              </a:rPr>
              <a:t>, #</a:t>
            </a:r>
            <a:r>
              <a:rPr lang="ru-RU" dirty="0" err="1" smtClean="0">
                <a:solidFill>
                  <a:schemeClr val="accent3">
                    <a:lumMod val="75000"/>
                  </a:schemeClr>
                </a:solidFill>
              </a:rPr>
              <a:t>хочувигру</a:t>
            </a:r>
            <a:r>
              <a:rPr lang="ru-RU" dirty="0" smtClean="0">
                <a:solidFill>
                  <a:schemeClr val="accent3">
                    <a:lumMod val="75000"/>
                  </a:schemeClr>
                </a:solidFill>
              </a:rPr>
              <a:t>, #</a:t>
            </a:r>
            <a:r>
              <a:rPr lang="ru-RU" dirty="0" err="1" smtClean="0">
                <a:solidFill>
                  <a:schemeClr val="accent3">
                    <a:lumMod val="75000"/>
                  </a:schemeClr>
                </a:solidFill>
              </a:rPr>
              <a:t>морекитов</a:t>
            </a:r>
            <a:r>
              <a:rPr lang="ru-RU" dirty="0" smtClean="0">
                <a:solidFill>
                  <a:schemeClr val="accent3">
                    <a:lumMod val="75000"/>
                  </a:schemeClr>
                </a:solidFill>
              </a:rPr>
              <a:t>, #</a:t>
            </a:r>
            <a:r>
              <a:rPr lang="ru-RU" dirty="0" err="1" smtClean="0">
                <a:solidFill>
                  <a:schemeClr val="accent3">
                    <a:lumMod val="75000"/>
                  </a:schemeClr>
                </a:solidFill>
              </a:rPr>
              <a:t>явигре</a:t>
            </a:r>
            <a:r>
              <a:rPr lang="ru-RU" dirty="0" smtClean="0">
                <a:solidFill>
                  <a:schemeClr val="accent3">
                    <a:lumMod val="75000"/>
                  </a:schemeClr>
                </a:solidFill>
              </a:rPr>
              <a:t>, #f57, #f58, #f53, #</a:t>
            </a:r>
            <a:r>
              <a:rPr lang="ru-RU" dirty="0" err="1" smtClean="0">
                <a:solidFill>
                  <a:schemeClr val="accent3">
                    <a:lumMod val="75000"/>
                  </a:schemeClr>
                </a:solidFill>
              </a:rPr>
              <a:t>домкитов</a:t>
            </a:r>
            <a:r>
              <a:rPr lang="ru-RU" dirty="0" smtClean="0">
                <a:solidFill>
                  <a:schemeClr val="accent3">
                    <a:lumMod val="75000"/>
                  </a:schemeClr>
                </a:solidFill>
              </a:rPr>
              <a:t>.</a:t>
            </a:r>
          </a:p>
          <a:p>
            <a:pPr>
              <a:buNone/>
            </a:pPr>
            <a:r>
              <a:rPr lang="ru-RU" dirty="0" smtClean="0">
                <a:solidFill>
                  <a:schemeClr val="accent3">
                    <a:lumMod val="75000"/>
                  </a:schemeClr>
                </a:solidFill>
              </a:rPr>
              <a:t>  # </a:t>
            </a:r>
            <a:r>
              <a:rPr lang="ru-RU" dirty="0" err="1" smtClean="0">
                <a:solidFill>
                  <a:schemeClr val="accent3">
                    <a:lumMod val="75000"/>
                  </a:schemeClr>
                </a:solidFill>
              </a:rPr>
              <a:t>Китыплывутвверх</a:t>
            </a:r>
            <a:r>
              <a:rPr lang="ru-RU" dirty="0" smtClean="0">
                <a:solidFill>
                  <a:schemeClr val="accent3">
                    <a:lumMod val="75000"/>
                  </a:schemeClr>
                </a:solidFill>
              </a:rPr>
              <a:t>, # Разбудименяв4.20, # f57, # f58, # </a:t>
            </a:r>
            <a:r>
              <a:rPr lang="ru-RU" dirty="0" err="1" smtClean="0">
                <a:solidFill>
                  <a:schemeClr val="accent3">
                    <a:lumMod val="75000"/>
                  </a:schemeClr>
                </a:solidFill>
              </a:rPr>
              <a:t>Рина</a:t>
            </a:r>
            <a:r>
              <a:rPr lang="ru-RU" dirty="0" smtClean="0">
                <a:solidFill>
                  <a:schemeClr val="accent3">
                    <a:lumMod val="75000"/>
                  </a:schemeClr>
                </a:solidFill>
              </a:rPr>
              <a:t>, # </a:t>
            </a:r>
            <a:r>
              <a:rPr lang="ru-RU" dirty="0" err="1" smtClean="0">
                <a:solidFill>
                  <a:schemeClr val="accent3">
                    <a:lumMod val="75000"/>
                  </a:schemeClr>
                </a:solidFill>
              </a:rPr>
              <a:t>Няпока</a:t>
            </a:r>
            <a:r>
              <a:rPr lang="ru-RU" dirty="0" smtClean="0">
                <a:solidFill>
                  <a:schemeClr val="accent3">
                    <a:lumMod val="75000"/>
                  </a:schemeClr>
                </a:solidFill>
              </a:rPr>
              <a:t>», # 50 дней до моего..., # </a:t>
            </a:r>
            <a:r>
              <a:rPr lang="ru-RU" dirty="0" err="1" smtClean="0">
                <a:solidFill>
                  <a:schemeClr val="accent3">
                    <a:lumMod val="75000"/>
                  </a:schemeClr>
                </a:solidFill>
              </a:rPr>
              <a:t>млечныйпуть</a:t>
            </a:r>
            <a:r>
              <a:rPr lang="ru-RU" dirty="0" smtClean="0">
                <a:solidFill>
                  <a:schemeClr val="accent3">
                    <a:lumMod val="75000"/>
                  </a:schemeClr>
                </a:solidFill>
              </a:rPr>
              <a:t>, # 150звёзд, # ff33», # d28», </a:t>
            </a:r>
          </a:p>
          <a:p>
            <a:pPr>
              <a:buNone/>
            </a:pPr>
            <a:endParaRPr lang="ru-RU" dirty="0" smtClean="0">
              <a:solidFill>
                <a:schemeClr val="accent3">
                  <a:lumMod val="75000"/>
                </a:schemeClr>
              </a:solidFill>
            </a:endParaRPr>
          </a:p>
          <a:p>
            <a:r>
              <a:rPr lang="ru-RU" dirty="0" smtClean="0"/>
              <a:t>Сейчас появился новый «пароль»: </a:t>
            </a:r>
            <a:r>
              <a:rPr lang="ru-RU" dirty="0" smtClean="0">
                <a:solidFill>
                  <a:schemeClr val="accent3">
                    <a:lumMod val="75000"/>
                  </a:schemeClr>
                </a:solidFill>
              </a:rPr>
              <a:t># ищу куратора.</a:t>
            </a:r>
          </a:p>
          <a:p>
            <a:endParaRPr lang="ru-RU" dirty="0" smtClean="0"/>
          </a:p>
          <a:p>
            <a:endParaRPr lang="ru-RU" dirty="0"/>
          </a:p>
        </p:txBody>
      </p:sp>
      <p:pic>
        <p:nvPicPr>
          <p:cNvPr id="4" name="Рисунок 3" descr="Igra-Siniy-Kit-4">
            <a:hlinkClick r:id="rId2"/>
          </p:cNvPr>
          <p:cNvPicPr/>
          <p:nvPr/>
        </p:nvPicPr>
        <p:blipFill>
          <a:blip r:embed="rId3" cstate="print"/>
          <a:srcRect/>
          <a:stretch>
            <a:fillRect/>
          </a:stretch>
        </p:blipFill>
        <p:spPr bwMode="auto">
          <a:xfrm>
            <a:off x="5508104" y="188640"/>
            <a:ext cx="3400486" cy="21602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7498080" cy="1143000"/>
          </a:xfrm>
        </p:spPr>
        <p:txBody>
          <a:bodyPr/>
          <a:lstStyle/>
          <a:p>
            <a:r>
              <a:rPr lang="ru-RU" dirty="0" smtClean="0"/>
              <a:t>Способы попадания в игру:</a:t>
            </a:r>
            <a:endParaRPr lang="ru-RU" dirty="0"/>
          </a:p>
        </p:txBody>
      </p:sp>
      <p:sp>
        <p:nvSpPr>
          <p:cNvPr id="3" name="Содержимое 2"/>
          <p:cNvSpPr>
            <a:spLocks noGrp="1"/>
          </p:cNvSpPr>
          <p:nvPr>
            <p:ph idx="1"/>
          </p:nvPr>
        </p:nvSpPr>
        <p:spPr>
          <a:xfrm>
            <a:off x="1115616" y="1447800"/>
            <a:ext cx="7818072" cy="4933528"/>
          </a:xfrm>
        </p:spPr>
        <p:txBody>
          <a:bodyPr>
            <a:normAutofit fontScale="70000" lnSpcReduction="20000"/>
          </a:bodyPr>
          <a:lstStyle/>
          <a:p>
            <a:r>
              <a:rPr lang="ru-RU" dirty="0" smtClean="0"/>
              <a:t>После прохождения ребенком этапа проверки, с ним связывается человек - координатор игры, и они начинают общаться либо в </a:t>
            </a:r>
            <a:r>
              <a:rPr lang="ru-RU" dirty="0" err="1" smtClean="0"/>
              <a:t>мессенджере</a:t>
            </a:r>
            <a:r>
              <a:rPr lang="ru-RU" dirty="0" smtClean="0"/>
              <a:t> (</a:t>
            </a:r>
            <a:r>
              <a:rPr lang="ru-RU" dirty="0" err="1" smtClean="0"/>
              <a:t>в</a:t>
            </a:r>
            <a:r>
              <a:rPr lang="ru-RU" dirty="0" smtClean="0"/>
              <a:t> программе для мгновенного обмена сообщениями </a:t>
            </a:r>
            <a:r>
              <a:rPr lang="ru-RU" dirty="0" err="1" smtClean="0"/>
              <a:t>Windows</a:t>
            </a:r>
            <a:r>
              <a:rPr lang="ru-RU" dirty="0" smtClean="0"/>
              <a:t> </a:t>
            </a:r>
            <a:r>
              <a:rPr lang="ru-RU" dirty="0" err="1" smtClean="0"/>
              <a:t>Live</a:t>
            </a:r>
            <a:r>
              <a:rPr lang="ru-RU" dirty="0" smtClean="0"/>
              <a:t> </a:t>
            </a:r>
            <a:r>
              <a:rPr lang="ru-RU" dirty="0" err="1" smtClean="0"/>
              <a:t>Messenger</a:t>
            </a:r>
            <a:r>
              <a:rPr lang="ru-RU" dirty="0" smtClean="0"/>
              <a:t>, </a:t>
            </a:r>
            <a:r>
              <a:rPr lang="ru-RU" dirty="0" err="1" smtClean="0"/>
              <a:t>Yahoo</a:t>
            </a:r>
            <a:r>
              <a:rPr lang="ru-RU" dirty="0" smtClean="0"/>
              <a:t>! </a:t>
            </a:r>
            <a:r>
              <a:rPr lang="ru-RU" dirty="0" err="1" smtClean="0"/>
              <a:t>Messenger</a:t>
            </a:r>
            <a:r>
              <a:rPr lang="ru-RU" dirty="0" smtClean="0"/>
              <a:t>, MSN, ICQ, AOL, </a:t>
            </a:r>
            <a:r>
              <a:rPr lang="ru-RU" dirty="0" err="1" smtClean="0"/>
              <a:t>Facebook</a:t>
            </a:r>
            <a:r>
              <a:rPr lang="ru-RU" dirty="0" smtClean="0"/>
              <a:t> </a:t>
            </a:r>
            <a:r>
              <a:rPr lang="ru-RU" dirty="0" err="1" smtClean="0"/>
              <a:t>Messenger</a:t>
            </a:r>
            <a:r>
              <a:rPr lang="ru-RU" dirty="0" smtClean="0"/>
              <a:t>, </a:t>
            </a:r>
            <a:r>
              <a:rPr lang="ru-RU" dirty="0" err="1" smtClean="0"/>
              <a:t>Skype</a:t>
            </a:r>
            <a:r>
              <a:rPr lang="ru-RU" dirty="0" smtClean="0"/>
              <a:t> и другие), либо по телефону, через СМС, по </a:t>
            </a:r>
            <a:r>
              <a:rPr lang="ru-RU" dirty="0" err="1" smtClean="0"/>
              <a:t>электроной</a:t>
            </a:r>
            <a:r>
              <a:rPr lang="ru-RU" dirty="0" smtClean="0"/>
              <a:t> почте.</a:t>
            </a:r>
          </a:p>
          <a:p>
            <a:r>
              <a:rPr lang="ru-RU" dirty="0" smtClean="0"/>
              <a:t> На связь с ребенком могут выйти ровно в 4:20 утра, когда организм человека находится в максимально расслабленном состоянии, проснувшийся по будильнику подросток получает сообщение такого плана:</a:t>
            </a:r>
          </a:p>
          <a:p>
            <a:pPr>
              <a:buNone/>
            </a:pPr>
            <a:r>
              <a:rPr lang="ru-RU" i="1" dirty="0" smtClean="0">
                <a:solidFill>
                  <a:schemeClr val="accent3">
                    <a:lumMod val="75000"/>
                  </a:schemeClr>
                </a:solidFill>
              </a:rPr>
              <a:t>«Я – твой личный Кит, который поможет тебе довести игру до конца. Она длится ровно пятьдесят дней. Последний день является концом игры. Если ты умрешь – выиграешь. Если нет – тогда тебе помогут. Вступив в игру обратной дороги нет. Ты готов?»</a:t>
            </a:r>
            <a:endParaRPr lang="ru-RU" dirty="0" smtClean="0">
              <a:solidFill>
                <a:schemeClr val="accent3">
                  <a:lumMod val="75000"/>
                </a:schemeClr>
              </a:solidFill>
            </a:endParaRPr>
          </a:p>
          <a:p>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96832" cy="1143000"/>
          </a:xfrm>
        </p:spPr>
        <p:txBody>
          <a:bodyPr>
            <a:noAutofit/>
          </a:bodyPr>
          <a:lstStyle/>
          <a:p>
            <a:r>
              <a:rPr lang="ru-RU" sz="2400" dirty="0" smtClean="0"/>
              <a:t>Ребенку начинают приходить сообщения с заданиями</a:t>
            </a:r>
            <a:endParaRPr lang="ru-RU" sz="2400" dirty="0"/>
          </a:p>
        </p:txBody>
      </p:sp>
      <p:sp>
        <p:nvSpPr>
          <p:cNvPr id="3" name="Содержимое 2"/>
          <p:cNvSpPr>
            <a:spLocks noGrp="1"/>
          </p:cNvSpPr>
          <p:nvPr>
            <p:ph idx="1"/>
          </p:nvPr>
        </p:nvSpPr>
        <p:spPr>
          <a:xfrm>
            <a:off x="1259632" y="5445224"/>
            <a:ext cx="7498080" cy="936104"/>
          </a:xfrm>
        </p:spPr>
        <p:txBody>
          <a:bodyPr>
            <a:noAutofit/>
          </a:bodyPr>
          <a:lstStyle/>
          <a:p>
            <a:r>
              <a:rPr lang="ru-RU" sz="2400" dirty="0" smtClean="0">
                <a:latin typeface="Times New Roman" pitchFamily="18" charset="0"/>
                <a:cs typeface="Times New Roman" pitchFamily="18" charset="0"/>
              </a:rPr>
              <a:t>После каждого выполненного требования необходимо предоставить подтверждения в виде фото или видео.</a:t>
            </a:r>
          </a:p>
        </p:txBody>
      </p:sp>
      <p:pic>
        <p:nvPicPr>
          <p:cNvPr id="6" name="Рисунок 5" descr="Igra-Siniy-Kit-6">
            <a:hlinkClick r:id="rId2"/>
          </p:cNvPr>
          <p:cNvPicPr/>
          <p:nvPr/>
        </p:nvPicPr>
        <p:blipFill>
          <a:blip r:embed="rId3" cstate="print"/>
          <a:srcRect/>
          <a:stretch>
            <a:fillRect/>
          </a:stretch>
        </p:blipFill>
        <p:spPr bwMode="auto">
          <a:xfrm>
            <a:off x="4932040" y="1412776"/>
            <a:ext cx="3549467" cy="3544238"/>
          </a:xfrm>
          <a:prstGeom prst="rect">
            <a:avLst/>
          </a:prstGeom>
          <a:noFill/>
          <a:ln w="9525">
            <a:noFill/>
            <a:miter lim="800000"/>
            <a:headEnd/>
            <a:tailEnd/>
          </a:ln>
        </p:spPr>
      </p:pic>
      <p:sp>
        <p:nvSpPr>
          <p:cNvPr id="7" name="Содержимое 2"/>
          <p:cNvSpPr txBox="1">
            <a:spLocks/>
          </p:cNvSpPr>
          <p:nvPr/>
        </p:nvSpPr>
        <p:spPr>
          <a:xfrm>
            <a:off x="1115616" y="1628800"/>
            <a:ext cx="4104456" cy="3888432"/>
          </a:xfrm>
          <a:prstGeom prst="rect">
            <a:avLst/>
          </a:prstGeom>
        </p:spPr>
        <p:txBody>
          <a:bodyPr>
            <a:normAutofit fontScale="5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ru-RU" sz="3800" b="0" i="0" u="none" strike="noStrike" kern="1200" cap="none" spc="0" normalizeH="0" baseline="0" noProof="0" dirty="0" smtClean="0">
                <a:ln>
                  <a:noFill/>
                </a:ln>
                <a:solidFill>
                  <a:schemeClr val="tx1"/>
                </a:solidFill>
                <a:effectLst/>
                <a:uLnTx/>
                <a:uFillTx/>
                <a:latin typeface="+mn-lt"/>
                <a:ea typeface="+mn-ea"/>
                <a:cs typeface="+mn-cs"/>
              </a:rPr>
              <a:t>Первое задание -легкое и действительно создает иллюзию игры: необходимо нарисовать на руке какое-нибудь подобие кита.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ru-RU" sz="3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ru-RU" sz="3800" b="0" i="0" u="none" strike="noStrike" kern="1200" cap="none" spc="0" normalizeH="0" baseline="0" noProof="0" dirty="0" smtClean="0">
                <a:ln>
                  <a:noFill/>
                </a:ln>
                <a:solidFill>
                  <a:schemeClr val="tx1"/>
                </a:solidFill>
                <a:effectLst/>
                <a:uLnTx/>
                <a:uFillTx/>
                <a:latin typeface="+mn-lt"/>
                <a:ea typeface="+mn-ea"/>
                <a:cs typeface="+mn-cs"/>
              </a:rPr>
              <a:t>Всего заданий - 50.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ru-RU" sz="3800" b="0" i="0" u="none" strike="noStrike" kern="1200" cap="none" spc="0" normalizeH="0" baseline="0" noProof="0" dirty="0" smtClean="0">
              <a:ln>
                <a:noFill/>
              </a:ln>
              <a:solidFill>
                <a:schemeClr val="tx1"/>
              </a:solidFill>
              <a:effectLst/>
              <a:uLnTx/>
              <a:uFillTx/>
              <a:latin typeface="+mn-lt"/>
              <a:ea typeface="+mn-ea"/>
              <a:cs typeface="+mn-cs"/>
            </a:endParaRPr>
          </a:p>
          <a:p>
            <a:pPr marL="365760" indent="-283464">
              <a:spcBef>
                <a:spcPts val="600"/>
              </a:spcBef>
              <a:buClr>
                <a:schemeClr val="accent1"/>
              </a:buClr>
              <a:buSzPct val="80000"/>
              <a:buFont typeface="Wingdings 2"/>
              <a:buChar char=""/>
            </a:pPr>
            <a:r>
              <a:rPr lang="ru-RU" sz="3800" dirty="0" smtClean="0"/>
              <a:t>Последнее требование невероятно жестокое и циничное: от ребенка требуется совершить самоубийство</a:t>
            </a:r>
            <a:r>
              <a:rPr lang="ru-RU" sz="3200" dirty="0"/>
              <a:t>.</a:t>
            </a:r>
            <a:endParaRPr kumimoji="0" lang="ru-RU" sz="3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147</TotalTime>
  <Words>3154</Words>
  <Application>Microsoft Office PowerPoint</Application>
  <PresentationFormat>Экран (4:3)</PresentationFormat>
  <Paragraphs>218</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Солнцестояние</vt:lpstr>
      <vt:lpstr>     " Современные угрозы информационно-психологической безопасности детей "  Семинар  </vt:lpstr>
      <vt:lpstr>Современные угрозы информационно-психологической безопасности детей </vt:lpstr>
      <vt:lpstr>   Основные опасности в сервисах интернет-общения, способные спровоцировать детей на суицид:   </vt:lpstr>
      <vt:lpstr>Виды кибербуллинга:</vt:lpstr>
      <vt:lpstr>Виды кибербуллинга:</vt:lpstr>
      <vt:lpstr>   Основные опасности в сервисах интернет-общения, способные спровоцировать детей на суицид:   </vt:lpstr>
      <vt:lpstr>Способы попадания в игру: </vt:lpstr>
      <vt:lpstr>Способы попадания в игру:</vt:lpstr>
      <vt:lpstr>Ребенку начинают приходить сообщения с заданиями</vt:lpstr>
      <vt:lpstr>Задания игры «Синий кит»</vt:lpstr>
      <vt:lpstr>Препятствия выходу из игры</vt:lpstr>
      <vt:lpstr> МУТИРУЮЩИЕ ОПАСНОСТИ КИБЕРИГР СО СМЕРТЕЛЬНЫМ ИСХОДОМ: ЧТО НУЖНО ЗНАТЬ И УЧИТЫВАТЬ ВЗРОСЛЫМ </vt:lpstr>
      <vt:lpstr> МУТИРУЮЩИЕ ОПАСНОСТИ КИБЕРИГР СО СМЕРТЕЛЬНЫМ ИСХОДОМ: ЧТО НУЖНО ЗНАТЬ И УЧИТЫВАТЬ ВЗРОСЛЫМ </vt:lpstr>
      <vt:lpstr>МУТИРУЮЩИЕ ОПАСНОСТИ КИБЕРИГР СО СМЕРТЕЛЬНЫМ ИСХОДОМ: ЧТО НУЖНО ЗНАТЬ И УЧИТЫВАТЬ ВЗРОСЛЫМ</vt:lpstr>
      <vt:lpstr>МУТИРУЮЩИЕ ОПАСНОСТИ КИБЕРИГР СО СМЕРТЕЛЬНЫМ ИСХОДОМ: ЧТО НУЖНО ЗНАТЬ И УЧИТЫВАТЬ ВЗРОСЛЫМ</vt:lpstr>
      <vt:lpstr>МУТИРУЮЩИЕ ОПАСНОСТИ КИБЕРИГР СО СМЕРТЕЛЬНЫМ ИСХОДОМ: ЧТО НУЖНО ЗНАТЬ И УЧИТЫВАТЬ ВЗРОСЛЫМ</vt:lpstr>
      <vt:lpstr>МУТИРУЮЩИЕ ОПАСНОСТИ КИБЕРИГР СО СМЕРТЕЛЬНЫМ ИСХОДОМ: ЧТО НУЖНО ЗНАТЬ И УЧИТЫВАТЬ ВЗРОСЛЫМ</vt:lpstr>
      <vt:lpstr>Самостоятельно вступить в опасные сообщества могут совершенно разные дети: </vt:lpstr>
      <vt:lpstr>Привлекательность игр и групп для подростков: </vt:lpstr>
      <vt:lpstr>Признаки, что ребенок уже играет, или находится в ситуации рискованного поведения в Интернете: </vt:lpstr>
      <vt:lpstr>ВАЖНО!!! </vt:lpstr>
      <vt:lpstr>Тревожные признаки </vt:lpstr>
      <vt:lpstr>Помощь ребенку при выходе из игры: </vt:lpstr>
      <vt:lpstr>Правила эффективных действий взрослых (лучше, чтобы это был родитель) при обнаружении признаков рискованного поведения подростка  </vt:lpstr>
      <vt:lpstr>Правила эффективных действий взрослых (лучше, чтобы это был родитель) при обнаружении признаков рискованного поведения подростка</vt:lpstr>
      <vt:lpstr>Задачи педагогов, психологов по оказанию помощи детям, состоящим в «группах смерти», в том числе и после выхода из них:</vt:lpstr>
      <vt:lpstr>ПОМОЩЬ РЕБЕНКУ В СИТУАЦИИ КИБЕРБУЛЛИНГА: </vt:lpstr>
      <vt:lpstr>РЕКОМЕНДАЦИИ ПО ОБЕСПЕЧЕНИЮ ИНТЕРНЕТ-БЕЗОПАСНОСТИ </vt:lpstr>
      <vt:lpstr>Начинать работу по формированию навыков безопасного поведения в сети необходимо, начиная с младшего школьного возраста: </vt:lpstr>
      <vt:lpstr>«Родительский контроль»</vt:lpstr>
      <vt:lpstr>ВАЖНО: </vt:lpstr>
      <vt:lpstr>Слайд 32</vt:lpstr>
      <vt:lpstr>Полезные контакты</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"Особенности детско-юношеских суицидов в ситуациях актуальных угроз"  Семинар  </dc:title>
  <dc:creator>Администратор</dc:creator>
  <cp:lastModifiedBy>Admin</cp:lastModifiedBy>
  <cp:revision>18</cp:revision>
  <dcterms:created xsi:type="dcterms:W3CDTF">2017-04-18T16:48:17Z</dcterms:created>
  <dcterms:modified xsi:type="dcterms:W3CDTF">2018-10-21T19:10:09Z</dcterms:modified>
</cp:coreProperties>
</file>