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2" r:id="rId30"/>
    <p:sldId id="283" r:id="rId31"/>
    <p:sldId id="282" r:id="rId32"/>
    <p:sldId id="284" r:id="rId33"/>
    <p:sldId id="285" r:id="rId34"/>
    <p:sldId id="295" r:id="rId35"/>
    <p:sldId id="294" r:id="rId36"/>
    <p:sldId id="28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243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62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E8BC9-1F48-4DBF-A2AF-800251276B94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76225-6AA2-4D07-A500-A117ED953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D9A94-DD36-4576-B12B-ED32A764CD14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A8C9F-31A4-405D-9D29-8420D2EB80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0A8C9F-31A4-405D-9D29-8420D2EB80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8784976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4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Администратор\Desktop\ЦППМСП\Стиль\фон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102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esktop\ЦППМСП\Стиль\фон1.jpg"/>
          <p:cNvPicPr>
            <a:picLocks noChangeAspect="1" noChangeArrowheads="1"/>
          </p:cNvPicPr>
          <p:nvPr userDrawn="1"/>
        </p:nvPicPr>
        <p:blipFill>
          <a:blip r:embed="rId2" cstate="print"/>
          <a:srcRect l="57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179512" y="188640"/>
            <a:ext cx="7920880" cy="64807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E83425"/>
                </a:solidFill>
              </a:defRPr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980728"/>
            <a:ext cx="8784976" cy="5688632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E83425"/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/>
          </a:p>
        </p:txBody>
      </p:sp>
      <p:pic>
        <p:nvPicPr>
          <p:cNvPr id="6" name="Picture 2" descr="C:\Users\Администратор\Desktop\ЦППМСП\Стиль\лого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152847"/>
            <a:ext cx="832895" cy="82788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2E34-FF6B-4A3C-A70F-A0277E2DB527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63773-7C9A-4DFC-ACC3-A1AED450B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39A1-0817-4FD7-A021-801256CDF2CB}" type="datetimeFigureOut">
              <a:rPr lang="ru-RU" smtClean="0"/>
              <a:pPr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3C400-AB0F-47F5-8E54-304A424F28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tiirbita@rambler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mailto:detiirbita@rambler.ru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38" y="428625"/>
            <a:ext cx="7851775" cy="37147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sz="quarter" idx="4294967295"/>
          </p:nvPr>
        </p:nvSpPr>
        <p:spPr>
          <a:xfrm>
            <a:off x="2627784" y="4365104"/>
            <a:ext cx="5616624" cy="857250"/>
          </a:xfrm>
          <a:prstGeom prst="rect">
            <a:avLst/>
          </a:prstGeom>
        </p:spPr>
        <p:txBody>
          <a:bodyPr/>
          <a:lstStyle/>
          <a:p>
            <a:pPr algn="r" eaLnBrk="1" hangingPunct="1">
              <a:buNone/>
            </a:pPr>
            <a:r>
              <a:rPr lang="ru-RU" sz="2000" b="1" dirty="0" smtClean="0">
                <a:solidFill>
                  <a:srgbClr val="9C0042"/>
                </a:solidFill>
              </a:rPr>
              <a:t>Ильиных Маргарита Васильевна,</a:t>
            </a:r>
          </a:p>
          <a:p>
            <a:pPr algn="r" eaLnBrk="1" hangingPunct="1">
              <a:buNone/>
            </a:pPr>
            <a:r>
              <a:rPr lang="ru-RU" sz="2000" b="1" dirty="0" smtClean="0">
                <a:solidFill>
                  <a:srgbClr val="9C0042"/>
                </a:solidFill>
              </a:rPr>
              <a:t>директор Центра</a:t>
            </a:r>
          </a:p>
          <a:p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ru-RU" sz="2000" b="1" dirty="0" smtClean="0">
              <a:solidFill>
                <a:srgbClr val="9C0042"/>
              </a:solidFill>
            </a:endParaRPr>
          </a:p>
        </p:txBody>
      </p:sp>
      <p:pic>
        <p:nvPicPr>
          <p:cNvPr id="3076" name="Рисунок 4"/>
          <p:cNvPicPr>
            <a:picLocks noChangeAspect="1" noChangeArrowheads="1"/>
          </p:cNvPicPr>
          <p:nvPr/>
        </p:nvPicPr>
        <p:blipFill>
          <a:blip r:embed="rId2" cstate="print"/>
          <a:srcRect l="39180" t="10132" r="39989" b="47954"/>
          <a:stretch>
            <a:fillRect/>
          </a:stretch>
        </p:blipFill>
        <p:spPr bwMode="auto">
          <a:xfrm>
            <a:off x="2411760" y="476672"/>
            <a:ext cx="4849763" cy="366689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3968" y="5517232"/>
            <a:ext cx="4608512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Телефон: 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(343-55) 6-35-42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detiirbita@rambler.ru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Сайт:</a:t>
            </a: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3"/>
              </a:rPr>
              <a:t>detiirbita.ru</a:t>
            </a:r>
            <a:endParaRPr lang="ru-RU" sz="1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2000" b="1" dirty="0" smtClean="0">
              <a:solidFill>
                <a:srgbClr val="9C004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Позитивная жизненная философия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Меняйте негативные мысли на позитивные: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развивайте привычку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во всём видеть плюсы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идёт дождь, я не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смогу…, зато я…);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жизни видеть радости и возможности,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 людях сильные и добрые стороны, в себе всё это сразу. 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хвалите других людей, делайте им комплименты – не меньше 3 раз в день.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развивайте позитивное мировосприятие.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20880" cy="86409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«Каждый человек имеет свои границы»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Один из основателей </a:t>
            </a:r>
            <a:r>
              <a:rPr lang="ru-RU" sz="2000" dirty="0" err="1" smtClean="0">
                <a:solidFill>
                  <a:srgbClr val="C00000"/>
                </a:solidFill>
              </a:rPr>
              <a:t>гештальт</a:t>
            </a:r>
            <a:r>
              <a:rPr lang="ru-RU" sz="2000" dirty="0" smtClean="0">
                <a:solidFill>
                  <a:srgbClr val="C00000"/>
                </a:solidFill>
              </a:rPr>
              <a:t> – терапии Фредерик  </a:t>
            </a:r>
            <a:r>
              <a:rPr lang="ru-RU" sz="2000" dirty="0" err="1" smtClean="0">
                <a:solidFill>
                  <a:srgbClr val="C00000"/>
                </a:solidFill>
              </a:rPr>
              <a:t>Пёрлз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169368"/>
            <a:ext cx="8784976" cy="5688632"/>
          </a:xfrm>
        </p:spPr>
        <p:txBody>
          <a:bodyPr>
            <a:normAutofit fontScale="925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Если люди вообще не чувствуют границы между собой и другими, они перестают видеть различия между собой и остальным миром.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К чему это может привести?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Человек, находящийся, в слиянии, связывает свои потребности, эмоции и действия в один узел и уже не осознаёт, что он хочет делать, как он препятствует себе в том, чтобы совершить необходимое действие.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 В таком состоянии человек требует от других сходства со своими взглядами и отказывается терпеть какие – бы то ни было различия.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Требование отсутствия различий между собой и другими подобно утверждению: «Если ты не будешь таким, как я хочу, я накажу тебя!».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Поэтому следует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разрешить другому быть таким, какой он есть,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принять его со всеми его недостатками и достоинствами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0" cy="57606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ВЗАИМОСВЯЗЬ ТЕЛА И ВНУТРЕННЕГО СОСТОЯНИЯ ЧЕЛОВЕКА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784976" cy="5688632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rgbClr val="C00000"/>
                </a:solidFill>
              </a:rPr>
              <a:t>Лицо.</a:t>
            </a:r>
            <a:r>
              <a:rPr lang="ru-RU" sz="1900" dirty="0" smtClean="0">
                <a:solidFill>
                  <a:srgbClr val="C00000"/>
                </a:solidFill>
              </a:rPr>
              <a:t> Главная зона лица – глаза. Глаза бывают разные: живые и потухшие, внимательно – сосредоточенные и где- то плавающие. С какими глазами вы начнёте ходить, такое состояние и получите. Глаза – главный ключ наших состояний.                  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Спина.</a:t>
            </a:r>
            <a:r>
              <a:rPr lang="ru-RU" sz="1900" dirty="0" smtClean="0">
                <a:solidFill>
                  <a:srgbClr val="C00000"/>
                </a:solidFill>
              </a:rPr>
              <a:t> Главная зона спины – разворот плеч. Сутулость слабых плеч практически всегда означает неуверенность, при этом сутулость не только отражает слабую личную позицию, сколько её формирует. Разверните плечи.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Мышечный покой.</a:t>
            </a:r>
            <a:r>
              <a:rPr lang="ru-RU" sz="1900" dirty="0" smtClean="0">
                <a:solidFill>
                  <a:srgbClr val="C00000"/>
                </a:solidFill>
              </a:rPr>
              <a:t> Здесь два главных пункта: мышечное расслабление и спокойное дыхание. Потоки расслабления и дыхательные практики – основа йоги. Каждый человек этим вещам должен  учиться, учиться и учиться…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Голос.</a:t>
            </a:r>
            <a:r>
              <a:rPr lang="ru-RU" sz="1900" dirty="0" smtClean="0">
                <a:solidFill>
                  <a:srgbClr val="C00000"/>
                </a:solidFill>
              </a:rPr>
              <a:t> Главное – интонация и тембр. Речь – темп, интонация, тембр, громкость, - всё должно быть в норме. Хотите развить в своих детях душевность, научите читать стихи с задушевными интонациями. Голос, интонация и тембр дают тончайшие настройки нашей личности. Хотите приучить детей к дисциплине – говорите кратко, делая голос жестче и резче, опуская вниз интонацию.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Рисунок тела.</a:t>
            </a:r>
            <a:r>
              <a:rPr lang="ru-RU" sz="1900" dirty="0" smtClean="0">
                <a:solidFill>
                  <a:srgbClr val="C00000"/>
                </a:solidFill>
              </a:rPr>
              <a:t> Это – жесты и походка. Внутреннее состояние изменяется практически мгновенно: добавляется достоинство, сила и лёгкость одновременно. Никакой суеты в движениях, жестах!</a:t>
            </a:r>
          </a:p>
          <a:p>
            <a:r>
              <a:rPr lang="ru-RU" sz="1900" b="1" dirty="0" smtClean="0">
                <a:solidFill>
                  <a:srgbClr val="C00000"/>
                </a:solidFill>
              </a:rPr>
              <a:t>Позы.</a:t>
            </a:r>
            <a:r>
              <a:rPr lang="ru-RU" sz="1900" dirty="0" smtClean="0">
                <a:solidFill>
                  <a:srgbClr val="C00000"/>
                </a:solidFill>
              </a:rPr>
              <a:t> Поза уверенного человек в себе человека должна быть свободной, все действия уместны и функциональны; движения спокойны, точны и размеренны. Принятие сильных поз – например, позы уверенности, даже в тех ситуациях, когда мы чувствуем себя уверенными, - влияет на уровень тестостерона и кортизола в крови и увеличивает наши шансы на успех.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20880" cy="576064"/>
          </a:xfrm>
        </p:spPr>
        <p:txBody>
          <a:bodyPr>
            <a:noAutofit/>
          </a:bodyPr>
          <a:lstStyle/>
          <a:p>
            <a:r>
              <a:rPr lang="ru-RU" sz="2800" dirty="0" smtClean="0"/>
              <a:t>ВЗАИМОСВЯЗЬ ТЕЛА И ВНУТРЕННЕГО СОСТОЯНИЯ ЧЕЛОВЕКА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Кортизол –</a:t>
            </a:r>
            <a:r>
              <a:rPr lang="ru-RU" dirty="0" smtClean="0">
                <a:solidFill>
                  <a:srgbClr val="C00000"/>
                </a:solidFill>
              </a:rPr>
              <a:t> гормон стресса. Стимулирует работу сердца и концентрирует внимание. Помогает организму справиться с негативной внешней средой. Во время сильного стресса или испуга гормон надпочечников обедняет кровоснабжение лишних в данной ситуации органов (пищеварительная система, мочеполовая, выделительная,  и насыщает освободившейся кровью мышцы  (в том числе и мышцы сердца) – отсюда у человека происходит сильное сердцебиение во время стресса.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Тестостерон –</a:t>
            </a:r>
            <a:r>
              <a:rPr lang="ru-RU" dirty="0" smtClean="0">
                <a:solidFill>
                  <a:srgbClr val="C00000"/>
                </a:solidFill>
              </a:rPr>
              <a:t> гормон победителей. Вырабатывается после успешного решения какой – либо задачи. Повышает тонус организма.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Энергетика.</a:t>
            </a:r>
            <a:r>
              <a:rPr lang="ru-RU" dirty="0" smtClean="0">
                <a:solidFill>
                  <a:srgbClr val="C00000"/>
                </a:solidFill>
              </a:rPr>
              <a:t> Это тонус, внутренний </a:t>
            </a:r>
            <a:r>
              <a:rPr lang="ru-RU" dirty="0" err="1" smtClean="0">
                <a:solidFill>
                  <a:srgbClr val="C00000"/>
                </a:solidFill>
              </a:rPr>
              <a:t>темпоритм</a:t>
            </a:r>
            <a:r>
              <a:rPr lang="ru-RU" dirty="0" smtClean="0">
                <a:solidFill>
                  <a:srgbClr val="C00000"/>
                </a:solidFill>
              </a:rPr>
              <a:t>, готовность и желание немедленно действовать. Высокая энергетика – показатель благополучия: здоровья, наличия жизненной энергии, хорошего самочувствия и видения жизненных перспектив. Часто – показатель собранности человека, готовности решать задачи, преодолевать жизненные препятствия, идти к победе. Энергетика – одна из составляющих уверенности в себе и личностного потенциала в целом.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Энергетика живёт у нас в душе и теле.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Начните с тела. Распрямитесь, расправьте плечи, улыбнитесь себе и скажите: «Я радость!» Приучите ходить энергичнее, а по лестнице – бегать! Если вы вспомните свои любимые бодрые мелодии и привыкните их напевать, то вы станете бодрее и увереннее.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 энергичного, уверенного в себе человека быстрые и точные жесты, во время жестикуляции руки поднимаются легко, локти не висят, глаза живые, голос громкий, звонкий либо с высоким внутренним </a:t>
            </a:r>
            <a:r>
              <a:rPr lang="ru-RU" dirty="0" err="1" smtClean="0">
                <a:solidFill>
                  <a:srgbClr val="C00000"/>
                </a:solidFill>
              </a:rPr>
              <a:t>темпоритмом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Прекрасная привычка – жить на высоком эмоциональном фоне, с воодушевлением,  вдохновением, азартом и задором. Но при этом важно видение целей, перспектив и возможностей: просто так энергично бегать в колесе надоест даже белке. Хорошее окружение очень мотивирует на подвиги. Самый простой способ зарядиться энергией, когда нет никаких сил, - простая прогулка по лесу и сон.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Энергетика – ещё не чувства, а только фон, который чувства проявляет или гасит. Человек депрессивный, без энергии – человек без чувств, все его чувства умерли вместе с умершей в нём энергией.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980728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Если педагог обладает высокой социальной компетентностью, развивает эффективную жизненную философию и повышает уровень своего телесного осознания, тогда он: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2132856"/>
            <a:ext cx="8784976" cy="4104456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Уверен в своей личной и профессиональной компетентности;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Уверен в своём внутреннем успехе, у него высокая самооценка;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Будет стимулировать детей к успехам;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Будет оказывать позитивное влияние на отношение детей  к нему;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В конечном итоге он сможет создать вокруг себя такую образовательную атмосферу, в которой  ребёнку будет интересно и комфортно развиваться, потому что успешный педагог – личность, которая помогает становиться лучше.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Профессиональный личностный рост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5256584" cy="5688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70-х годах прошлого века профессор  Ю.К. </a:t>
            </a:r>
            <a:r>
              <a:rPr lang="ru-RU" sz="2400" dirty="0" err="1" smtClean="0">
                <a:solidFill>
                  <a:srgbClr val="C00000"/>
                </a:solidFill>
              </a:rPr>
              <a:t>Бабанский</a:t>
            </a:r>
            <a:r>
              <a:rPr lang="ru-RU" sz="2400" dirty="0" smtClean="0">
                <a:solidFill>
                  <a:srgbClr val="C00000"/>
                </a:solidFill>
              </a:rPr>
              <a:t>  сформулировал идею педагогического резонанса, смысл которого применим к жизни педагога: наивысший, наибольший эффект в профессиональном росте педагога может быть достигнут  только в том случае, когда личные усилия педагога по своему самообразованию начинают совпадать с усилиями внешних организаторов методической работы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fs00.infourok.ru/images/doc/106/125959/img4.jpg"/>
          <p:cNvPicPr>
            <a:picLocks noChangeAspect="1" noChangeArrowheads="1"/>
          </p:cNvPicPr>
          <p:nvPr/>
        </p:nvPicPr>
        <p:blipFill>
          <a:blip r:embed="rId2" cstate="print"/>
          <a:srcRect l="2624" t="37087" r="68239" b="6214"/>
          <a:stretch>
            <a:fillRect/>
          </a:stretch>
        </p:blipFill>
        <p:spPr bwMode="auto">
          <a:xfrm>
            <a:off x="5940152" y="1484784"/>
            <a:ext cx="266429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Самообразование педагога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4032448" cy="568863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Главным в самообразовании </a:t>
            </a:r>
            <a:r>
              <a:rPr lang="ru-RU" dirty="0" smtClean="0">
                <a:solidFill>
                  <a:srgbClr val="C00000"/>
                </a:solidFill>
              </a:rPr>
              <a:t>является наличие мотива, равноценной наличию личностного смысла в этой деятельности; это то, что является побудительной причиной самостоятельной работы педагога над собой и он (мотив) всегда связан с удовлетворением потребностей педагога как субъекта в своём развитии, то есть в профессионально - личностном смысле.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Источниками самообразования </a:t>
            </a:r>
            <a:r>
              <a:rPr lang="ru-RU" dirty="0" smtClean="0">
                <a:solidFill>
                  <a:srgbClr val="C00000"/>
                </a:solidFill>
              </a:rPr>
              <a:t>педагога  в полном смысле является его жизнь: его жизненный опыт, прочитанные книги, телевидение, общение с разными людьми, театр, спорт, все способы самопознания, поступки, позиции, ценности, идеалы, а сейчас ещё и интернет. И педагог сам выбирает, какие из источников для него приоритетные, какие дополнительные, какие второстепенные, - выбирает исходя из того, что он больше любит, из имеющихся возможностей, из мотивов, цели.</a:t>
            </a:r>
          </a:p>
          <a:p>
            <a:endParaRPr lang="ru-RU" dirty="0"/>
          </a:p>
        </p:txBody>
      </p:sp>
      <p:pic>
        <p:nvPicPr>
          <p:cNvPr id="6146" name="Picture 2" descr="http://www.neurologiccc.com/wp-content/uploads/2015/01/HiRes-copy-1024x8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484784"/>
            <a:ext cx="4684866" cy="401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Способы самоорганизации самообразования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</a:rPr>
              <a:t>«Люди, укорененные в культуре»,  – </a:t>
            </a:r>
            <a:r>
              <a:rPr lang="ru-RU" sz="2000" dirty="0" smtClean="0">
                <a:solidFill>
                  <a:srgbClr val="C00000"/>
                </a:solidFill>
              </a:rPr>
              <a:t>никак не планируют своё саморазвитие и специально о нём не думают вообще, специально его не организуют, но … заняты самообразованием постоянно. И эту часть их жизни стихийной назвать нельзя.  Они читают заинтересовавшие их серьёзные книги, ходят в театр, на телевидении их больше других привлекает канал «Культура», у них широкий круг самого разного общения, они учатся не только друг у друга, но и у детей («думанье, размышление, анализ, рефлексия, медитация). Для них это естественный процесс, они жить без всего этого не могут, это их образ мысли и чувствования, то есть их образ жизни, выражающий их основную естественную потребность в саморазвитии, без которой их жизнь была бы неполной.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Другие </a:t>
            </a:r>
            <a:r>
              <a:rPr lang="ru-RU" sz="2000" b="1" dirty="0" smtClean="0">
                <a:solidFill>
                  <a:srgbClr val="C00000"/>
                </a:solidFill>
              </a:rPr>
              <a:t>– </a:t>
            </a:r>
            <a:r>
              <a:rPr lang="ru-RU" sz="2000" dirty="0" smtClean="0">
                <a:solidFill>
                  <a:srgbClr val="C00000"/>
                </a:solidFill>
              </a:rPr>
              <a:t>назовём их «</a:t>
            </a:r>
            <a:r>
              <a:rPr lang="ru-RU" sz="2000" b="1" dirty="0" smtClean="0">
                <a:solidFill>
                  <a:srgbClr val="C00000"/>
                </a:solidFill>
              </a:rPr>
              <a:t>рационалистами - алгоритмистами» </a:t>
            </a:r>
            <a:r>
              <a:rPr lang="ru-RU" sz="2000" dirty="0" smtClean="0">
                <a:solidFill>
                  <a:srgbClr val="C00000"/>
                </a:solidFill>
              </a:rPr>
              <a:t>- тоже понимают (осознают) необходимость  освоения достижений науки, культуры и т.д., но им необходимо продумывать эту работу, в чём ничего плохого  также нет. Просто это другой  </a:t>
            </a:r>
            <a:r>
              <a:rPr lang="ru-RU" sz="2000" dirty="0" err="1" smtClean="0">
                <a:solidFill>
                  <a:srgbClr val="C00000"/>
                </a:solidFill>
              </a:rPr>
              <a:t>психотип</a:t>
            </a:r>
            <a:r>
              <a:rPr lang="ru-RU" sz="2000" dirty="0" smtClean="0">
                <a:solidFill>
                  <a:srgbClr val="C0000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Есть и те, кто совмещает в себе черты вышеназванных групп.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Есть и те, кому ничего не нужно</a:t>
            </a:r>
            <a:r>
              <a:rPr lang="ru-RU" sz="2000" i="1" dirty="0" smtClean="0">
                <a:solidFill>
                  <a:srgbClr val="C00000"/>
                </a:solidFill>
              </a:rPr>
              <a:t>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Главной,  в обеспечении  профессионального роста педагога  является частица САМО -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Повышение квалификации один раз в 3 года явно недостаточно</a:t>
            </a:r>
            <a:r>
              <a:rPr lang="ru-RU" dirty="0" smtClean="0">
                <a:solidFill>
                  <a:srgbClr val="C00000"/>
                </a:solidFill>
              </a:rPr>
              <a:t>, и без самостоятельной работы между этими   периодами, педагог начнёт деградировать, каким бы хорошим ни было обучение в  институтах последипломного (дополнительного образования). 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Работа воспитателя дошкольной образовательной организации характеризуется как деятельность, которой присущи интуиция, вдохновение, находчивость,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изобретательность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Творческая деятельность воспитателя не может осуществляться по шаблону, поскольку неотъемлемыми ее компонентами является оригинальность, отход от штампов, неожиданность, умение действовать интуитивно, в зависимости от обстоятельств.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настоящее время  востребован не просто воспитатель, а воспитатель - исследователь, воспитатель – психолог, воспитатель – технолог, поэтому одним из главных составляющих профессиональной компетентности педагога ДОО является его способность к  </a:t>
            </a:r>
            <a:r>
              <a:rPr lang="ru-RU" b="1" dirty="0" err="1" smtClean="0">
                <a:solidFill>
                  <a:srgbClr val="C00000"/>
                </a:solidFill>
              </a:rPr>
              <a:t>САМОобразованию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Самообразование – это система умственного и мировоззренческого самовоспитания, влекущая за собой волевое и нравственное самоусовершенствование, но не ставящая их своей целью.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В самообразовании немаловажную роль играют творчество, мотивация, целенаправленность и другие личностные качества воспитателя.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Самообразование педагога является  необходимым условием его профессиональной деятельности.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«Синдром профессионального выгорания» 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5616624" cy="56886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«Синдром профессионального выгорания» </a:t>
            </a:r>
            <a:r>
              <a:rPr lang="ru-RU" dirty="0" smtClean="0">
                <a:solidFill>
                  <a:srgbClr val="C00000"/>
                </a:solidFill>
              </a:rPr>
              <a:t>— процесс, при котором ежедневное воздействие факторов стресса, связанных с оказанием помощи другому человеку, постепенно приводит к проблемам с собственным здоровьем психологического и физического характера.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И синдром может возникнуть не только у </a:t>
            </a:r>
            <a:r>
              <a:rPr lang="ru-RU" dirty="0" err="1" smtClean="0">
                <a:solidFill>
                  <a:srgbClr val="C00000"/>
                </a:solidFill>
              </a:rPr>
              <a:t>стажистов</a:t>
            </a:r>
            <a:r>
              <a:rPr lang="ru-RU" dirty="0" smtClean="0">
                <a:solidFill>
                  <a:srgbClr val="C00000"/>
                </a:solidFill>
              </a:rPr>
              <a:t>, но и у начинающих педагогов.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Эмоциональное выгорание не болезнь и не диагноз (хотя есть и противоположная точка зрения), а тем более не приговор. Так что чем раньше начать с ним борьбу, тем она будет эффективнее и перспективнее. А еще лучше эмоциональное выгорание предупредить.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Самым мощным</a:t>
            </a:r>
            <a:r>
              <a:rPr lang="ru-RU" dirty="0" smtClean="0">
                <a:solidFill>
                  <a:srgbClr val="C00000"/>
                </a:solidFill>
              </a:rPr>
              <a:t> и при этом часто игнорируемым средством избавления от эмоционального напряжения </a:t>
            </a:r>
            <a:r>
              <a:rPr lang="ru-RU" b="1" dirty="0" smtClean="0">
                <a:solidFill>
                  <a:srgbClr val="C00000"/>
                </a:solidFill>
              </a:rPr>
              <a:t>является сознание</a:t>
            </a:r>
            <a:r>
              <a:rPr lang="ru-RU" dirty="0" smtClean="0">
                <a:solidFill>
                  <a:srgbClr val="C00000"/>
                </a:solidFill>
              </a:rPr>
              <a:t> человека.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Главное - это установка человека на то, что жизнь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прекрасна и удивительна.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Главное - это установка на радость.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https://ds03.infourok.ru/uploads/ex/06c8/00020297-d6c4debf/img2.jpg"/>
          <p:cNvPicPr>
            <a:picLocks noChangeAspect="1" noChangeArrowheads="1"/>
          </p:cNvPicPr>
          <p:nvPr/>
        </p:nvPicPr>
        <p:blipFill>
          <a:blip r:embed="rId2" cstate="print"/>
          <a:srcRect l="62473" t="18187" r="-273" b="7264"/>
          <a:stretch>
            <a:fillRect/>
          </a:stretch>
        </p:blipFill>
        <p:spPr bwMode="auto">
          <a:xfrm>
            <a:off x="5868144" y="1484784"/>
            <a:ext cx="2969569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5"/>
          <p:cNvSpPr txBox="1">
            <a:spLocks/>
          </p:cNvSpPr>
          <p:nvPr/>
        </p:nvSpPr>
        <p:spPr>
          <a:xfrm>
            <a:off x="2195736" y="476672"/>
            <a:ext cx="640871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Министерство общего и профессионального образования Свердловской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государственное казенное учреждение Свердловской области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«Ирбитский центр психолого-педагогической, медицинской и социальной помощи» (ГКУ СО "Ирбитский ЦППМСП")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67944" y="623731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г. Ирбит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C:\Users\Администратор\Desktop\ЦППМСП\Стиль\лог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584176" cy="15746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2204864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Психолого-педагогический </a:t>
            </a:r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</a:rPr>
              <a:t>практикум </a:t>
            </a:r>
            <a:endParaRPr lang="ru-RU" sz="3600" b="1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3600" b="1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профессиональной компетентности начинающих педагогов»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16632"/>
            <a:ext cx="792088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коммуникативных качеств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7504" y="764704"/>
            <a:ext cx="8784976" cy="568863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Успешность работы педагога, сопряженной с постоянными контактами с родителями и детьми зависит от умения общаться.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Общение важная составляющая жизни каждого человека, а общение в профессии педагога - его главный инструмент и важнейший фактор  успеха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Рекомендации по развитию коммуникативных качеств:</a:t>
            </a:r>
            <a:endParaRPr lang="ru-RU" sz="24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Научиться читать людей (понимать, что они хотят любви, успеха и знаний)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Производить желаемое впечатление (заставлять видеть вас такими, какими вы хотите быть, но при этом не </a:t>
            </a:r>
            <a:r>
              <a:rPr lang="ru-RU" dirty="0" err="1" smtClean="0">
                <a:solidFill>
                  <a:srgbClr val="C00000"/>
                </a:solidFill>
              </a:rPr>
              <a:t>зацикливаться</a:t>
            </a:r>
            <a:r>
              <a:rPr lang="ru-RU" dirty="0" smtClean="0">
                <a:solidFill>
                  <a:srgbClr val="C00000"/>
                </a:solidFill>
              </a:rPr>
              <a:t> на своей ограниченности)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Влиять на других (одновременно стараться по достоинству ценить других людей, проявлять к ним интерес и находить с ними общий язык).</a:t>
            </a:r>
          </a:p>
          <a:p>
            <a:endParaRPr lang="ru-RU" dirty="0"/>
          </a:p>
        </p:txBody>
      </p:sp>
      <p:pic>
        <p:nvPicPr>
          <p:cNvPr id="3074" name="Picture 2" descr="http://detskisad7.iam.by/wp-content/uploads/bfi_thumb/2017032300-33kb41gkgc2bw305rjpdl6.jpg"/>
          <p:cNvPicPr>
            <a:picLocks noChangeAspect="1" noChangeArrowheads="1"/>
          </p:cNvPicPr>
          <p:nvPr/>
        </p:nvPicPr>
        <p:blipFill>
          <a:blip r:embed="rId2" cstate="print"/>
          <a:srcRect r="2686" b="7725"/>
          <a:stretch>
            <a:fillRect/>
          </a:stretch>
        </p:blipFill>
        <p:spPr bwMode="auto">
          <a:xfrm>
            <a:off x="2123728" y="4365104"/>
            <a:ext cx="4752528" cy="225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Умение читать людей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7504" y="836712"/>
            <a:ext cx="8784976" cy="568863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 </a:t>
            </a:r>
            <a:r>
              <a:rPr lang="ru-RU" dirty="0" smtClean="0">
                <a:solidFill>
                  <a:srgbClr val="C00000"/>
                </a:solidFill>
              </a:rPr>
              <a:t>Что это?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Надо знать, чего хотят окружающие. А чего же они хотят? Да всё того же, чего и вы: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Любви  (</a:t>
            </a:r>
            <a:r>
              <a:rPr lang="ru-RU" dirty="0" smtClean="0">
                <a:solidFill>
                  <a:srgbClr val="C00000"/>
                </a:solidFill>
              </a:rPr>
              <a:t>чтобы другие их понимали и ценили);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Успеха  </a:t>
            </a:r>
            <a:r>
              <a:rPr lang="ru-RU" dirty="0" smtClean="0">
                <a:solidFill>
                  <a:srgbClr val="C00000"/>
                </a:solidFill>
              </a:rPr>
              <a:t>(статуса или достижения целей, а также признанного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другими роста компетентности);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Знаний  </a:t>
            </a:r>
            <a:r>
              <a:rPr lang="ru-RU" dirty="0" smtClean="0">
                <a:solidFill>
                  <a:srgbClr val="C00000"/>
                </a:solidFill>
              </a:rPr>
              <a:t>(понимания мира и ощущения контроля ситуации).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Эти три универсальных мотива – фундамент, на котором строится любое взаимодействие.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Если вы не владеете социальным знанием, вам не удастся понять людей, чем они занимаются, почему они этим занимаются, что имеют в виду, когда говорят. И вам будет сложно в любой социальной ситуации.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Успешная </a:t>
            </a:r>
            <a:r>
              <a:rPr lang="ru-RU" b="1" dirty="0" err="1" smtClean="0">
                <a:solidFill>
                  <a:srgbClr val="C00000"/>
                </a:solidFill>
              </a:rPr>
              <a:t>самопрезентация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Те, кто в большей степени способен контролировать себя, произведут лучшее впечатление на других и, в свою очередь, будут лучше управлять другими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Контролируя себя, свой имидж, мы поддерживаем хорошую репутацию (это то, что окружающие нас люди думают о нас): ведь трудно убедить себя в том, что ты выдающийся, обаятельный и привлекательный, если все  вокруг считают тебя посредственным во всём.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0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Умение влиять на других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764704"/>
            <a:ext cx="8784976" cy="587727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ПРИНЦИПЫ ВЛИЯНИЯ.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Критикуют только глупцы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В 99% случаев нет правых и неправых, а есть множество вариантов «частично прав», а «частично нет».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Следовательно, в подавляющем большинстве случаев, как бы сильно вы ни были уверены в собственной правоте, вы можете так же ошибаться, как и ваши оппоненты, имеющие, казалось бы, противоположную точку зрения.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Не жалуйтесь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Научитесь мириться с тем, что не всё в жизни совершенно, и тогда повседневные проблемы не будут вас доставать. Не всё бывает так, как вам хочется, и не всё поддаётся контролю. Однако есть вещь, которую можно держать под контролем, и это склонность жаловаться. Перестав жаловаться, вы будете меньше раздражаться и повысите свою популярность среди окружающих (будь то друзья, коллеги по работе или члены семьи)  (</a:t>
            </a:r>
            <a:r>
              <a:rPr lang="ru-RU" i="1" dirty="0" smtClean="0">
                <a:solidFill>
                  <a:srgbClr val="C00000"/>
                </a:solidFill>
              </a:rPr>
              <a:t>выученная беспомощность</a:t>
            </a:r>
            <a:r>
              <a:rPr lang="ru-RU" dirty="0" smtClean="0">
                <a:solidFill>
                  <a:srgbClr val="C00000"/>
                </a:solidFill>
              </a:rPr>
              <a:t>)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Искренне хвалите других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Комплименты – единственное, что люди хотят слышать. Большинство людей не любят критики. Каждый желает получить одобрение и положительный отклик.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Улыбайтесь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Это легко, и улыбка никогда вас не подведёт. Нет более быстрого и эффективного средства расположить к себе человека, чем улыбнуться ему.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Побуждайте других говорить (</a:t>
            </a:r>
            <a:r>
              <a:rPr lang="ru-RU" dirty="0" smtClean="0">
                <a:solidFill>
                  <a:srgbClr val="C00000"/>
                </a:solidFill>
              </a:rPr>
              <a:t>пока вы слушаете</a:t>
            </a:r>
            <a:r>
              <a:rPr lang="ru-RU" b="1" dirty="0" smtClean="0">
                <a:solidFill>
                  <a:srgbClr val="C00000"/>
                </a:solidFill>
              </a:rPr>
              <a:t>)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Так вы повысите свою привлекательность в их глазах, потому что людям нравится быть в центре внимания.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Не спорьте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Единственный способ выиграть спор – не ввязываться в него.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Прошёл почти век с тех пор как Карнеги сформулировал  эти правила    социальной компетентности, а психологи  по – прежнему согласны с ним.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Способы влияния педагога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7504" y="980728"/>
            <a:ext cx="8784976" cy="5688632"/>
          </a:xfrm>
        </p:spPr>
        <p:txBody>
          <a:bodyPr/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Визуальная привлекательность </a:t>
            </a:r>
            <a:r>
              <a:rPr lang="ru-RU" dirty="0" smtClean="0">
                <a:solidFill>
                  <a:srgbClr val="C00000"/>
                </a:solidFill>
              </a:rPr>
              <a:t>(внешне привлекательные люди легче добиваются симпатий окружающих: (ухоженность, стиль, одежда, цвет, аксессуары, макияж, лицо, руки).  Внешняя атрибутика классического стиля внушает уважение.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Вербальное поведение </a:t>
            </a:r>
            <a:r>
              <a:rPr lang="ru-RU" dirty="0" smtClean="0">
                <a:solidFill>
                  <a:srgbClr val="C00000"/>
                </a:solidFill>
              </a:rPr>
              <a:t>(умение донести информацию не только словом, но и интонацией, темпом речи, паузой).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Невербальное поведение (</a:t>
            </a:r>
            <a:r>
              <a:rPr lang="ru-RU" dirty="0" smtClean="0">
                <a:solidFill>
                  <a:srgbClr val="C00000"/>
                </a:solidFill>
              </a:rPr>
              <a:t>проявление культуры, как личной, так и национальной). Внимательный взгляд, доброжелательная улыбка, приветливые жесты – действуют располагающе.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Манеры – </a:t>
            </a:r>
            <a:r>
              <a:rPr lang="ru-RU" dirty="0" smtClean="0">
                <a:solidFill>
                  <a:srgbClr val="C00000"/>
                </a:solidFill>
              </a:rPr>
              <a:t>это показатель культурного уровня человека. Это отражение его нравственности и интеллекта.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Этикет речевой/неречевой –</a:t>
            </a:r>
            <a:r>
              <a:rPr lang="ru-RU" dirty="0" smtClean="0">
                <a:solidFill>
                  <a:srgbClr val="C00000"/>
                </a:solidFill>
              </a:rPr>
              <a:t> интонация, выбор слов, построение фраз, жесты приветствия, прощания, знаки внимания.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Обаяние –</a:t>
            </a:r>
            <a:r>
              <a:rPr lang="ru-RU" dirty="0" smtClean="0">
                <a:solidFill>
                  <a:srgbClr val="C00000"/>
                </a:solidFill>
              </a:rPr>
              <a:t> умение «светиться», общительность, юмор.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Ищите свой стиль, свою  «породу», своё своеобразие.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26627" name="Picture 3" descr="http://dev.jedem.ru/wp-content/uploads/2016/12/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365104"/>
            <a:ext cx="3347864" cy="2231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Эффективная жизненная философия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Эффективность и одновременно безопасность образовательной среды дошкольного учреждения во многом определяется личностью педагога, уровнем его психологической готовности строить компетентные, психологически целесообразные взаимоотношения с ребенком.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 Результативность дошкольной системы воспитания напрямую зависит от уровня коммуникативной компетентности воспитателя, его способности адекватно воспринимать, принимать, понимать и поддерживать ребенка, одновременно обучая его способам построения оптимального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взаимодействия со сверстниками и взрослыми в различных ситуациях общения.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Успешность формирования конструктивных моделей поведения определяется способностью педагога находить и реализовывать действенный способ коммуникативного решения задач воспитания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ФГОС ДО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ФГОС дошкольного образования выдвигает требования к личностным качествам педагога, неотделимым от его профессиональных компетенций, таких как, готовность, учить всех без исключения детей, вне зависимости от их склонностей, способностей, особенностей развития, ограниченных возможностей здоровья.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Противоречия: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- </a:t>
            </a:r>
            <a:r>
              <a:rPr lang="ru-RU" b="1" dirty="0" smtClean="0">
                <a:solidFill>
                  <a:srgbClr val="C00000"/>
                </a:solidFill>
              </a:rPr>
              <a:t>с одной стороны ФГОС ДО требует от педагогов ДОО профессионально значимых компетенций, с другой, трудности в преодолении сложившихся стереотипов в методах, формах и технологиях работы с детьми;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- с одной стороны потребность ДОО в квалифицированных кадрах, способных быстро реагировать на происходящие изменения, с другой, низкая мотивация выпускников к будущей профессиональной деятельности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Неразвивающийся педагог не сможет  воспитать  творческую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созидательную личность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b="1" dirty="0" smtClean="0">
                <a:solidFill>
                  <a:srgbClr val="C00000"/>
                </a:solidFill>
              </a:rPr>
              <a:t>Поэтому,  повышение  компетентности и профессионализма педагога – одно из важнейших условий улучшения качества дошкольного образования.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Четыре наиболее важных требования к личности педагога и его профессиональной деятельности, которые находятся в русле современных концепций дошкольного образования: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504" y="1196752"/>
            <a:ext cx="5256584" cy="504056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</a:t>
            </a:r>
            <a:r>
              <a:rPr lang="ru-RU" b="1" dirty="0" smtClean="0">
                <a:solidFill>
                  <a:srgbClr val="C00000"/>
                </a:solidFill>
              </a:rPr>
              <a:t>гуманистические установки</a:t>
            </a:r>
            <a:r>
              <a:rPr lang="ru-RU" dirty="0" smtClean="0">
                <a:solidFill>
                  <a:srgbClr val="C00000"/>
                </a:solidFill>
              </a:rPr>
              <a:t>, основанные на эмоционально-положительном отношении к детям, интересе к каждому ребенку и детскому сообществу как объективной среде его жизнедеятельности в условиях дошкольной образовательной организации, а также на уважении и интересе к своей собственной личности, в том числе и как профессионала;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2. </a:t>
            </a:r>
            <a:r>
              <a:rPr lang="ru-RU" b="1" dirty="0" smtClean="0">
                <a:solidFill>
                  <a:srgbClr val="C00000"/>
                </a:solidFill>
              </a:rPr>
              <a:t>глубокое знание и понимание каждого ребенка</a:t>
            </a:r>
            <a:r>
              <a:rPr lang="ru-RU" dirty="0" smtClean="0">
                <a:solidFill>
                  <a:srgbClr val="C00000"/>
                </a:solidFill>
              </a:rPr>
              <a:t>, особенностей взаимодействия ребенка со взрослыми и сверстниками;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</a:t>
            </a:r>
            <a:r>
              <a:rPr lang="ru-RU" b="1" dirty="0" smtClean="0">
                <a:solidFill>
                  <a:srgbClr val="C00000"/>
                </a:solidFill>
              </a:rPr>
              <a:t>. культура общения и совместной деятельности с ребенком</a:t>
            </a:r>
            <a:r>
              <a:rPr lang="ru-RU" dirty="0" smtClean="0">
                <a:solidFill>
                  <a:srgbClr val="C00000"/>
                </a:solidFill>
              </a:rPr>
              <a:t>, культура отношений педагога с самим собой как личностью и профессионалом;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4. </a:t>
            </a:r>
            <a:r>
              <a:rPr lang="ru-RU" b="1" dirty="0" smtClean="0">
                <a:solidFill>
                  <a:srgbClr val="C00000"/>
                </a:solidFill>
              </a:rPr>
              <a:t>творчество, выражающееся в постоянном совершенствовании</a:t>
            </a:r>
            <a:r>
              <a:rPr lang="ru-RU" dirty="0" smtClean="0">
                <a:solidFill>
                  <a:srgbClr val="C00000"/>
                </a:solidFill>
              </a:rPr>
              <a:t> педагогом содержания и форм взаимодействия с детьми, а также самосовершенствовании, основанном на профессиональной рефлексии.</a:t>
            </a:r>
          </a:p>
          <a:p>
            <a:endParaRPr lang="ru-RU" dirty="0"/>
          </a:p>
        </p:txBody>
      </p:sp>
      <p:pic>
        <p:nvPicPr>
          <p:cNvPr id="31746" name="Picture 2" descr="http://vottak.net/wp-content/uploads/2016/07/%D0%B2%D0%BE%D1%81%D0%BF%D0%B8%D1%82%D0%B0%D1%82%D0%B5%D0%BB%D1%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132856"/>
            <a:ext cx="3707904" cy="3091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компетенций: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общекультурные компетенции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профессиональные компетенции.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формирование общей культуры личности, приобщение к культурному наследию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Формирование профессиональных качеств, необходимых для профессиональной деятельности – это одна из важнейших задач современного педагогического образования.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 Среди </a:t>
            </a:r>
            <a:r>
              <a:rPr lang="ru-RU" b="1" dirty="0" smtClean="0">
                <a:solidFill>
                  <a:srgbClr val="C00000"/>
                </a:solidFill>
              </a:rPr>
              <a:t>общекультурных компетенций </a:t>
            </a:r>
            <a:r>
              <a:rPr lang="ru-RU" dirty="0" smtClean="0">
                <a:solidFill>
                  <a:srgbClr val="C00000"/>
                </a:solidFill>
              </a:rPr>
              <a:t>воспитателя дошкольной образовательной организации можно выделить: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</a:t>
            </a:r>
            <a:r>
              <a:rPr lang="ru-RU" b="1" dirty="0" smtClean="0">
                <a:solidFill>
                  <a:srgbClr val="C00000"/>
                </a:solidFill>
              </a:rPr>
              <a:t> способность </a:t>
            </a:r>
            <a:r>
              <a:rPr lang="ru-RU" dirty="0" smtClean="0">
                <a:solidFill>
                  <a:srgbClr val="C00000"/>
                </a:solidFill>
              </a:rPr>
              <a:t>к социальному взаимодействию, к сотрудничеству и разрешению конфликтов в социальной и профессиональной сферах, к толерантности, к социальной мобильности;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</a:t>
            </a:r>
            <a:r>
              <a:rPr lang="ru-RU" b="1" dirty="0" smtClean="0">
                <a:solidFill>
                  <a:srgbClr val="C00000"/>
                </a:solidFill>
              </a:rPr>
              <a:t> готовность </a:t>
            </a:r>
            <a:r>
              <a:rPr lang="ru-RU" dirty="0" smtClean="0">
                <a:solidFill>
                  <a:srgbClr val="C00000"/>
                </a:solidFill>
              </a:rPr>
              <a:t>к толерантному восприятию социальных и культурных различий, уважительному и бережному отношению к историческому наследию и культурным традициям;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sym typeface="Symbol"/>
              </a:rPr>
              <a:t></a:t>
            </a:r>
            <a:r>
              <a:rPr lang="ru-RU" b="1" dirty="0" smtClean="0">
                <a:solidFill>
                  <a:srgbClr val="C00000"/>
                </a:solidFill>
              </a:rPr>
              <a:t> готовность к </a:t>
            </a:r>
            <a:r>
              <a:rPr lang="ru-RU" dirty="0" smtClean="0">
                <a:solidFill>
                  <a:srgbClr val="C00000"/>
                </a:solidFill>
              </a:rPr>
              <a:t>соблюдению прав и обязанностей гражданина, овладения педагогическим опытом.</a:t>
            </a:r>
          </a:p>
          <a:p>
            <a:r>
              <a:rPr lang="ru-RU" dirty="0" smtClean="0"/>
              <a:t> 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Характеристика коммуникативной компетентности воспитателя дошкольной образовательной организации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784976" cy="587727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500" b="1" dirty="0" smtClean="0">
                <a:solidFill>
                  <a:srgbClr val="C00000"/>
                </a:solidFill>
              </a:rPr>
              <a:t>Речевые умения</a:t>
            </a:r>
            <a:r>
              <a:rPr lang="ru-RU" sz="2500" dirty="0" smtClean="0">
                <a:solidFill>
                  <a:srgbClr val="C00000"/>
                </a:solidFill>
              </a:rPr>
              <a:t>, связанные с овладением речевой деятельностью и речевыми средствами общения: умение грамотно и ясно сформулировать свою мысль; достигать желаемой коммуникативной цели; осуществлять основ­ные речевые функции; говорить выразительно; высказы­ваться «целостно», т.е. достигать целостности высказыва­ния; высказываться логично и связно; выражать в речевой деятельности собственную оценку прочитанного или ус­лышанного.</a:t>
            </a:r>
          </a:p>
          <a:p>
            <a:pPr lvl="0"/>
            <a:r>
              <a:rPr lang="ru-RU" sz="2500" b="1" dirty="0" smtClean="0">
                <a:solidFill>
                  <a:srgbClr val="C00000"/>
                </a:solidFill>
              </a:rPr>
              <a:t>Социально-психологические умения, </a:t>
            </a:r>
            <a:r>
              <a:rPr lang="ru-RU" sz="2500" dirty="0" smtClean="0">
                <a:solidFill>
                  <a:srgbClr val="C00000"/>
                </a:solidFill>
              </a:rPr>
              <a:t>связанные с овладением процессами взаимосвязи, </a:t>
            </a:r>
            <a:r>
              <a:rPr lang="ru-RU" sz="2500" dirty="0" err="1" smtClean="0">
                <a:solidFill>
                  <a:srgbClr val="C00000"/>
                </a:solidFill>
              </a:rPr>
              <a:t>взаимовыражения</a:t>
            </a:r>
            <a:r>
              <a:rPr lang="ru-RU" sz="2500" dirty="0" smtClean="0">
                <a:solidFill>
                  <a:srgbClr val="C00000"/>
                </a:solidFill>
              </a:rPr>
              <a:t>, взаимопонимания, взаимоотношения, </a:t>
            </a:r>
            <a:r>
              <a:rPr lang="ru-RU" sz="2500" dirty="0" err="1" smtClean="0">
                <a:solidFill>
                  <a:srgbClr val="C00000"/>
                </a:solidFill>
              </a:rPr>
              <a:t>взаимопроявлений</a:t>
            </a:r>
            <a:r>
              <a:rPr lang="ru-RU" sz="2500" dirty="0" smtClean="0">
                <a:solidFill>
                  <a:srgbClr val="C00000"/>
                </a:solidFill>
              </a:rPr>
              <a:t> и взаимовлияний: умение психологически верно и в со­ответствии с ситуацией вступать в общение; поддержи­вать общение, психологически стимулировать активность партнеров; психологически точно определить «точку» за­вершения общения; максимально использовать социаль­но-психологические характеристики коммуникативной ситуации для реализации своей стратегической линии; прогнозировать  возможные пути развития коммуникатив­ной ситуации, в рамках которой разворачивается общение; прогнозировать реакции партнеров на собственные акты коммуникативных действий.</a:t>
            </a:r>
            <a:r>
              <a:rPr lang="ru-RU" sz="2500" b="1" dirty="0" smtClean="0">
                <a:solidFill>
                  <a:srgbClr val="C00000"/>
                </a:solidFill>
              </a:rPr>
              <a:t> </a:t>
            </a:r>
            <a:endParaRPr lang="ru-RU" sz="2500" dirty="0" smtClean="0">
              <a:solidFill>
                <a:srgbClr val="C00000"/>
              </a:solidFill>
            </a:endParaRPr>
          </a:p>
          <a:p>
            <a:pPr lvl="0"/>
            <a:r>
              <a:rPr lang="ru-RU" sz="2500" b="1" dirty="0" smtClean="0">
                <a:solidFill>
                  <a:srgbClr val="C00000"/>
                </a:solidFill>
              </a:rPr>
              <a:t> Психологические умения</a:t>
            </a:r>
            <a:r>
              <a:rPr lang="ru-RU" sz="2500" dirty="0" smtClean="0">
                <a:solidFill>
                  <a:srgbClr val="C00000"/>
                </a:solidFill>
              </a:rPr>
              <a:t>, связанные с овладением процессами </a:t>
            </a:r>
            <a:r>
              <a:rPr lang="ru-RU" sz="2500" dirty="0" err="1" smtClean="0">
                <a:solidFill>
                  <a:srgbClr val="C00000"/>
                </a:solidFill>
              </a:rPr>
              <a:t>самомобилизации</a:t>
            </a:r>
            <a:r>
              <a:rPr lang="ru-RU" sz="2500" dirty="0" smtClean="0">
                <a:solidFill>
                  <a:srgbClr val="C00000"/>
                </a:solidFill>
              </a:rPr>
              <a:t>, саморегуляции: умения преодолевать психологические барьеры в общении; сни­мать излишнее напряжение; эмоционально настраиваться на ситуацию общения; адекватно ситуации общения выби­рать жесты, позы, ритм своего поведения; мобилизоваться на достижение коммуникативной цели; распределять свои усилия в общении.</a:t>
            </a:r>
          </a:p>
          <a:p>
            <a:pPr lvl="0"/>
            <a:r>
              <a:rPr lang="ru-RU" sz="2500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Характеристика коммуникативной компетентности воспитателя дошкольной образовательной организации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964488" cy="58772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500" b="1" dirty="0" smtClean="0">
                <a:solidFill>
                  <a:srgbClr val="C00000"/>
                </a:solidFill>
              </a:rPr>
              <a:t>Умение использовать в общении нормы речевого этикета</a:t>
            </a:r>
            <a:r>
              <a:rPr lang="ru-RU" sz="2500" dirty="0" smtClean="0">
                <a:solidFill>
                  <a:srgbClr val="C00000"/>
                </a:solidFill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в</a:t>
            </a:r>
            <a:r>
              <a:rPr lang="ru-RU" sz="2500" dirty="0" smtClean="0">
                <a:solidFill>
                  <a:srgbClr val="C00000"/>
                </a:solidFill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соответствии с конкретной коммуникативной ситуацией:</a:t>
            </a:r>
            <a:r>
              <a:rPr lang="ru-RU" sz="25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реализовывать ситуативные нормы обращения и привлечения внимания;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организовывать знакомство с партнерами; 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использовать ситуативные нормы приветствия; </a:t>
            </a:r>
          </a:p>
          <a:p>
            <a:pPr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высказывать совет, предложение, упрек, сочувствие, пожелание и т.д. </a:t>
            </a:r>
          </a:p>
          <a:p>
            <a:pPr lvl="0"/>
            <a:r>
              <a:rPr lang="ru-RU" sz="2500" b="1" dirty="0" smtClean="0">
                <a:solidFill>
                  <a:srgbClr val="C00000"/>
                </a:solidFill>
              </a:rPr>
              <a:t>Умение использовать невербальные средства общения:</a:t>
            </a:r>
            <a:r>
              <a:rPr lang="ru-RU" sz="2500" dirty="0" smtClean="0">
                <a:solidFill>
                  <a:srgbClr val="C00000"/>
                </a:solidFill>
              </a:rPr>
              <a:t>  </a:t>
            </a:r>
          </a:p>
          <a:p>
            <a:pPr lvl="0">
              <a:buFont typeface="Arial" pitchFamily="34" charset="0"/>
              <a:buChar char="•"/>
            </a:pPr>
            <a:r>
              <a:rPr lang="ru-RU" sz="2500" i="1" dirty="0" smtClean="0">
                <a:solidFill>
                  <a:srgbClr val="C00000"/>
                </a:solidFill>
              </a:rPr>
              <a:t>паралингвистические </a:t>
            </a:r>
            <a:r>
              <a:rPr lang="ru-RU" sz="2500" dirty="0" smtClean="0">
                <a:solidFill>
                  <a:srgbClr val="C00000"/>
                </a:solidFill>
              </a:rPr>
              <a:t> (интонация, пауза, темп, громкость, тональность, мелодика);</a:t>
            </a:r>
          </a:p>
          <a:p>
            <a:pPr>
              <a:buFont typeface="Arial" pitchFamily="34" charset="0"/>
              <a:buChar char="•"/>
            </a:pPr>
            <a:r>
              <a:rPr lang="ru-RU" sz="2500" i="1" dirty="0" smtClean="0">
                <a:solidFill>
                  <a:srgbClr val="C00000"/>
                </a:solidFill>
              </a:rPr>
              <a:t>экстралингвистические </a:t>
            </a:r>
            <a:r>
              <a:rPr lang="ru-RU" sz="2500" dirty="0" smtClean="0">
                <a:solidFill>
                  <a:srgbClr val="C00000"/>
                </a:solidFill>
              </a:rPr>
              <a:t>(смех, шум, апло­дисменты и т.д.); </a:t>
            </a:r>
          </a:p>
          <a:p>
            <a:pPr>
              <a:buFont typeface="Arial" pitchFamily="34" charset="0"/>
              <a:buChar char="•"/>
            </a:pPr>
            <a:r>
              <a:rPr lang="ru-RU" sz="2500" i="1" dirty="0" smtClean="0">
                <a:solidFill>
                  <a:srgbClr val="C00000"/>
                </a:solidFill>
              </a:rPr>
              <a:t>кинетические </a:t>
            </a:r>
            <a:r>
              <a:rPr lang="ru-RU" sz="2500" dirty="0" smtClean="0">
                <a:solidFill>
                  <a:srgbClr val="C00000"/>
                </a:solidFill>
              </a:rPr>
              <a:t>(жест, мимика); </a:t>
            </a:r>
          </a:p>
          <a:p>
            <a:pPr>
              <a:buFont typeface="Arial" pitchFamily="34" charset="0"/>
              <a:buChar char="•"/>
            </a:pPr>
            <a:r>
              <a:rPr lang="ru-RU" sz="2500" i="1" dirty="0" err="1" smtClean="0">
                <a:solidFill>
                  <a:srgbClr val="C00000"/>
                </a:solidFill>
              </a:rPr>
              <a:t>проксемические</a:t>
            </a:r>
            <a:r>
              <a:rPr lang="ru-RU" sz="2500" i="1" dirty="0" smtClean="0">
                <a:solidFill>
                  <a:srgbClr val="C00000"/>
                </a:solidFill>
              </a:rPr>
              <a:t> </a:t>
            </a:r>
            <a:r>
              <a:rPr lang="ru-RU" sz="2500" dirty="0" smtClean="0">
                <a:solidFill>
                  <a:srgbClr val="C00000"/>
                </a:solidFill>
              </a:rPr>
              <a:t>(позы, движения, дистанция общения).</a:t>
            </a:r>
          </a:p>
          <a:p>
            <a:pPr lvl="0"/>
            <a:r>
              <a:rPr lang="ru-RU" sz="2500" dirty="0" smtClean="0">
                <a:solidFill>
                  <a:srgbClr val="C00000"/>
                </a:solidFill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Умения общаться в различных организационно - коммуникативных формах</a:t>
            </a:r>
            <a:r>
              <a:rPr lang="ru-RU" sz="2500" dirty="0" smtClean="0">
                <a:solidFill>
                  <a:srgbClr val="C00000"/>
                </a:solidFill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использовать организационно-коммуникативные формы установления отношений; </a:t>
            </a: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организационно-коммуникативные формы планирования совместной деятельности;</a:t>
            </a: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оппозиционные организационно-коммуникативные формы; </a:t>
            </a: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коммуникативные формы дискуссии и полемики.</a:t>
            </a:r>
          </a:p>
          <a:p>
            <a:pPr lvl="0"/>
            <a:r>
              <a:rPr lang="ru-RU" sz="2500" dirty="0" smtClean="0">
                <a:solidFill>
                  <a:srgbClr val="C00000"/>
                </a:solidFill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</a:rPr>
              <a:t>Умения взаимодействовать на уровне:</a:t>
            </a:r>
            <a:endParaRPr lang="ru-RU" sz="25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диалога – с личностью или группой;</a:t>
            </a: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на уровне </a:t>
            </a:r>
            <a:r>
              <a:rPr lang="ru-RU" sz="2500" dirty="0" err="1" smtClean="0">
                <a:solidFill>
                  <a:srgbClr val="C00000"/>
                </a:solidFill>
              </a:rPr>
              <a:t>полилога</a:t>
            </a:r>
            <a:r>
              <a:rPr lang="ru-RU" sz="2500" dirty="0" smtClean="0">
                <a:solidFill>
                  <a:srgbClr val="C00000"/>
                </a:solidFill>
              </a:rPr>
              <a:t> – с массой или группой;</a:t>
            </a:r>
          </a:p>
          <a:p>
            <a:pPr lvl="0">
              <a:buFont typeface="Arial" pitchFamily="34" charset="0"/>
              <a:buChar char="•"/>
            </a:pPr>
            <a:r>
              <a:rPr lang="ru-RU" sz="2500" dirty="0" smtClean="0">
                <a:solidFill>
                  <a:srgbClr val="C00000"/>
                </a:solidFill>
              </a:rPr>
              <a:t>на уровне межгруппового диалога и т.д.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 для ребенка,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Будто бы вторая мать.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Кто поймет ребенка лучше?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Мамочке совет кто даст? 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Успокоит и подскажет,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им дальше в мир шагать.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Воспитатель это просто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состояние души.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Без которой невозможно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мир ребенка нам войти.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dirty="0" smtClean="0"/>
              <a:t>                                                                                                 </a:t>
            </a:r>
          </a:p>
          <a:p>
            <a:pPr algn="ctr"/>
            <a:r>
              <a:rPr lang="ru-RU" dirty="0" smtClean="0"/>
              <a:t>Ирина Мартынова, воспитатель</a:t>
            </a:r>
          </a:p>
          <a:p>
            <a:r>
              <a:rPr lang="ru-RU" dirty="0" smtClean="0"/>
              <a:t> </a:t>
            </a:r>
          </a:p>
          <a:p>
            <a:pPr marL="0" indent="0" algn="just">
              <a:tabLst>
                <a:tab pos="355600" algn="l"/>
              </a:tabLst>
            </a:pPr>
            <a:r>
              <a:rPr lang="ru-RU" b="1" dirty="0" smtClean="0"/>
              <a:t> 	Воспитатель - это все-таки призвание. Это первый человек после родителей, кто делится с ребятами информацией о мире. То, что не удастся развить в дошкольном возрасте, будет навсегда упущено. Наша работа - очень благодарная, хотя ее результаты мы полностью и не увидим.</a:t>
            </a:r>
            <a:endParaRPr lang="ru-RU" dirty="0" smtClean="0"/>
          </a:p>
          <a:p>
            <a:pPr algn="r"/>
            <a:r>
              <a:rPr lang="ru-RU" dirty="0" smtClean="0"/>
              <a:t> </a:t>
            </a:r>
            <a:r>
              <a:rPr lang="ru-RU" b="1" dirty="0" smtClean="0"/>
              <a:t> </a:t>
            </a:r>
            <a:r>
              <a:rPr lang="ru-RU" dirty="0" smtClean="0"/>
              <a:t>Любовь Меньщикова, победитель конкурса «Лучший воспитатель», г. Москва).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«Есть 3 профессии, от Бога: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Лечить, учить и судить!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Остальные от лукавого…»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				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народная мудрость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Работа воспитателя дошкольной образовательной организации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характеризуется как деятельность, которой присущи интуиция, вдохновение, находчивость,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изобретательность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Творческая деятельность воспитателя не может осуществляться по шаблону, поскольку неотъемлемыми ее компонентами является оригинальность, отход от штампов, неожиданность, умение действовать интуитивно, в зависимости от обстоятельств.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настоящее время  востребован не просто воспитатель, </a:t>
            </a:r>
            <a:r>
              <a:rPr lang="ru-RU" b="1" u="sng" dirty="0" smtClean="0">
                <a:solidFill>
                  <a:srgbClr val="C00000"/>
                </a:solidFill>
              </a:rPr>
              <a:t>а воспитатель - исследователь, воспитатель – психолог, воспитатель – технолог</a:t>
            </a:r>
            <a:r>
              <a:rPr lang="ru-RU" b="1" dirty="0" smtClean="0">
                <a:solidFill>
                  <a:srgbClr val="C00000"/>
                </a:solidFill>
              </a:rPr>
              <a:t>, поэтому одним из главных составляющих профессиональной компетентности педагога ДОО является его способность к  </a:t>
            </a:r>
            <a:r>
              <a:rPr lang="ru-RU" b="1" dirty="0" err="1" smtClean="0">
                <a:solidFill>
                  <a:srgbClr val="C00000"/>
                </a:solidFill>
              </a:rPr>
              <a:t>САМОобразованию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 Самообразование – это система умственного и мировоззренческого самовоспитания, влекущая за собой волевое и нравственное самоусовершенствование, но не ставящая их своей целью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Самообразование педагога является  необходимым условием его профессиональной деятельности.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Для того чтобы учить других, нужно знать больше, чем все остальные.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Самообразование – целенаправленная познавательная деятельность, управляемая самой личностью; приобретение систематических знаний в какой-либо области науки, техники, культуры и т.п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Деятельность педагога в области самообразования должна включать в себя: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80728"/>
            <a:ext cx="8964488" cy="5688632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изучение и внедрение новых педагогических технологий, форм, методов и приемов обучения;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посещение занятий коллег;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участие в обмене педагогическим опытом;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самоанализ своей профессиональной деятельности;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совершенствование  своих  знаний  в области классической и современной психологии и педагогики;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изучение  событий  современной экономической, политической и культурной жизни;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повышение  уровня своей эрудиции, правовой и общей культуры.</a:t>
            </a:r>
          </a:p>
          <a:p>
            <a:endParaRPr lang="ru-RU" dirty="0"/>
          </a:p>
        </p:txBody>
      </p:sp>
      <p:pic>
        <p:nvPicPr>
          <p:cNvPr id="28677" name="Picture 5" descr="http://paidagogos.com/wp-content/uploads/2015/01/Teor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861048"/>
            <a:ext cx="4229200" cy="2819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/>
              <a:t>Коммуникативная компетентность педагога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908720"/>
            <a:ext cx="8784976" cy="568863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Коммуникативная компетентность педагога - </a:t>
            </a:r>
            <a:r>
              <a:rPr lang="ru-RU" dirty="0" smtClean="0">
                <a:solidFill>
                  <a:srgbClr val="C00000"/>
                </a:solidFill>
              </a:rPr>
              <a:t>определенный уровень сформированности личностного и профессионального опыта взаимодействия с окружаю­щими, который требуется индивиду, чтобы в рамках своих способностей и социального статуса успешно функционировать в профессиональной среде и обществе.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 комплекс умений, составляющих коммуникативную компетентность педагога, включают умения:</a:t>
            </a:r>
            <a:endParaRPr lang="ru-RU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анализа и оценки коммуникативной ситуации,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формирования цели, подбора и использования средств для реализации плана и его коррекции,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оценки эффективности результата, ко­торые необходимы для производства полноценного ком­муникативного акта,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выбирать коммуникативные стратегии адекватно ситуации,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вступать в контакт с людьми с учетом их половозрастных, социально-куль­турных, статусных характеристик,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активно реаги­ровать на изменение обстановки, перестроить общение с учетом перемены эмоционального настроения партнера,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>
                <a:solidFill>
                  <a:srgbClr val="C00000"/>
                </a:solidFill>
              </a:rPr>
              <a:t> вести беседу, дискуссию, достигать соглашений, с помощью слова осуществлять психотерапию общения, анализировать коммуникативные конфликты.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476672"/>
            <a:ext cx="8784976" cy="61926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Всё будет хорошо! Я узнавала!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Гласила надпись на асфальте мелом.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Я долго в умилении стояла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И уходить, признаюсь, не хотела.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Кто написал и для кого – не знаю.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Но эти строчки душу мне согрели,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Как незабудки в середине мая,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Как белые подснежники апреля!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Простая и коротенькая фраза.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На первый взгляд, - немудрая такая,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Но сколько оптимизма дарит сразу,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И радостных улыбок зажигает!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Всё будет хорошо? Конечно, будет!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И хочется поверить в это смело!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Как здорово дарить надежду людям…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Пусть даже просто на асфальте мелом…</a:t>
            </a:r>
          </a:p>
          <a:p>
            <a:pPr algn="ctr"/>
            <a:endParaRPr lang="ru-RU" sz="2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rsvetlychok.68edu.ru/wp-content/uploads/2016/11/%D1%86%D0%B2%D0%B5%D1%82%D1%8B-768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472"/>
            <a:ext cx="6838528" cy="6838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type="body" sz="quarter" idx="10"/>
          </p:nvPr>
        </p:nvSpPr>
        <p:spPr>
          <a:xfrm>
            <a:off x="179512" y="2420888"/>
            <a:ext cx="8784976" cy="5688632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Адрес: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623850 Свердловская область, г. Ирбит, ул. Пролетарская,16  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Телефон для записи на консультацию к специалистам Центра  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8 (343-55) 6-35-42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Электронная почта: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detiirbita@rambler.ru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Адрес сайта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 </a:t>
            </a:r>
            <a:r>
              <a:rPr lang="ru-RU" sz="24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hlinkClick r:id="rId2"/>
              </a:rPr>
              <a:t>detiirbita.ru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Часы работы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08.00-16.30, перерыв 12.00 -12.30</a:t>
            </a:r>
          </a:p>
          <a:p>
            <a:pPr eaLnBrk="1" hangingPunct="1">
              <a:buFontTx/>
              <a:buNone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        Выходные – суббота, воскресенье 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1268" name="Picture 6" descr="http://photos.wikimapia.org/p/00/03/87/61/98_big.jpg"/>
          <p:cNvPicPr>
            <a:picLocks noChangeAspect="1" noChangeArrowheads="1"/>
          </p:cNvPicPr>
          <p:nvPr/>
        </p:nvPicPr>
        <p:blipFill>
          <a:blip r:embed="rId3" cstate="print"/>
          <a:srcRect l="4286" t="2753" b="42201"/>
          <a:stretch>
            <a:fillRect/>
          </a:stretch>
        </p:blipFill>
        <p:spPr bwMode="auto">
          <a:xfrm>
            <a:off x="4427984" y="188640"/>
            <a:ext cx="452437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3563888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ГКУ СО «Ирбитский центр психолого-педагогической, медицинской и социальной помощи» </a:t>
            </a:r>
          </a:p>
          <a:p>
            <a:pPr lvl="0" algn="ctr">
              <a:spcBef>
                <a:spcPct val="20000"/>
              </a:spcBef>
            </a:pPr>
            <a:r>
              <a:rPr lang="ru-RU" sz="1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(Ирбитский ЦППМСП)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23727" y="1988840"/>
            <a:ext cx="5544617" cy="1427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 внимание! </a:t>
            </a:r>
            <a:endParaRPr lang="ru-RU" sz="5400" b="1" cap="none" spc="50" dirty="0">
              <a:ln w="11430">
                <a:solidFill>
                  <a:srgbClr val="C0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548680"/>
            <a:ext cx="7920880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Сравнительная характеристика</a:t>
            </a:r>
            <a:br>
              <a:rPr lang="ru-RU" sz="2700" dirty="0" smtClean="0"/>
            </a:br>
            <a:r>
              <a:rPr lang="ru-RU" sz="2700" dirty="0" smtClean="0"/>
              <a:t>отношения к образованию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980728"/>
          <a:ext cx="8424936" cy="5348715"/>
        </p:xfrm>
        <a:graphic>
          <a:graphicData uri="http://schemas.openxmlformats.org/drawingml/2006/table">
            <a:tbl>
              <a:tblPr/>
              <a:tblGrid>
                <a:gridCol w="4212028"/>
                <a:gridCol w="4212908"/>
              </a:tblGrid>
              <a:tr h="235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  век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 век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характеристика потока информации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1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Минимальный поток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информации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Поток информации увеличился в 2,5 раза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2.информационная компетентность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28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найти информацию для решения проблемы быстро и качественно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Быстрая сменяемость мира – понимание важности и неважности информации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передача информации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56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Традиционная схема передачи информации: от взрослого к ребёнку. От старшего поколения к младшему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Нарушение традиционной схемы передачи знаний и опыта. Мы учимся у детей. Быстрая сменяемость мира требует от ребёнка комплексного инструментария познания окружающего мира.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8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  отношение к воспитанию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33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Родители должны заниматься воспитанием. Воспитывай, пока лежит поперёк кровати. Старались поддерживать ответственность родителей в воспитании детей. Воспитатель точно знал, что от него требуется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Ребёнок должен развиваться по своей траектории. Теории свободного воспитания.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Родители вынуждены зарабатывать на жизнь. «Вы (воспитатели) за это деньги получаете». Много разных запросов от родителей.</a:t>
                      </a: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Сравнительная характеристика</a:t>
            </a:r>
            <a:br>
              <a:rPr lang="ru-RU" sz="2400" dirty="0" smtClean="0"/>
            </a:br>
            <a:r>
              <a:rPr lang="ru-RU" sz="2400" dirty="0" smtClean="0"/>
              <a:t>отношения к образованию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908720"/>
          <a:ext cx="8712968" cy="5551491"/>
        </p:xfrm>
        <a:graphic>
          <a:graphicData uri="http://schemas.openxmlformats.org/drawingml/2006/table">
            <a:tbl>
              <a:tblPr/>
              <a:tblGrid>
                <a:gridCol w="3816424"/>
                <a:gridCol w="4896544"/>
              </a:tblGrid>
              <a:tr h="1946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6.восприятие учителя, воспитателя?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81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Полубог. Воспитатель, учитель – главные источники информации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Человек, который создаёт условия для достижения всеми принятого результата. Возросла роль взрослого в защите от вредной информации, от негативного воздействия излишних источников информации.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 органы самоуправления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(пионеры, октябрята, комсомол) и родительское. Ведомственные сады. Шефы.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Детское (совет школы, детские организации). Управляющий совет, Попечительский совет. Социальное партнёрство.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общество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28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Закрытое. За границу не выедешь. Были чёткие понятия: хорошо и плохо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Открытое общество. Культурная неустойчивость  окружающего мира, смешение культур, иногда противоречивость предлагаемых разными культурами образцов поведения и отношения к миру. Изменились ценности общества.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Отношение государства к образованию (кому нужно?)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7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Государству было выгодно,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чтобы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учились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 получали образование. Нужны были квалифицированные работники.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Образование даётся в интересах семьи, общества, государства 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68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10.Основной вопрос у детей</a:t>
                      </a:r>
                      <a:endParaRPr lang="ru-RU" sz="1600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Почему? Зачем?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что мне за это будет?</a:t>
                      </a:r>
                    </a:p>
                  </a:txBody>
                  <a:tcPr marL="48381" marR="48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088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по завоеванию авторитета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836712"/>
            <a:ext cx="8784976" cy="5832648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Не навредите, ищите в детях хорошее.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Замечайте и отмечайте  малейшие их успехи. От неудач дети озлобляются.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Не приписывайте успех себе, а вину ребёнку.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Ошиблись – извинитесь, но ошибайтесь реже.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Будьте великодушны, умейте прощать.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Не кричите и не оскорбляйте ребёнка ни при каких обстоятельствах.    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Только приблизив к себе ребёнка, можно влиять на развитие его духовного мира.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Не ищите в лице родителей средство для расправы за собственную беспомощность в общении с детьми (</a:t>
            </a:r>
            <a:r>
              <a:rPr lang="ru-RU" sz="2000" i="1" dirty="0" smtClean="0">
                <a:solidFill>
                  <a:srgbClr val="C00000"/>
                </a:solidFill>
              </a:rPr>
              <a:t>для родителя ребёнок самый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i="1" dirty="0" smtClean="0">
                <a:solidFill>
                  <a:srgbClr val="C00000"/>
                </a:solidFill>
              </a:rPr>
              <a:t>лучший и если будете постоянно выговаривать за непослушание ребёнка, его неумелость, то вряд ли он станет союзником в совместном развитии и воспитании  ребёнка, скорее, наоборот</a:t>
            </a:r>
            <a:r>
              <a:rPr lang="ru-RU" sz="2000" dirty="0" smtClean="0">
                <a:solidFill>
                  <a:srgbClr val="C00000"/>
                </a:solidFill>
              </a:rPr>
              <a:t>)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Дайте ребёнку ощутить, что сочувствуете ему, верите в него, хорошего мнения о нём, несмотря на его оплошность.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</a:rPr>
              <a:t> Если вы требуете уважения к себе, то вам нужно научиться уважать и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Рекомендации по завоеванию авторитета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Ваши слова не должны расходиться с делом.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Если вы что-то запрещаете детям, то и сами не должны этого делать. Никогда не говорите фразы типа: «Вам нельзя этого делать, потому что вы маленькие». Это унижает детей. А педагог должен быть наравне с ними.</a:t>
            </a:r>
          </a:p>
          <a:p>
            <a:endParaRPr lang="ru-RU" sz="105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Будьте честными с детьми.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Дети – это такие живые детекторы лжи – они безошибочно чувствуют, когда им лгут. И никогда не будут уважать и доверять человеку, если почувствуют, что он с ними не честен. </a:t>
            </a:r>
          </a:p>
          <a:p>
            <a:endParaRPr lang="ru-RU" sz="1200" dirty="0" smtClean="0">
              <a:solidFill>
                <a:srgbClr val="C0000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Используйте при работе с детьми игру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Всегда и везде. Ведь игра – это основной вид деятельности дошкольника и младшего школьника. Игра – это их мир. И если вы сумеете проникнуть в этот мир, все пути для вас будут открыты.</a:t>
            </a:r>
          </a:p>
          <a:p>
            <a:endParaRPr lang="ru-RU" sz="1050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Фундаментом позитивной педагогики является принятие каждого ребёнка. </a:t>
            </a:r>
            <a:r>
              <a:rPr lang="ru-RU" dirty="0" smtClean="0">
                <a:solidFill>
                  <a:srgbClr val="C00000"/>
                </a:solidFill>
              </a:rPr>
              <a:t>А предпосылкой этого принятия, то есть первым шагом — умение увидеть в любом ребенке что-то хорошее.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0" cy="64807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Шесть основных причин,</a:t>
            </a:r>
            <a:br>
              <a:rPr lang="ru-RU" sz="2700" dirty="0" smtClean="0"/>
            </a:br>
            <a:r>
              <a:rPr lang="ru-RU" sz="2700" dirty="0" smtClean="0"/>
              <a:t> которые лежат в основе неуверенности</a:t>
            </a:r>
            <a:br>
              <a:rPr lang="ru-RU" sz="2700" dirty="0" smtClean="0"/>
            </a:br>
            <a:r>
              <a:rPr lang="ru-RU" sz="2700" dirty="0" smtClean="0"/>
              <a:t> в своих силах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1.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Недостаток практики: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вы недостаточно часто на практике проявляете себя и не пытаетесь установить, можете ли вы быть более уверенными в себе.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2.Формировавшее вас воспитание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родители и педагоги теми или иными способами ещё в детстве уменьшили вашу способность постоять за себя.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3.Смутные представления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у вас нет чётких образцов поведения, и вы сами не знаете, чего хотите.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4.Опасения враждебности: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вы боитесь проявлений враждебности, гнева и отрицательных реакций и избегаете любых конфликтов.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5. Недооценка себя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вы не чувствуете за собой право занимать твёрдую позицию и требовать корректного и честного отношения  к себе.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6.Плохая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самопрезентация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обычно вы выражаете свои мысли смутно и неубедительно, противоречиво или эмоционально.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7920880" cy="86409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Некоторые условия успешности</a:t>
            </a:r>
            <a:br>
              <a:rPr lang="ru-RU" sz="3100" dirty="0" smtClean="0"/>
            </a:br>
            <a:r>
              <a:rPr lang="ru-RU" sz="3100" dirty="0" smtClean="0"/>
              <a:t>педагогической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Личное обаяние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Оригинальность поведения и суждений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Устойчивый авторитет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Умение организовывать деятельность и общение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Умение заметить и поддержать любой успех ребёнка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Тактичность и корректность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Терпение и терпимость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Умение уважать чужое мнение, ребёнка в том числе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Умение хранить детские тайны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Способность понимать и чувствовать другого человека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Гибкость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Находчивость и способность к экспромту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Наблюдательность</a:t>
            </a:r>
          </a:p>
          <a:p>
            <a:pPr lvl="0">
              <a:buFont typeface="+mj-lt"/>
              <a:buAutoNum type="arabicPeriod"/>
            </a:pP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Наличие притягательных для детей умений и навыков.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3913</Words>
  <Application>Microsoft Office PowerPoint</Application>
  <PresentationFormat>Экран (4:3)</PresentationFormat>
  <Paragraphs>337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Сравнительная характеристика отношения к образованию </vt:lpstr>
      <vt:lpstr>Сравнительная характеристика отношения к образованию</vt:lpstr>
      <vt:lpstr>Рекомендации по завоеванию авторитета </vt:lpstr>
      <vt:lpstr>Рекомендации по завоеванию авторитета</vt:lpstr>
      <vt:lpstr>Шесть основных причин,  которые лежат в основе неуверенности  в своих силах </vt:lpstr>
      <vt:lpstr>Некоторые условия успешности педагогической деятельности </vt:lpstr>
      <vt:lpstr>Позитивная жизненная философия</vt:lpstr>
      <vt:lpstr>«Каждый человек имеет свои границы» Один из основателей гештальт – терапии Фредерик  Пёрлз </vt:lpstr>
      <vt:lpstr>ВЗАИМОСВЯЗЬ ТЕЛА И ВНУТРЕННЕГО СОСТОЯНИЯ ЧЕЛОВЕКА </vt:lpstr>
      <vt:lpstr>ВЗАИМОСВЯЗЬ ТЕЛА И ВНУТРЕННЕГО СОСТОЯНИЯ ЧЕЛОВЕКА</vt:lpstr>
      <vt:lpstr>Если педагог обладает высокой социальной компетентностью, развивает эффективную жизненную философию и повышает уровень своего телесного осознания, тогда он: </vt:lpstr>
      <vt:lpstr>Профессиональный личностный рост</vt:lpstr>
      <vt:lpstr>Самообразование педагога</vt:lpstr>
      <vt:lpstr>Способы самоорганизации самообразования</vt:lpstr>
      <vt:lpstr>Главной,  в обеспечении  профессионального роста педагога  является частица САМО - </vt:lpstr>
      <vt:lpstr>«Синдром профессионального выгорания» </vt:lpstr>
      <vt:lpstr>  Развитие коммуникативных качеств   </vt:lpstr>
      <vt:lpstr> Умение читать людей </vt:lpstr>
      <vt:lpstr> Умение влиять на других </vt:lpstr>
      <vt:lpstr> Способы влияния педагога </vt:lpstr>
      <vt:lpstr> Эффективная жизненная философия </vt:lpstr>
      <vt:lpstr>Требования ФГОС ДО</vt:lpstr>
      <vt:lpstr>Четыре наиболее важных требования к личности педагога и его профессиональной деятельности, которые находятся в русле современных концепций дошкольного образования: </vt:lpstr>
      <vt:lpstr>Группы компетенций:</vt:lpstr>
      <vt:lpstr>Характеристика коммуникативной компетентности воспитателя дошкольной образовательной организации</vt:lpstr>
      <vt:lpstr>Характеристика коммуникативной компетентности воспитателя дошкольной образовательной организации</vt:lpstr>
      <vt:lpstr>Работа воспитателя дошкольной образовательной организации </vt:lpstr>
      <vt:lpstr> Деятельность педагога в области самообразования должна включать в себя: </vt:lpstr>
      <vt:lpstr>Коммуникативная компетентность педагога 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FirstUser</cp:lastModifiedBy>
  <cp:revision>49</cp:revision>
  <dcterms:created xsi:type="dcterms:W3CDTF">2017-05-02T05:07:46Z</dcterms:created>
  <dcterms:modified xsi:type="dcterms:W3CDTF">2017-09-26T04:40:29Z</dcterms:modified>
</cp:coreProperties>
</file>