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sldIdLst>
    <p:sldId id="258" r:id="rId2"/>
    <p:sldId id="264" r:id="rId3"/>
    <p:sldId id="324" r:id="rId4"/>
    <p:sldId id="325" r:id="rId5"/>
    <p:sldId id="326" r:id="rId6"/>
    <p:sldId id="327" r:id="rId7"/>
    <p:sldId id="328" r:id="rId8"/>
    <p:sldId id="329" r:id="rId9"/>
    <p:sldId id="266" r:id="rId10"/>
    <p:sldId id="330" r:id="rId11"/>
    <p:sldId id="268" r:id="rId12"/>
    <p:sldId id="300" r:id="rId13"/>
    <p:sldId id="301" r:id="rId14"/>
    <p:sldId id="302" r:id="rId15"/>
    <p:sldId id="303" r:id="rId16"/>
    <p:sldId id="312" r:id="rId17"/>
    <p:sldId id="304" r:id="rId18"/>
    <p:sldId id="315" r:id="rId19"/>
    <p:sldId id="336" r:id="rId20"/>
    <p:sldId id="31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71" autoAdjust="0"/>
  </p:normalViewPr>
  <p:slideViewPr>
    <p:cSldViewPr>
      <p:cViewPr varScale="1">
        <p:scale>
          <a:sx n="104" d="100"/>
          <a:sy n="10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D8DE7-CB06-4D71-AA98-8AA245E701FC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3E91B-4FB8-4BFC-A0F6-37A080E9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A7F0E6-35A6-45CB-8F2F-F85B28A05A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63CCF8-C809-44C1-92F0-46950BA8DA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CC7394-C070-41CA-B9BE-603254C172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C1E34-FE75-4073-A3E1-0A93635A4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7D092F-7285-410B-9B60-2B30D1DBBB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961A6B-A27B-4806-8626-B4D0447AE9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2A394B-E585-443D-AF9B-5DD2E605C3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BC030A-5320-411F-9A55-420443ED6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1A78BE-52BB-4380-A700-3B5DE6D0D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15A4AA-816A-47A5-B1A5-6DF1089F9D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255D77-084D-4FD9-BE00-E1B14A32C1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D41E54-B2A6-4876-8A79-3511AFF0FB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8422F41-FF41-422B-AA03-382B069065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115879;fld=134;dst=100028" TargetMode="External"/><Relationship Id="rId2" Type="http://schemas.openxmlformats.org/officeDocument/2006/relationships/hyperlink" Target="consultantplus://offline/main?base=LAW;n=76617;fld=134;dst=10014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01317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err="1" smtClean="0">
                <a:solidFill>
                  <a:srgbClr val="C00000"/>
                </a:solidFill>
              </a:rPr>
              <a:t>Медиабезопасность</a:t>
            </a:r>
            <a:r>
              <a:rPr lang="ru-RU" sz="4400" dirty="0" smtClean="0">
                <a:solidFill>
                  <a:srgbClr val="C00000"/>
                </a:solidFill>
              </a:rPr>
              <a:t> школьника. 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Современные информационные угрозы, представляющие опасность для здоровья и развития детей</a:t>
            </a:r>
            <a:r>
              <a:rPr lang="ru-RU" sz="4400" dirty="0" smtClean="0"/>
              <a:t>.</a:t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548680"/>
            <a:ext cx="8424936" cy="561657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Компьютерные, электронные игры,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онлайн-игры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i="1" dirty="0" smtClean="0">
                <a:solidFill>
                  <a:srgbClr val="C00000"/>
                </a:solidFill>
              </a:rPr>
              <a:t>пропагандирующие секс, жестокость и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насилие.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200" dirty="0" smtClean="0"/>
              <a:t>В результате увлечения компьютерными играми ребенок может сильно снизить успеваемость в школе, прекратить заниматься социально полезными видами деятельности, сократить до минимума время, проводимое с близкими и реальными друзьями, полностью переключиться на виртуальные формы общения и досуга, то есть приобрести игровую, компьютерную или Интернет-зависимость.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PEGI логотипы</a:t>
            </a:r>
          </a:p>
        </p:txBody>
      </p:sp>
      <p:graphicFrame>
        <p:nvGraphicFramePr>
          <p:cNvPr id="14386" name="Group 50"/>
          <p:cNvGraphicFramePr>
            <a:graphicFrameLocks noGrp="1"/>
          </p:cNvGraphicFramePr>
          <p:nvPr>
            <p:ph type="tbl" idx="1"/>
          </p:nvPr>
        </p:nvGraphicFramePr>
        <p:xfrm>
          <a:off x="395288" y="1073150"/>
          <a:ext cx="8362950" cy="5783834"/>
        </p:xfrm>
        <a:graphic>
          <a:graphicData uri="http://schemas.openxmlformats.org/drawingml/2006/table">
            <a:tbl>
              <a:tblPr/>
              <a:tblGrid>
                <a:gridCol w="1255712"/>
                <a:gridCol w="7107238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Bad Language - Ненормативная лексика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Игра содержит грубые и непристойные выражения.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Discrimination - Дискриминация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Присутствие в продукте сцен или материалов, которые могут порочить или дискриминировать некоторые социальные группы.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Fear - Страх: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Материалы игры могут оказаться страшными и пугаюшими для маленьких детей.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Gambling - Азартные игры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В игре есть возможность сыграть в азартные игры и сделать ставку, в том числе — реальными деньгами.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Sexual Content – Непристойности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В игре присутствует обнажение и/или встречаются сцены с сексуальными отношениями.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Violence - Насилие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Игра изобилует сценами с применением насилия.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01" name="Picture 31" descr="1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268413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2" name="Picture 36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276475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3" name="Picture 40" descr="1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357563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4" name="Picture 45" descr="1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365625"/>
            <a:ext cx="7191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5" name="Picture 48" descr="1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5229225"/>
            <a:ext cx="7191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6" name="Picture 51" descr="1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188" y="6138863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 b="1" dirty="0" smtClean="0">
                <a:solidFill>
                  <a:srgbClr val="993366"/>
                </a:solidFill>
              </a:rPr>
              <a:t>Советы взрослым</a:t>
            </a:r>
            <a:endParaRPr lang="ru-RU" b="1" dirty="0">
              <a:solidFill>
                <a:srgbClr val="9933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11525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 </a:t>
            </a:r>
            <a:r>
              <a:rPr lang="ru-RU" b="1" dirty="0">
                <a:solidFill>
                  <a:srgbClr val="CC3300"/>
                </a:solidFill>
              </a:rPr>
              <a:t>Установите четкие правила пользования интернетом для своего ребенка. </a:t>
            </a:r>
            <a:br>
              <a:rPr lang="ru-RU" b="1" dirty="0">
                <a:solidFill>
                  <a:srgbClr val="CC3300"/>
                </a:solidFill>
              </a:rPr>
            </a:br>
            <a:r>
              <a:rPr lang="ru-RU" dirty="0">
                <a:solidFill>
                  <a:srgbClr val="CC3300"/>
                </a:solidFill>
              </a:rPr>
              <a:t/>
            </a:r>
            <a:br>
              <a:rPr lang="ru-RU" dirty="0">
                <a:solidFill>
                  <a:srgbClr val="CC3300"/>
                </a:solidFill>
              </a:rPr>
            </a:br>
            <a:endParaRPr lang="ru-RU" dirty="0">
              <a:solidFill>
                <a:srgbClr val="CC33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552" y="1916832"/>
            <a:ext cx="8064896" cy="23083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dirty="0"/>
              <a:t>Установите несколько четких и жестких правил для ребенка, чтобы контролировать расписание, время подключения и способ использования им интернета. Убедитесь, что установленные правила выполняются. 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101" name="Picture 5" descr="1265711355_day_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437063"/>
            <a:ext cx="3843338" cy="2205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683568" y="908720"/>
            <a:ext cx="8013700" cy="1295400"/>
          </a:xfrm>
        </p:spPr>
        <p:txBody>
          <a:bodyPr>
            <a:normAutofit fontScale="90000"/>
          </a:bodyPr>
          <a:lstStyle/>
          <a:p>
            <a:pPr algn="l">
              <a:buFontTx/>
              <a:buChar char="•"/>
            </a:pPr>
            <a:r>
              <a:rPr lang="ru-RU" sz="3200" b="1" dirty="0"/>
              <a:t> </a:t>
            </a:r>
            <a:r>
              <a:rPr lang="ru-RU" sz="3200" b="1" dirty="0">
                <a:solidFill>
                  <a:srgbClr val="CC3300"/>
                </a:solidFill>
              </a:rPr>
              <a:t>Ребенок должен понять, что его виртуальный собеседник может выдавать себя за другого. </a:t>
            </a:r>
            <a:r>
              <a:rPr lang="ru-RU" sz="3200" dirty="0">
                <a:solidFill>
                  <a:srgbClr val="CC3300"/>
                </a:solidFill>
              </a:rPr>
              <a:t/>
            </a:r>
            <a:br>
              <a:rPr lang="ru-RU" sz="3200" dirty="0">
                <a:solidFill>
                  <a:srgbClr val="CC3300"/>
                </a:solidFill>
              </a:rPr>
            </a:br>
            <a:endParaRPr lang="ru-RU" sz="3200" dirty="0">
              <a:solidFill>
                <a:srgbClr val="CC3300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11560" y="1988840"/>
            <a:ext cx="7416800" cy="30130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dirty="0"/>
              <a:t>Отсутствием возможности видеть и слышать других пользователей легко воспользоваться. И 10-летний друг вашего ребенка по чату в реальности может оказаться злоумышленником. Поэтому запретите ребенку назначать встречи с виртуальными знакомыми.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129" name="Picture 9" descr="gb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05064"/>
            <a:ext cx="3456310" cy="2591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6792"/>
            <a:ext cx="5447580" cy="1143000"/>
          </a:xfrm>
        </p:spPr>
        <p:txBody>
          <a:bodyPr>
            <a:normAutofit fontScale="90000"/>
          </a:bodyPr>
          <a:lstStyle/>
          <a:p>
            <a:pPr algn="l">
              <a:buFontTx/>
              <a:buChar char="•"/>
            </a:pPr>
            <a:r>
              <a:rPr lang="ru-RU" sz="3200" b="1" dirty="0"/>
              <a:t> </a:t>
            </a:r>
            <a:r>
              <a:rPr lang="ru-RU" sz="3200" b="1" dirty="0">
                <a:solidFill>
                  <a:srgbClr val="003399"/>
                </a:solidFill>
              </a:rPr>
              <a:t>Не разрешайте ребенку предоставлять личную информацию через интернет.</a:t>
            </a:r>
            <a:br>
              <a:rPr lang="ru-RU" sz="3200" b="1" dirty="0">
                <a:solidFill>
                  <a:srgbClr val="003399"/>
                </a:solidFill>
              </a:rPr>
            </a:b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3887787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/>
              <a:t>	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67544" y="2708920"/>
            <a:ext cx="8208912" cy="41549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Ребенку нужно знать, что нельзя через интернет давать сведения о своем имени, возрасте, номере телефона, номере школы или домашнем адресе, и т.д. </a:t>
            </a:r>
            <a:endParaRPr lang="ru-RU" sz="2400" dirty="0" smtClean="0"/>
          </a:p>
          <a:p>
            <a:r>
              <a:rPr lang="ru-RU" sz="2400" dirty="0" smtClean="0"/>
              <a:t>Убедитесь</a:t>
            </a:r>
            <a:r>
              <a:rPr lang="ru-RU" sz="2400" dirty="0"/>
              <a:t>, что у него нет доступа к номеру кредитной карты или банковским данным. </a:t>
            </a:r>
            <a:endParaRPr lang="ru-RU" sz="2400" dirty="0" smtClean="0"/>
          </a:p>
          <a:p>
            <a:r>
              <a:rPr lang="ru-RU" sz="2400" dirty="0" smtClean="0"/>
              <a:t>Научите </a:t>
            </a:r>
            <a:r>
              <a:rPr lang="ru-RU" sz="2400" dirty="0"/>
              <a:t>ребенка использовать прозвища (</a:t>
            </a:r>
            <a:r>
              <a:rPr lang="ru-RU" sz="2400" dirty="0" err="1"/>
              <a:t>ники</a:t>
            </a:r>
            <a:r>
              <a:rPr lang="ru-RU" sz="2400" dirty="0"/>
              <a:t>) при общении через интернет: анонимность - отличный способ защиты. </a:t>
            </a:r>
            <a:endParaRPr lang="ru-RU" sz="2400" dirty="0" smtClean="0"/>
          </a:p>
          <a:p>
            <a:r>
              <a:rPr lang="ru-RU" sz="2400" dirty="0" smtClean="0"/>
              <a:t>Не </a:t>
            </a:r>
            <a:r>
              <a:rPr lang="ru-RU" sz="2400" dirty="0"/>
              <a:t>выкладывайте фотографии ребенка на </a:t>
            </a:r>
            <a:r>
              <a:rPr lang="ru-RU" sz="2400" dirty="0" err="1"/>
              <a:t>веб-страницах</a:t>
            </a:r>
            <a:r>
              <a:rPr lang="ru-RU" sz="2400" dirty="0"/>
              <a:t> или публичных форумах.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1269" name="Picture 5" descr="Безымянный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555776" cy="2257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7931150" cy="1143000"/>
          </a:xfrm>
        </p:spPr>
        <p:txBody>
          <a:bodyPr>
            <a:normAutofit fontScale="90000"/>
          </a:bodyPr>
          <a:lstStyle/>
          <a:p>
            <a:pPr algn="l">
              <a:buFontTx/>
              <a:buChar char="•"/>
            </a:pPr>
            <a:r>
              <a:rPr lang="ru-RU" sz="3200" b="1"/>
              <a:t> </a:t>
            </a:r>
            <a:r>
              <a:rPr lang="ru-RU" sz="3200" b="1">
                <a:solidFill>
                  <a:srgbClr val="CC3300"/>
                </a:solidFill>
              </a:rPr>
              <a:t>Оградите ребенка от ненадлежащего веб-содержимого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849121" cy="3600450"/>
          </a:xfrm>
          <a:solidFill>
            <a:srgbClr val="CCFF99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ru-RU" sz="800" b="1" dirty="0"/>
          </a:p>
          <a:p>
            <a:pPr>
              <a:lnSpc>
                <a:spcPct val="80000"/>
              </a:lnSpc>
              <a:buFontTx/>
              <a:buNone/>
            </a:pPr>
            <a:endParaRPr lang="ru-RU" sz="2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/>
              <a:t>	Научите его, как следует поступать при столкновении с подозрительным материалом, расскажите, что не нужно нажимать на ссылки в электронных сообщениях от неизвестных источников, открывать различные вложения. Такие ссылки могут вести на нежелательные сайты, или содержать вирусы, которые заразят ваш компьютер. </a:t>
            </a:r>
            <a:endParaRPr lang="ru-RU" sz="2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smtClean="0"/>
              <a:t>Удаляйте </a:t>
            </a:r>
            <a:r>
              <a:rPr lang="ru-RU" sz="2200" dirty="0"/>
              <a:t>с вашего компьютера следы информации, которую нежелательно обнаружить вашему ребенку (журнал событий браузера, электронные сообщения, документы и т.д.).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2292" name="Picture 4" descr="Безымянный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3095625" cy="199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13593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000" dirty="0">
              <a:latin typeface="Cambria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mbria" pitchFamily="18" charset="0"/>
              </a:rPr>
              <a:t>Объясните детям, что они не должны загружать из Интернета программы, музыку или файлы без вашего разрешения. Обмениваясь файлами и загружая из Интернета текст, изображения и другие материалы, они могут нарушить законы об авторских 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правах или получит нежелательный </a:t>
            </a:r>
            <a:r>
              <a:rPr lang="ru-RU" sz="2000" dirty="0" err="1" smtClean="0">
                <a:solidFill>
                  <a:srgbClr val="002060"/>
                </a:solidFill>
                <a:latin typeface="Cambria" pitchFamily="18" charset="0"/>
              </a:rPr>
              <a:t>контент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Cambria" pitchFamily="18" charset="0"/>
            </a:endParaRPr>
          </a:p>
          <a:p>
            <a:pPr algn="just"/>
            <a:endParaRPr lang="ru-RU" sz="2000" dirty="0">
              <a:latin typeface="Cambria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 dirty="0">
                <a:solidFill>
                  <a:srgbClr val="0033CC"/>
                </a:solidFill>
                <a:latin typeface="Cambria" pitchFamily="18" charset="0"/>
              </a:rPr>
              <a:t>Узнавайте у детей, какие чаты и доски объявлений они посещают и с кем общаются. Поощряйте общение в отслеживаемых комнатах бесед (чатах) и настаивайте на том, чтобы дети общались только в общих окнах комнат бесед</a:t>
            </a:r>
            <a:r>
              <a:rPr lang="ru-RU" sz="2000" dirty="0" smtClean="0">
                <a:solidFill>
                  <a:srgbClr val="0033CC"/>
                </a:solidFill>
                <a:latin typeface="Cambria" pitchFamily="18" charset="0"/>
              </a:rPr>
              <a:t>.</a:t>
            </a:r>
          </a:p>
          <a:p>
            <a:pPr algn="just">
              <a:buFont typeface="Arial" charset="0"/>
              <a:buChar char="•"/>
            </a:pPr>
            <a:endParaRPr lang="ru-RU" sz="2000" dirty="0" smtClean="0">
              <a:solidFill>
                <a:srgbClr val="0033CC"/>
              </a:solidFill>
              <a:latin typeface="Cambria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Научите своих детей как реагировать, в случае, если их кто-то обидел или они получили/натолкнулись на агрессивный </a:t>
            </a:r>
            <a:r>
              <a:rPr lang="ru-RU" sz="2000" dirty="0" err="1" smtClean="0">
                <a:solidFill>
                  <a:srgbClr val="002060"/>
                </a:solidFill>
                <a:latin typeface="Cambria" pitchFamily="18" charset="0"/>
              </a:rPr>
              <a:t>контент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 в Интернете,  так же расскажите куда в подобном случае они могут обратится.</a:t>
            </a:r>
            <a:r>
              <a:rPr lang="ru-RU" sz="2000" dirty="0" smtClean="0">
                <a:solidFill>
                  <a:srgbClr val="0033CC"/>
                </a:solidFill>
                <a:latin typeface="Cambria" pitchFamily="18" charset="0"/>
              </a:rPr>
              <a:t> </a:t>
            </a:r>
          </a:p>
          <a:p>
            <a:pPr algn="just">
              <a:buFont typeface="Arial" charset="0"/>
              <a:buChar char="•"/>
            </a:pPr>
            <a:endParaRPr lang="ru-RU" sz="2000" dirty="0" smtClean="0">
              <a:solidFill>
                <a:srgbClr val="0033CC"/>
              </a:solidFill>
              <a:latin typeface="Cambria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 dirty="0" smtClean="0">
                <a:solidFill>
                  <a:srgbClr val="0033CC"/>
                </a:solidFill>
                <a:latin typeface="Cambria" pitchFamily="18" charset="0"/>
              </a:rPr>
              <a:t>Проследите за тем, чтобы дети советовались с вами перед заказом, покупкой или продажей чего-либо в Интернете.</a:t>
            </a:r>
          </a:p>
          <a:p>
            <a:pPr algn="just">
              <a:buFont typeface="Arial" charset="0"/>
              <a:buChar char="•"/>
            </a:pPr>
            <a:endParaRPr lang="ru-RU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just">
              <a:buFont typeface="Arial" charset="0"/>
              <a:buChar char="•"/>
            </a:pPr>
            <a:endParaRPr lang="ru-RU" sz="2000" dirty="0">
              <a:solidFill>
                <a:srgbClr val="0033CC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 fontScale="90000"/>
          </a:bodyPr>
          <a:lstStyle/>
          <a:p>
            <a:pPr>
              <a:buFontTx/>
              <a:buChar char="•"/>
            </a:pPr>
            <a:r>
              <a:rPr lang="ru-RU" sz="3200" b="1" dirty="0"/>
              <a:t>  </a:t>
            </a:r>
            <a:r>
              <a:rPr lang="ru-RU" sz="3200" b="1" dirty="0">
                <a:solidFill>
                  <a:srgbClr val="CC3300"/>
                </a:solidFill>
              </a:rPr>
              <a:t>Установите на компьютер антивирусную программу.</a:t>
            </a:r>
            <a:r>
              <a:rPr lang="ru-RU" sz="4000" dirty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4941168"/>
            <a:ext cx="8280920" cy="1223962"/>
          </a:xfrm>
          <a:solidFill>
            <a:srgbClr val="CCFF99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9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700" dirty="0"/>
              <a:t>	</a:t>
            </a:r>
            <a:r>
              <a:rPr lang="ru-RU" sz="2400" dirty="0"/>
              <a:t>Хороший антивирус – союзник в защите вашего ребенка от опасностей интернета</a:t>
            </a:r>
            <a:r>
              <a:rPr lang="ru-RU" sz="700" dirty="0"/>
              <a:t>.</a:t>
            </a:r>
            <a:br>
              <a:rPr lang="ru-RU" sz="700" dirty="0"/>
            </a:br>
            <a:r>
              <a:rPr lang="ru-RU" sz="900" dirty="0"/>
              <a:t/>
            </a:r>
            <a:br>
              <a:rPr lang="ru-RU" sz="900" dirty="0"/>
            </a:br>
            <a:r>
              <a:rPr lang="ru-RU" sz="900" dirty="0"/>
              <a:t/>
            </a:r>
            <a:br>
              <a:rPr lang="ru-RU" sz="900" dirty="0"/>
            </a:br>
            <a:endParaRPr lang="ru-RU" sz="900" dirty="0"/>
          </a:p>
        </p:txBody>
      </p:sp>
      <p:pic>
        <p:nvPicPr>
          <p:cNvPr id="13316" name="Picture 4" descr="Безымянный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4027488" cy="291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95288" y="55563"/>
            <a:ext cx="8353425" cy="711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/>
            <a:r>
              <a:rPr lang="ru-RU" sz="3200">
                <a:solidFill>
                  <a:srgbClr val="0033CC"/>
                </a:solidFill>
                <a:latin typeface="Cambria" pitchFamily="18" charset="0"/>
              </a:rPr>
              <a:t>Ключевыми функциями модуля Родительского контроля являются:</a:t>
            </a:r>
          </a:p>
          <a:p>
            <a:pPr fontAlgn="t"/>
            <a:endParaRPr lang="ru-RU" sz="1200">
              <a:latin typeface="Cambria" pitchFamily="18" charset="0"/>
            </a:endParaRPr>
          </a:p>
          <a:p>
            <a:pPr algn="just" fontAlgn="t">
              <a:buFont typeface="Arial" charset="0"/>
              <a:buChar char="•"/>
            </a:pPr>
            <a:r>
              <a:rPr lang="ru-RU" sz="2000" b="1">
                <a:solidFill>
                  <a:srgbClr val="C00000"/>
                </a:solidFill>
                <a:latin typeface="Cambria" pitchFamily="18" charset="0"/>
              </a:rPr>
              <a:t>Блокировка сайтов по категориям (порнография/эротика, наркотики, жестокость, нецензурная лексика, оружие, азартные игры, чаты, интернет-почта, социальные сети, экстремизм/терроризм);</a:t>
            </a:r>
          </a:p>
          <a:p>
            <a:pPr algn="just" fontAlgn="t"/>
            <a:r>
              <a:rPr lang="ru-RU" sz="2000" b="1">
                <a:solidFill>
                  <a:srgbClr val="C00000"/>
                </a:solidFill>
                <a:latin typeface="Cambria" pitchFamily="18" charset="0"/>
              </a:rPr>
              <a:t> </a:t>
            </a:r>
          </a:p>
          <a:p>
            <a:pPr algn="just" fontAlgn="t">
              <a:buFont typeface="Arial" charset="0"/>
              <a:buChar char="•"/>
            </a:pPr>
            <a:r>
              <a:rPr lang="ru-RU" sz="2000" b="1">
                <a:solidFill>
                  <a:srgbClr val="C00000"/>
                </a:solidFill>
                <a:latin typeface="Cambria" pitchFamily="18" charset="0"/>
              </a:rPr>
              <a:t>Защита от киберпреступности, направленной против детей; </a:t>
            </a:r>
          </a:p>
          <a:p>
            <a:pPr algn="just" fontAlgn="t"/>
            <a:endParaRPr lang="ru-RU" sz="2000" b="1">
              <a:solidFill>
                <a:srgbClr val="C00000"/>
              </a:solidFill>
              <a:latin typeface="Cambria" pitchFamily="18" charset="0"/>
            </a:endParaRPr>
          </a:p>
          <a:p>
            <a:pPr algn="just" fontAlgn="t">
              <a:buFont typeface="Arial" charset="0"/>
              <a:buChar char="•"/>
            </a:pPr>
            <a:r>
              <a:rPr lang="ru-RU" sz="2000" b="1">
                <a:solidFill>
                  <a:srgbClr val="C00000"/>
                </a:solidFill>
                <a:latin typeface="Cambria" pitchFamily="18" charset="0"/>
              </a:rPr>
              <a:t>Ограничение доступа детей к Интернету и отдельным приложениям (например, играм) по расписанию;</a:t>
            </a:r>
          </a:p>
          <a:p>
            <a:pPr algn="just" fontAlgn="t"/>
            <a:endParaRPr lang="ru-RU" sz="2000" b="1">
              <a:solidFill>
                <a:srgbClr val="C00000"/>
              </a:solidFill>
              <a:latin typeface="Cambria" pitchFamily="18" charset="0"/>
            </a:endParaRPr>
          </a:p>
          <a:p>
            <a:pPr algn="just" fontAlgn="t">
              <a:buFont typeface="Arial" charset="0"/>
              <a:buChar char="•"/>
            </a:pPr>
            <a:r>
              <a:rPr lang="ru-RU" sz="2000" b="1">
                <a:solidFill>
                  <a:srgbClr val="C00000"/>
                </a:solidFill>
                <a:latin typeface="Cambria" pitchFamily="18" charset="0"/>
              </a:rPr>
              <a:t>Включение функции поиска с учётом возрастных ограничений; </a:t>
            </a:r>
          </a:p>
          <a:p>
            <a:pPr algn="just" fontAlgn="t">
              <a:buFont typeface="Arial" charset="0"/>
              <a:buChar char="•"/>
            </a:pPr>
            <a:endParaRPr lang="ru-RU" sz="2000" b="1">
              <a:solidFill>
                <a:srgbClr val="C00000"/>
              </a:solidFill>
              <a:latin typeface="Cambria" pitchFamily="18" charset="0"/>
            </a:endParaRPr>
          </a:p>
          <a:p>
            <a:pPr algn="just" fontAlgn="t">
              <a:buFont typeface="Arial" charset="0"/>
              <a:buChar char="•"/>
            </a:pPr>
            <a:r>
              <a:rPr lang="ru-RU" sz="2000" b="1">
                <a:solidFill>
                  <a:srgbClr val="C00000"/>
                </a:solidFill>
                <a:latin typeface="Cambria" pitchFamily="18" charset="0"/>
              </a:rPr>
              <a:t>Настройка учётных записей пользователей; </a:t>
            </a:r>
          </a:p>
          <a:p>
            <a:pPr algn="just" fontAlgn="t"/>
            <a:endParaRPr lang="ru-RU" sz="2000" b="1">
              <a:solidFill>
                <a:srgbClr val="C00000"/>
              </a:solidFill>
              <a:latin typeface="Cambria" pitchFamily="18" charset="0"/>
            </a:endParaRPr>
          </a:p>
          <a:p>
            <a:pPr algn="just" fontAlgn="t">
              <a:buFont typeface="Arial" charset="0"/>
              <a:buChar char="•"/>
            </a:pPr>
            <a:r>
              <a:rPr lang="ru-RU" sz="2000" b="1">
                <a:solidFill>
                  <a:srgbClr val="C00000"/>
                </a:solidFill>
                <a:latin typeface="Cambria" pitchFamily="18" charset="0"/>
              </a:rPr>
              <a:t>Блокировка доступа к переносным хранилищам информации, сетевым устройствам, дисководам, а также отдельным файлам и каталогам, что делает невозможным удаление или похищение конфиденциальной информации. </a:t>
            </a:r>
          </a:p>
          <a:p>
            <a:endParaRPr lang="ru-RU" sz="2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064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Опция «Ребенок в доме» (Компания «</a:t>
            </a:r>
            <a:r>
              <a:rPr lang="ru-RU" sz="2000" dirty="0" err="1" smtClean="0">
                <a:solidFill>
                  <a:srgbClr val="C00000"/>
                </a:solidFill>
              </a:rPr>
              <a:t>Ростелеком</a:t>
            </a:r>
            <a:r>
              <a:rPr lang="ru-RU" sz="2000" dirty="0" smtClean="0">
                <a:solidFill>
                  <a:srgbClr val="C00000"/>
                </a:solidFill>
              </a:rPr>
              <a:t> - Урал»)!</a:t>
            </a:r>
          </a:p>
          <a:p>
            <a:r>
              <a:rPr lang="ru-RU" sz="1400" dirty="0" smtClean="0"/>
              <a:t>Опция «Ребенок в доме» поможет оградить Ваших детей от негативного воздействия Интернета.</a:t>
            </a:r>
          </a:p>
          <a:p>
            <a:r>
              <a:rPr lang="ru-RU" sz="1400" dirty="0" smtClean="0"/>
              <a:t>Опция «Ребенок в доме» позволяет Вам самостоятельно формировать правила использования Интернета для детей, устанавливать запрет на посещение определенных категорий сайтов, задавать ограничение по времени действия запретов и т.д., при этом весь входящий трафик будет проходить автоматическую проверку на наличие вирусов, троянских программ и т.д.</a:t>
            </a:r>
          </a:p>
          <a:p>
            <a:r>
              <a:rPr lang="ru-RU" sz="1400" dirty="0" smtClean="0"/>
              <a:t>Опцию невозможно отключить, не имея доступ к Личному кабинету, что не позволит ребенку в отсутствие взрослых самостоятельно изменить параметры.</a:t>
            </a:r>
          </a:p>
          <a:p>
            <a:r>
              <a:rPr lang="ru-RU" sz="1400" dirty="0" smtClean="0"/>
              <a:t>Вы всегда можете отключить фильтрацию, не отключая опцию, и открыть полностью доступ к Интернету.</a:t>
            </a:r>
          </a:p>
          <a:p>
            <a:r>
              <a:rPr lang="ru-RU" sz="1400" dirty="0" smtClean="0"/>
              <a:t>Наиболее распространенные категории опасного для детей </a:t>
            </a:r>
            <a:r>
              <a:rPr lang="ru-RU" sz="1400" dirty="0" err="1" smtClean="0"/>
              <a:t>интернет-контента</a:t>
            </a:r>
            <a:r>
              <a:rPr lang="ru-RU" sz="1400" dirty="0" smtClean="0"/>
              <a:t>, который успешно блокируется опцией «Ребенок в доме»: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порнография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наркотики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насилие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экстремизм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суицид и секты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азартные и сетевые игры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платные сайты и мошенничество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социальные сети</a:t>
            </a:r>
          </a:p>
          <a:p>
            <a:r>
              <a:rPr lang="ru-RU" sz="1400" dirty="0" smtClean="0"/>
              <a:t>Для подключения опции достаточно быть абонентом услуги Домашний Интернет от ОАО «</a:t>
            </a:r>
            <a:r>
              <a:rPr lang="ru-RU" sz="1400" dirty="0" err="1" smtClean="0"/>
              <a:t>Ростелеком</a:t>
            </a:r>
            <a:r>
              <a:rPr lang="ru-RU" sz="1400" dirty="0" smtClean="0"/>
              <a:t>». </a:t>
            </a:r>
          </a:p>
          <a:p>
            <a:r>
              <a:rPr lang="ru-RU" sz="1400" dirty="0" smtClean="0"/>
              <a:t>Стоимость опции составляет 100 рублей в месяц на 01.04.2013 г.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Социологические исследования</a:t>
            </a:r>
            <a:r>
              <a:rPr lang="ru-RU" smtClean="0"/>
              <a:t>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497068" cy="554513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1600" b="1" dirty="0" smtClean="0">
                <a:solidFill>
                  <a:srgbClr val="000066"/>
                </a:solidFill>
              </a:rPr>
              <a:t>88% четырёхлетних детей выходят в сеть вместе с родителями. 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b="1" dirty="0" smtClean="0">
                <a:solidFill>
                  <a:srgbClr val="000066"/>
                </a:solidFill>
              </a:rPr>
              <a:t>В 8-9-летнем возрасте дети всё чаще выходят в сеть самостоятельно. 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b="1" dirty="0" smtClean="0">
                <a:solidFill>
                  <a:srgbClr val="000066"/>
                </a:solidFill>
              </a:rPr>
              <a:t>К 14 годам совместное, семейное  пользование сетью сохраняется лишь для 7% подростков. 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b="1" dirty="0" smtClean="0">
                <a:solidFill>
                  <a:srgbClr val="000066"/>
                </a:solidFill>
              </a:rPr>
              <a:t>Больше половины пользователей сети в возрасте до 14 лет просматривают сайты с нежелательным содержимым.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0066"/>
                </a:solidFill>
              </a:rPr>
              <a:t>39% детей посещают </a:t>
            </a:r>
            <a:r>
              <a:rPr lang="ru-RU" sz="1600" b="1" dirty="0" err="1" smtClean="0">
                <a:solidFill>
                  <a:srgbClr val="000066"/>
                </a:solidFill>
              </a:rPr>
              <a:t>порносайты</a:t>
            </a:r>
            <a:r>
              <a:rPr lang="ru-RU" sz="1600" b="1" dirty="0" smtClean="0">
                <a:solidFill>
                  <a:srgbClr val="000066"/>
                </a:solidFill>
              </a:rPr>
              <a:t>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0066"/>
                </a:solidFill>
              </a:rPr>
              <a:t>19% наблюдают сцены насилия,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0066"/>
                </a:solidFill>
              </a:rPr>
              <a:t>16% увлекаются азартными играми.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0066"/>
                </a:solidFill>
              </a:rPr>
              <a:t>Наркотическими веществами и алкоголем интересуются 14% детей.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0066"/>
                </a:solidFill>
              </a:rPr>
              <a:t>Экстремистские и националистические ресурсы посещают 11% несовершеннолетних пользователей.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9388" y="404813"/>
            <a:ext cx="8964612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  <a:latin typeface="Cambria" pitchFamily="18" charset="0"/>
              </a:rPr>
              <a:t>Если вы обеспокоены безопасностью ребенка при его работе в интернете или при использовании мобильной связи,</a:t>
            </a:r>
            <a:br>
              <a:rPr lang="ru-RU" sz="2400">
                <a:solidFill>
                  <a:srgbClr val="C00000"/>
                </a:solidFill>
                <a:latin typeface="Cambria" pitchFamily="18" charset="0"/>
              </a:rPr>
            </a:br>
            <a:endParaRPr lang="ru-RU" sz="2400">
              <a:solidFill>
                <a:srgbClr val="C00000"/>
              </a:solidFill>
              <a:latin typeface="Cambria" pitchFamily="18" charset="0"/>
            </a:endParaRPr>
          </a:p>
          <a:p>
            <a:pPr algn="ctr"/>
            <a:r>
              <a:rPr lang="ru-RU" sz="2400">
                <a:solidFill>
                  <a:srgbClr val="C00000"/>
                </a:solidFill>
                <a:latin typeface="Cambria" pitchFamily="18" charset="0"/>
              </a:rPr>
              <a:t>Если ребенок подвергся опасности или стал жертвой сетевых преследователей и мошенников,</a:t>
            </a:r>
          </a:p>
          <a:p>
            <a:pPr algn="ctr"/>
            <a:r>
              <a:rPr lang="ru-RU" sz="240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240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2800" b="1">
                <a:solidFill>
                  <a:srgbClr val="FF0000"/>
                </a:solidFill>
                <a:latin typeface="Cambria" pitchFamily="18" charset="0"/>
              </a:rPr>
              <a:t>Обратитесь на линию помощи «Дети онлайн»</a:t>
            </a:r>
          </a:p>
          <a:p>
            <a:pPr algn="ctr"/>
            <a:endParaRPr lang="ru-RU" sz="2400">
              <a:solidFill>
                <a:srgbClr val="C00000"/>
              </a:solidFill>
              <a:latin typeface="Cambria" pitchFamily="18" charset="0"/>
            </a:endParaRPr>
          </a:p>
          <a:p>
            <a:pPr algn="ctr"/>
            <a:r>
              <a:rPr lang="ru-RU" sz="2400">
                <a:solidFill>
                  <a:srgbClr val="C00000"/>
                </a:solidFill>
                <a:latin typeface="Cambria" pitchFamily="18" charset="0"/>
              </a:rPr>
              <a:t>Эксперты помогут решить проблему, а также проконсультируют по вопросу безопасного использования детьми мобильной связи и интернет</a:t>
            </a:r>
            <a:br>
              <a:rPr lang="ru-RU" sz="2400">
                <a:solidFill>
                  <a:srgbClr val="C00000"/>
                </a:solidFill>
                <a:latin typeface="Cambria" pitchFamily="18" charset="0"/>
              </a:rPr>
            </a:br>
            <a:endParaRPr lang="ru-RU" sz="2400">
              <a:solidFill>
                <a:srgbClr val="C00000"/>
              </a:solidFill>
              <a:latin typeface="Cambria" pitchFamily="18" charset="0"/>
            </a:endParaRPr>
          </a:p>
          <a:p>
            <a:pPr algn="ctr"/>
            <a:r>
              <a:rPr lang="ru-RU" sz="2800" b="1">
                <a:solidFill>
                  <a:srgbClr val="FF0000"/>
                </a:solidFill>
                <a:latin typeface="Cambria" pitchFamily="18" charset="0"/>
              </a:rPr>
              <a:t>Позвоните по телефону </a:t>
            </a:r>
            <a:r>
              <a:rPr lang="ru-RU" sz="2800" b="1" u="sng">
                <a:solidFill>
                  <a:srgbClr val="FF0000"/>
                </a:solidFill>
                <a:latin typeface="Cambria" pitchFamily="18" charset="0"/>
              </a:rPr>
              <a:t>8-800-25-000-15 </a:t>
            </a:r>
          </a:p>
          <a:p>
            <a:pPr algn="ctr"/>
            <a:r>
              <a:rPr lang="ru-RU" sz="2400">
                <a:solidFill>
                  <a:srgbClr val="C00000"/>
                </a:solidFill>
                <a:latin typeface="Cambria" pitchFamily="18" charset="0"/>
              </a:rPr>
              <a:t>(звонок по России бесплатный, прием звонков осуществляется по рабочим дням с 9-00 до 18-00 мск)</a:t>
            </a:r>
            <a:br>
              <a:rPr lang="ru-RU" sz="240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2400">
                <a:solidFill>
                  <a:srgbClr val="C00000"/>
                </a:solidFill>
                <a:latin typeface="Cambria" pitchFamily="18" charset="0"/>
              </a:rPr>
              <a:t>Или направьте Ваше письмо по адресу: helpline@detionline.org</a:t>
            </a:r>
            <a:br>
              <a:rPr lang="ru-RU" sz="2400">
                <a:solidFill>
                  <a:srgbClr val="C00000"/>
                </a:solidFill>
                <a:latin typeface="Cambria" pitchFamily="18" charset="0"/>
              </a:rPr>
            </a:br>
            <a:endParaRPr lang="ru-RU" sz="240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820472" cy="11235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/>
              </a:rPr>
              <a:t>Угрозы информационно-психологической безопасности детей: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95536" y="1988840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получение детьми непристойных (то есть не соответствующих принятым стандартам нравственности) материалов различного характера (например, порнографии, материалов, содержащих жестокость и ненормативную лексику, вульгарные или шокирующие выражения);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получение детьми материалов, в содержании которых отражается национальная или другая (например, религиозная, социальная) нетерпимость и пропаганда расового, национального и религиозного неравенства или антиобщественного поведения;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получение детьми материалов, содержащих рекламу и пропаганду опасной и вредной для здоровья человека продукции (например, алкоголя, табачных изделий, наркотических веществ);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угрозы обмана с целью наживы и/или физического воздействия;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угрозы нравственного и психологического воздействия;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угроза утечки конфиденциальной информации.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820472" cy="288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r>
              <a:rPr lang="ru-RU" dirty="0" smtClean="0">
                <a:solidFill>
                  <a:srgbClr val="C00000"/>
                </a:solidFill>
                <a:effectLst/>
              </a:rPr>
              <a:t>Угрозы информационно-психологической безопасности детей: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C00000"/>
                </a:solidFill>
                <a:effectLst/>
              </a:rPr>
              <a:t>Виды информационных (</a:t>
            </a:r>
            <a:r>
              <a:rPr lang="ru-RU" sz="2700" dirty="0" err="1" smtClean="0">
                <a:solidFill>
                  <a:srgbClr val="C00000"/>
                </a:solidFill>
                <a:effectLst/>
              </a:rPr>
              <a:t>он-лайн</a:t>
            </a:r>
            <a:r>
              <a:rPr lang="ru-RU" sz="2700" dirty="0" smtClean="0">
                <a:solidFill>
                  <a:srgbClr val="C00000"/>
                </a:solidFill>
                <a:effectLst/>
              </a:rPr>
              <a:t>) угроз, представляющих опасность для жизни, физического, психического и нравственного здоровья и полноценного развития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183880" cy="21534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+mj-lt"/>
              </a:rPr>
              <a:t>Обилие откровенных материалов сексуального, эротического характера</a:t>
            </a:r>
            <a:r>
              <a:rPr lang="ru-RU" dirty="0" smtClean="0"/>
              <a:t>, которые могут дезориентировать ребенка, ранить его психику, вызвать нарушения </a:t>
            </a:r>
            <a:r>
              <a:rPr lang="ru-RU" dirty="0" err="1" smtClean="0"/>
              <a:t>психосексуального</a:t>
            </a:r>
            <a:r>
              <a:rPr lang="ru-RU" dirty="0" smtClean="0"/>
              <a:t> и нравственно-духовного развития, воспрепятствовать построению нормальных социальных, в том числе </a:t>
            </a:r>
            <a:r>
              <a:rPr lang="ru-RU" dirty="0" err="1" smtClean="0"/>
              <a:t>межполовых</a:t>
            </a:r>
            <a:r>
              <a:rPr lang="ru-RU" dirty="0" smtClean="0"/>
              <a:t> и семейных  отношений в будущем.</a:t>
            </a:r>
            <a:endParaRPr lang="ru-RU" dirty="0" smtClean="0">
              <a:latin typeface="+mj-lt"/>
            </a:endParaRP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Виртуальные знакомые и друзья. </a:t>
            </a:r>
            <a:r>
              <a:rPr lang="ru-RU" b="1" dirty="0" err="1" smtClean="0"/>
              <a:t>Киберпреступления</a:t>
            </a:r>
            <a:r>
              <a:rPr lang="ru-RU" b="1" dirty="0" smtClean="0"/>
              <a:t>, </a:t>
            </a:r>
            <a:r>
              <a:rPr lang="ru-RU" b="1" dirty="0" err="1" smtClean="0"/>
              <a:t>киберпреследования</a:t>
            </a:r>
            <a:r>
              <a:rPr lang="ru-RU" b="1" dirty="0" smtClean="0"/>
              <a:t>, </a:t>
            </a:r>
            <a:r>
              <a:rPr lang="ru-RU" b="1" dirty="0" err="1" smtClean="0"/>
              <a:t>киберунижение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sz="2600" i="1" dirty="0" smtClean="0">
                <a:latin typeface="+mj-lt"/>
              </a:rPr>
              <a:t>Опасность для детей представляют социальные сети и </a:t>
            </a:r>
            <a:r>
              <a:rPr lang="ru-RU" sz="2600" i="1" dirty="0" err="1" smtClean="0">
                <a:latin typeface="+mj-lt"/>
              </a:rPr>
              <a:t>блоги</a:t>
            </a:r>
            <a:r>
              <a:rPr lang="ru-RU" sz="2600" i="1" dirty="0" smtClean="0">
                <a:latin typeface="+mj-lt"/>
              </a:rPr>
              <a:t>, на которых ребенок оставляет о себе немало настоящей информации, завязывает небезопасные знакомства, нередко подвергается незаметной для него деструктивной психологической и нравственно-духовной обработке. </a:t>
            </a:r>
          </a:p>
          <a:p>
            <a:pPr>
              <a:buNone/>
            </a:pPr>
            <a:r>
              <a:rPr lang="ru-RU" sz="2600" i="1" dirty="0" smtClean="0">
                <a:latin typeface="+mj-lt"/>
              </a:rPr>
              <a:t>Массовость и бурный рост социальных сетей повлекли за собой и целый ряд негативных последствий, среди которых – появление новых форм </a:t>
            </a:r>
            <a:r>
              <a:rPr lang="ru-RU" sz="2600" i="1" dirty="0" err="1" smtClean="0">
                <a:latin typeface="+mj-lt"/>
              </a:rPr>
              <a:t>киберпреступлений</a:t>
            </a:r>
            <a:r>
              <a:rPr lang="ru-RU" sz="2600" i="1" dirty="0" smtClean="0">
                <a:latin typeface="+mj-lt"/>
              </a:rPr>
              <a:t>: от мошеннических махинаций и нарушений авторских прав до распространения детской порнографии,  пропаганды педофилии, торговли детьми.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err="1" smtClean="0"/>
              <a:t>Кибербуллинг</a:t>
            </a:r>
            <a:r>
              <a:rPr lang="ru-RU" dirty="0" smtClean="0"/>
              <a:t> (</a:t>
            </a:r>
            <a:r>
              <a:rPr lang="ru-RU" dirty="0" err="1" smtClean="0"/>
              <a:t>cyberbullying</a:t>
            </a:r>
            <a:r>
              <a:rPr lang="ru-RU" dirty="0" smtClean="0"/>
              <a:t>) – подростковый виртуальный террор, от слова </a:t>
            </a:r>
            <a:r>
              <a:rPr lang="ru-RU" dirty="0" err="1" smtClean="0"/>
              <a:t>bull</a:t>
            </a:r>
            <a:r>
              <a:rPr lang="ru-RU" dirty="0" smtClean="0"/>
              <a:t>: агрессивно нападать, бередить, задирать, придираться, провоцировать, донимать, терроризировать, травить. В молодежном сленге является глагол аналогичного происхождения — </a:t>
            </a:r>
            <a:r>
              <a:rPr lang="ru-RU" dirty="0" err="1" smtClean="0"/>
              <a:t>быковать</a:t>
            </a:r>
            <a:r>
              <a:rPr lang="ru-RU" dirty="0" smtClean="0"/>
              <a:t>. Осуществляется через электронную почту, сервисы мгновенных сообщений, в чатах, социальных сетях, на web-сайтах, а также посредством мобильной связи.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Виды </a:t>
            </a:r>
            <a:r>
              <a:rPr lang="ru-RU" dirty="0" err="1" smtClean="0"/>
              <a:t>кибербуллинга</a:t>
            </a:r>
            <a:r>
              <a:rPr lang="ru-RU" dirty="0" smtClean="0"/>
              <a:t> </a:t>
            </a:r>
          </a:p>
          <a:p>
            <a:r>
              <a:rPr lang="ru-RU" b="1" i="1" dirty="0" err="1" smtClean="0"/>
              <a:t>киберпреследование</a:t>
            </a:r>
            <a:r>
              <a:rPr lang="ru-RU" b="1" dirty="0" smtClean="0"/>
              <a:t> — </a:t>
            </a:r>
            <a:r>
              <a:rPr lang="ru-RU" dirty="0" smtClean="0"/>
              <a:t>скрытое выслеживание жертвы с целью организации нападения, избиения, изнасилования и т.д., </a:t>
            </a:r>
          </a:p>
          <a:p>
            <a:r>
              <a:rPr lang="ru-RU" b="1" i="1" dirty="0" err="1" smtClean="0"/>
              <a:t>хеппислепинг</a:t>
            </a:r>
            <a:r>
              <a:rPr lang="ru-RU" b="1" dirty="0" smtClean="0"/>
              <a:t> </a:t>
            </a:r>
            <a:r>
              <a:rPr lang="ru-RU" dirty="0" smtClean="0"/>
              <a:t>— видеоролики с записями реальных сцен насилия.,</a:t>
            </a:r>
          </a:p>
          <a:p>
            <a:r>
              <a:rPr lang="ru-RU" b="1" i="1" dirty="0" err="1" smtClean="0"/>
              <a:t>буллицид</a:t>
            </a:r>
            <a:r>
              <a:rPr lang="ru-RU" dirty="0" smtClean="0"/>
              <a:t> – доведение ребенка до самоубийства путем психологического насилия.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Особую угрозу представляют  </a:t>
            </a:r>
            <a:r>
              <a:rPr lang="ru-RU" b="1" dirty="0" smtClean="0"/>
              <a:t>личные встречи с виртуальными знакомыми</a:t>
            </a:r>
            <a:r>
              <a:rPr lang="ru-RU" dirty="0" smtClean="0"/>
              <a:t> в реальной жизни, о которых взрослые могут ничего не знать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Материалы  экстремистского и террористического характера. </a:t>
            </a:r>
          </a:p>
          <a:p>
            <a:pPr>
              <a:buNone/>
            </a:pPr>
            <a:r>
              <a:rPr lang="ru-RU" i="1" u="sng" dirty="0" smtClean="0"/>
              <a:t>Для сведения</a:t>
            </a:r>
            <a:r>
              <a:rPr lang="ru-RU" u="sng" dirty="0" smtClean="0"/>
              <a:t>. </a:t>
            </a:r>
            <a:r>
              <a:rPr lang="ru-RU" dirty="0" smtClean="0"/>
              <a:t>Законом запрещены возбуждение социальной, расовой, национальной или религиозной розни (</a:t>
            </a:r>
            <a:r>
              <a:rPr lang="ru-RU" dirty="0" smtClean="0">
                <a:hlinkClick r:id="rId2"/>
              </a:rPr>
              <a:t>ФЗ "О противодействии экстремистской деятельности"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Ресурсы, созданные и поддерживаемые  деструктивными религиозными сектами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i="1" u="sng" dirty="0" smtClean="0"/>
              <a:t>Для сведения</a:t>
            </a:r>
            <a:r>
              <a:rPr lang="ru-RU" u="sng" dirty="0" smtClean="0"/>
              <a:t>. </a:t>
            </a:r>
            <a:r>
              <a:rPr lang="ru-RU" dirty="0" smtClean="0"/>
              <a:t>Вовлечение малолетних в религиозные объединения, а также обучение малолетних религии вопреки их воле и без согласия их родителей или лиц, их заменяющих, запрещены (</a:t>
            </a:r>
            <a:r>
              <a:rPr lang="ru-RU" dirty="0" smtClean="0">
                <a:hlinkClick r:id="rId3"/>
              </a:rPr>
              <a:t>ст. 3  Федерального закона от 26.09.1997 № 125-ФЗ "О свободе совести и о религиозных объединениях"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548680"/>
            <a:ext cx="8568952" cy="5616575"/>
          </a:xfrm>
        </p:spPr>
        <p:txBody>
          <a:bodyPr>
            <a:normAutofit fontScale="85000"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990000"/>
                </a:solidFill>
              </a:rPr>
              <a:t>Компьютерные </a:t>
            </a:r>
            <a:r>
              <a:rPr lang="ru-RU" sz="2400" b="1" i="1" dirty="0" smtClean="0">
                <a:solidFill>
                  <a:srgbClr val="990000"/>
                </a:solidFill>
              </a:rPr>
              <a:t>мошенники, </a:t>
            </a:r>
            <a:r>
              <a:rPr lang="ru-RU" sz="2400" b="1" i="1" dirty="0" err="1" smtClean="0">
                <a:solidFill>
                  <a:srgbClr val="990000"/>
                </a:solidFill>
              </a:rPr>
              <a:t>спамеры</a:t>
            </a:r>
            <a:r>
              <a:rPr lang="ru-RU" sz="2400" b="1" i="1" dirty="0" smtClean="0">
                <a:solidFill>
                  <a:srgbClr val="990000"/>
                </a:solidFill>
              </a:rPr>
              <a:t>, </a:t>
            </a:r>
            <a:r>
              <a:rPr lang="ru-RU" sz="2400" b="1" i="1" dirty="0" err="1" smtClean="0">
                <a:solidFill>
                  <a:srgbClr val="990000"/>
                </a:solidFill>
              </a:rPr>
              <a:t>фишеры</a:t>
            </a:r>
            <a:r>
              <a:rPr lang="ru-RU" sz="2400" b="1" dirty="0" smtClean="0">
                <a:solidFill>
                  <a:srgbClr val="990000"/>
                </a:solidFill>
              </a:rPr>
              <a:t>. </a:t>
            </a:r>
          </a:p>
          <a:p>
            <a:pPr lvl="0">
              <a:buNone/>
            </a:pPr>
            <a:r>
              <a:rPr lang="ru-RU" sz="2400" dirty="0" smtClean="0"/>
              <a:t>Переход по присланным злоумышленниками, скачивание неизвестных файлов, которые могут оказаться вирусами или содержать незаконную информацию. </a:t>
            </a:r>
          </a:p>
          <a:p>
            <a:pPr>
              <a:buNone/>
            </a:pPr>
            <a:r>
              <a:rPr lang="ru-RU" sz="2400" dirty="0" smtClean="0"/>
              <a:t>Недостаточно информированный об опасностях в сети ребенок может сообщить злоумышленнику номер кредитной карточки родителей, пароль от электронного кошелька, свой настоящий адрес и многое другое. </a:t>
            </a:r>
          </a:p>
          <a:p>
            <a:pPr>
              <a:buNone/>
            </a:pPr>
            <a:r>
              <a:rPr lang="ru-RU" sz="2400" dirty="0" smtClean="0"/>
              <a:t>Несовершеннолетнего пользователя взрослые преступники могут с использованием электронных ресурсов втянуть в совершение антиобщественных, противоправных, в том числе уголовно-наказуемых деяний.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ru-RU" sz="2400" b="1" dirty="0" smtClean="0">
              <a:solidFill>
                <a:srgbClr val="9900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400" b="1" i="1" dirty="0" smtClean="0">
                <a:solidFill>
                  <a:srgbClr val="990000"/>
                </a:solidFill>
              </a:rPr>
              <a:t>Пропаганда наркотиков, насилия и жестокости, суицидального поведения, абортов, самоповреждений.</a:t>
            </a:r>
            <a:r>
              <a:rPr lang="ru-RU" sz="2400" b="1" dirty="0" smtClean="0">
                <a:solidFill>
                  <a:srgbClr val="990000"/>
                </a:solidFill>
              </a:rPr>
              <a:t> 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ru-RU" sz="2400" dirty="0" smtClean="0"/>
              <a:t>Ребенок на веру принимает многие сомнительные идеи, особенно если они грамотно изложены. </a:t>
            </a:r>
            <a:r>
              <a:rPr lang="ru-RU" sz="2000" dirty="0" smtClean="0"/>
              <a:t>Например, о том, как лучше покончить с собой или от приема каких таблеток «станет веселее»…</a:t>
            </a:r>
            <a:endParaRPr lang="ru-RU" sz="2400" b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1007</TotalTime>
  <Words>1200</Words>
  <Application>Microsoft Office PowerPoint</Application>
  <PresentationFormat>Экран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    Медиабезопасность школьника.  Современные информационные угрозы, представляющие опасность для здоровья и развития детей.  </vt:lpstr>
      <vt:lpstr>Социологические исследования </vt:lpstr>
      <vt:lpstr>Угрозы информационно-психологической безопасности детей: </vt:lpstr>
      <vt:lpstr>       Угрозы информационно-психологической безопасности детей: </vt:lpstr>
      <vt:lpstr>Виды информационных (он-лайн) угроз, представляющих опасность для жизни, физического, психического и нравственного здоровья и полноценного развития ребенка </vt:lpstr>
      <vt:lpstr>Слайд 6</vt:lpstr>
      <vt:lpstr>Слайд 7</vt:lpstr>
      <vt:lpstr>Слайд 8</vt:lpstr>
      <vt:lpstr>Слайд 9</vt:lpstr>
      <vt:lpstr>Слайд 10</vt:lpstr>
      <vt:lpstr>PEGI логотипы</vt:lpstr>
      <vt:lpstr>Советы взрослым</vt:lpstr>
      <vt:lpstr> Ребенок должен понять, что его виртуальный собеседник может выдавать себя за другого.  </vt:lpstr>
      <vt:lpstr> Не разрешайте ребенку предоставлять личную информацию через интернет. </vt:lpstr>
      <vt:lpstr> Оградите ребенка от ненадлежащего веб-содержимого</vt:lpstr>
      <vt:lpstr>Слайд 16</vt:lpstr>
      <vt:lpstr>  Установите на компьютер антивирусную программу. </vt:lpstr>
      <vt:lpstr>Слайд 18</vt:lpstr>
      <vt:lpstr>Слайд 19</vt:lpstr>
      <vt:lpstr>Слайд 20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FirstUser</cp:lastModifiedBy>
  <cp:revision>51</cp:revision>
  <dcterms:created xsi:type="dcterms:W3CDTF">2011-08-27T15:04:37Z</dcterms:created>
  <dcterms:modified xsi:type="dcterms:W3CDTF">2017-04-17T07:22:02Z</dcterms:modified>
</cp:coreProperties>
</file>