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6" r:id="rId3"/>
    <p:sldId id="260" r:id="rId4"/>
    <p:sldId id="314" r:id="rId5"/>
    <p:sldId id="315" r:id="rId6"/>
    <p:sldId id="305" r:id="rId7"/>
    <p:sldId id="316" r:id="rId8"/>
    <p:sldId id="274" r:id="rId9"/>
    <p:sldId id="309" r:id="rId10"/>
    <p:sldId id="308" r:id="rId11"/>
    <p:sldId id="301" r:id="rId12"/>
    <p:sldId id="257" r:id="rId13"/>
    <p:sldId id="276" r:id="rId14"/>
    <p:sldId id="281" r:id="rId15"/>
    <p:sldId id="286" r:id="rId16"/>
    <p:sldId id="317" r:id="rId17"/>
    <p:sldId id="311" r:id="rId18"/>
    <p:sldId id="319" r:id="rId19"/>
    <p:sldId id="320" r:id="rId20"/>
    <p:sldId id="318" r:id="rId21"/>
    <p:sldId id="323" r:id="rId22"/>
    <p:sldId id="334" r:id="rId23"/>
    <p:sldId id="324" r:id="rId24"/>
    <p:sldId id="333" r:id="rId25"/>
    <p:sldId id="325" r:id="rId26"/>
    <p:sldId id="296" r:id="rId27"/>
    <p:sldId id="304" r:id="rId28"/>
    <p:sldId id="299" r:id="rId29"/>
    <p:sldId id="265" r:id="rId30"/>
    <p:sldId id="29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598" autoAdjust="0"/>
  </p:normalViewPr>
  <p:slideViewPr>
    <p:cSldViewPr>
      <p:cViewPr>
        <p:scale>
          <a:sx n="80" d="100"/>
          <a:sy n="80" d="100"/>
        </p:scale>
        <p:origin x="-1836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515D8-9DB8-43F0-B2BC-D56011237931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9DF33-0824-4BD1-BC96-1EB574591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A5501-3781-4277-B91B-5D040990AEF8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F33EB-FA41-454F-A599-B8577F175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http://www.gfk.com/ru/insaity/press-release/issledovanie-gfk-tendencii-razvitija-internet-auditorii-v-rossii/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4F26-4AF8-4F7A-9812-97BDDF47979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85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F33EB-FA41-454F-A599-B8577F175FF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ЦППМСП\Стиль\фон.jpg"/>
          <p:cNvPicPr>
            <a:picLocks noChangeAspect="1" noChangeArrowheads="1"/>
          </p:cNvPicPr>
          <p:nvPr userDrawn="1"/>
        </p:nvPicPr>
        <p:blipFill>
          <a:blip r:embed="rId2" cstate="print"/>
          <a:srcRect l="5726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8784976" cy="64807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83425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E83425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ЦППМСП\Стиль\фон.jpg"/>
          <p:cNvPicPr>
            <a:picLocks noChangeAspect="1" noChangeArrowheads="1"/>
          </p:cNvPicPr>
          <p:nvPr userDrawn="1"/>
        </p:nvPicPr>
        <p:blipFill>
          <a:blip r:embed="rId2" cstate="print"/>
          <a:srcRect l="5726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7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7920880" cy="64807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83425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E83425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pic>
        <p:nvPicPr>
          <p:cNvPr id="1026" name="Picture 2" descr="C:\Users\Администратор\Desktop\ЦППМСП\Стиль\лого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52847"/>
            <a:ext cx="832895" cy="82788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ЦППМСП\Стиль\фон1.jpg"/>
          <p:cNvPicPr>
            <a:picLocks noChangeAspect="1" noChangeArrowheads="1"/>
          </p:cNvPicPr>
          <p:nvPr userDrawn="1"/>
        </p:nvPicPr>
        <p:blipFill>
          <a:blip r:embed="rId2" cstate="print"/>
          <a:srcRect l="57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7920880" cy="64807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83425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E83425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pic>
        <p:nvPicPr>
          <p:cNvPr id="6" name="Picture 2" descr="C:\Users\Администратор\Desktop\ЦППМСП\Стиль\лого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52847"/>
            <a:ext cx="832895" cy="82788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A3FCF31-08E7-314C-83B0-8B320305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F5A681-AB8C-A14A-BDF2-AF9BDB9F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71360DE-9AA7-A343-A715-ECAC30B8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F0B3E-66C2-418E-9E1B-15DE1C59A4D3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4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839A1-0817-4FD7-A021-801256CDF2C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3C400-AB0F-47F5-8E54-304A424F2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z.ru/750880/2018-06-01/roskachestvo-sostavilo-reiting-prilozhenii-roditelskogo-kontrolia" TargetMode="External"/><Relationship Id="rId2" Type="http://schemas.openxmlformats.org/officeDocument/2006/relationships/hyperlink" Target="http://schoolsix.ru/bezopasnost/mediabezopasnost/obzor-programm-roditelskogo-kontrolya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telefon-doveria.ru/C:/Users/FirstUser/Documents/Activision" TargetMode="External"/><Relationship Id="rId2" Type="http://schemas.openxmlformats.org/officeDocument/2006/relationships/hyperlink" Target="http://detionlin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ferunet.org/post/hot_line.php" TargetMode="External"/><Relationship Id="rId5" Type="http://schemas.openxmlformats.org/officeDocument/2006/relationships/hyperlink" Target="http://www.saferunet.org/" TargetMode="External"/><Relationship Id="rId4" Type="http://schemas.openxmlformats.org/officeDocument/2006/relationships/hyperlink" Target="http://www.friendlyrunet.ru/hotline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Министерство общего и профессионального образования Свердловской области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государственное казенное учреждение Свердловской области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Ирбитский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центр психолого-педагогической, медицинской и социальной помощи» (ГКУ СО "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Ирбитский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ЦППМСП")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623731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Ирбит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екст 18"/>
          <p:cNvSpPr txBox="1">
            <a:spLocks/>
          </p:cNvSpPr>
          <p:nvPr/>
        </p:nvSpPr>
        <p:spPr>
          <a:xfrm>
            <a:off x="755576" y="1988840"/>
            <a:ext cx="7776864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/>
            </a:lvl1pPr>
          </a:lstStyle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Современные информационные угрозы </a:t>
            </a:r>
          </a:p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социально-психологическому </a:t>
            </a:r>
          </a:p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благополучию детей и подростков.</a:t>
            </a:r>
          </a:p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 – зависимость.</a:t>
            </a:r>
          </a:p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Компьютерная и игровая зависимость. </a:t>
            </a:r>
          </a:p>
          <a:p>
            <a:pPr lvl="0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Основы профилактики.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Администратор\Desktop\ЦППМСП\Стиль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584176" cy="1574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92088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Коммуникативная деятельность в Интернете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520" y="2348880"/>
            <a:ext cx="5184576" cy="129614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err="1" smtClean="0">
                <a:solidFill>
                  <a:srgbClr val="C00000"/>
                </a:solidFill>
              </a:rPr>
              <a:t>Разноплановость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коммуникации</a:t>
            </a:r>
            <a:endParaRPr lang="ru-RU" sz="22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</a:rPr>
              <a:t>Анонимность (можно высказаться и остаться неузнанным).</a:t>
            </a:r>
          </a:p>
        </p:txBody>
      </p:sp>
      <p:pic>
        <p:nvPicPr>
          <p:cNvPr id="40962" name="Picture 2" descr="ÐÐ°ÑÑÐ¸Ð½ÐºÐ¸ Ð¿Ð¾ Ð·Ð°Ð¿ÑÐ¾ÑÑ ÐºÐ¾Ð¼Ð¼ÑÐ½Ð¸ÐºÐ°ÑÐ¸Ð¸ Ð² Ð¸Ð½ÑÐµÑÐ½ÐµÑÐµ Ð³ÑÐ°ÑÐ¸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24744"/>
            <a:ext cx="2418730" cy="2418731"/>
          </a:xfrm>
          <a:prstGeom prst="rect">
            <a:avLst/>
          </a:prstGeom>
          <a:noFill/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79512" y="3789040"/>
            <a:ext cx="835292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Физическая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непредставленность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(можно скрыться за какой-то картинкой. Не надо думать о внешности и других проблемах).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Нерегламентированность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поведения (коммуникативные навыки и другие умения не имеют значения.)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Компенсаторная эмоциональность (в сети человек чувствует себя спокойнее или наоборот переживает острые чувства).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920880" cy="648072"/>
          </a:xfrm>
        </p:spPr>
        <p:txBody>
          <a:bodyPr>
            <a:noAutofit/>
          </a:bodyPr>
          <a:lstStyle/>
          <a:p>
            <a:r>
              <a:rPr lang="ru-RU" dirty="0" smtClean="0"/>
              <a:t>Современные информационные риски</a:t>
            </a: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512" y="1412776"/>
            <a:ext cx="84969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ребенок может быть вовлечен в экстремистские или иные опасные сообщества и группы;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ребенок может стать жертвой мошенников и понести финансовые и моральные затраты;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он может встретиться с агрессией, грубым обращением или травлей в социальных сетях;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возможно его попадание на сайты, содержащие информацию, наносящую вред его неокрепшей психике и эмоциональному самочувствию;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 формирование компьютерной, </a:t>
            </a:r>
            <a:r>
              <a:rPr lang="ru-RU" sz="2400" dirty="0" err="1" smtClean="0">
                <a:solidFill>
                  <a:srgbClr val="C00000"/>
                </a:solidFill>
              </a:rPr>
              <a:t>Инернет-зависимости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>
              <a:buFont typeface="Arial" pitchFamily="34" charset="0"/>
              <a:buChar char="•"/>
            </a:pP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Интернет-зависимость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79512" y="1196752"/>
            <a:ext cx="3528392" cy="34563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Интернет-зависимость – непреодолимое влечение к пользованию Интернетом, стремление войти в Интернет и неспособность выйти из него.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6543" t="14763" r="6889"/>
          <a:stretch>
            <a:fillRect/>
          </a:stretch>
        </p:blipFill>
        <p:spPr bwMode="auto">
          <a:xfrm>
            <a:off x="4355976" y="1124744"/>
            <a:ext cx="4536504" cy="3326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4725144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 результате формирования </a:t>
            </a:r>
            <a:r>
              <a:rPr lang="ru-RU" sz="2000" dirty="0" err="1" smtClean="0">
                <a:solidFill>
                  <a:srgbClr val="C00000"/>
                </a:solidFill>
              </a:rPr>
              <a:t>Интернет-зависимости</a:t>
            </a:r>
            <a:r>
              <a:rPr lang="ru-RU" sz="2000" dirty="0" smtClean="0">
                <a:solidFill>
                  <a:srgbClr val="C00000"/>
                </a:solidFill>
              </a:rPr>
              <a:t> происходят процессы замедления работы головного мозга.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У детей интернет-зависимость формируется быстрее, чем у взрослых. Детская психика податливей, виртуальный мир быстро становится для ребенка более комфортным, чем реальность..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информационные риски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«Клиповое мышление» (</a:t>
            </a:r>
            <a:r>
              <a:rPr lang="ru-RU" sz="2400" dirty="0" err="1" smtClean="0">
                <a:solidFill>
                  <a:srgbClr val="C00000"/>
                </a:solidFill>
              </a:rPr>
              <a:t>разорванность</a:t>
            </a:r>
            <a:r>
              <a:rPr lang="ru-RU" sz="2400" dirty="0" smtClean="0">
                <a:solidFill>
                  <a:srgbClr val="C00000"/>
                </a:solidFill>
              </a:rPr>
              <a:t>, фрагментарность, трудности установления причинно-следственных связей)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011476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ПРИЗНАКИ КОМПЬЮТЕРНОЙ ЗАВИСИМОСТИ: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Острый эмоциональный протест на просьбу отвлечься от компьютера, игры.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может спланировать окончание  нахождения у компьютера.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Забывает о домашних делах и приготовлении уроков.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Сбивается режим дня, режим питания и сна, ребенок перестает заботиться о собственном здоровье, личной гигиене.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Плохое самочувствие при невозможности выйти в Интернет, сесть за компьютер.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пищи происходит без отрыва от компьютера.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Ограничение общения вне сети.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Нетерпение, предвкушение и продумывание заранее своего возвращения к компьютеру.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Ложь о количестве времени, проводимом в сети.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Увеличение времени нахождения в сети. </a:t>
            </a:r>
            <a:endParaRPr lang="ru-RU" sz="24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549275"/>
            <a:ext cx="7921625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Четыре степени компьютерной (Интернет) зависимости: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3" y="1268760"/>
            <a:ext cx="8352927" cy="4824264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Ребенок проводит за компьютером менее 7 часов в неделю, его деятельность в сети разнообразна, он охотно рассказывает, чем занят. Сам выключает компьютер, «отлучение» от Интернета и необходимость прерваться воспринимает спокойно, проблем со сном и аппетитом нет. Учеба в норме, одевается как всегда, в комнате порядок.</a:t>
            </a:r>
          </a:p>
          <a:p>
            <a:pPr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Ребенок находится за компьютером до 15 часов в неделю, деятельность разнообразна, но однонаправлена, рассказывает не обо всем. Компьютер выключает после напоминания, необходимость прерваться воспринимает по-разному, в том числе и негативно. Иногда ест у компьютера или забывает поесть, изредка бывают ночные кошмары. Учеба в норме, может неаккуратно одеться, захламить комнату.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Четыре степени </a:t>
            </a:r>
            <a:r>
              <a:rPr lang="ru-RU" dirty="0" err="1" smtClean="0">
                <a:solidFill>
                  <a:srgbClr val="C00000"/>
                </a:solidFill>
              </a:rPr>
              <a:t>Интернет-зависимости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1169368"/>
            <a:ext cx="8784976" cy="5067944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 startAt="3"/>
              <a:defRPr/>
            </a:pPr>
            <a:r>
              <a:rPr lang="ru-RU" sz="2600" dirty="0" smtClean="0">
                <a:solidFill>
                  <a:srgbClr val="C00000"/>
                </a:solidFill>
              </a:rPr>
              <a:t>Ребенок пребывает за компьютером до 22 часов в неделю, деятельность </a:t>
            </a:r>
            <a:r>
              <a:rPr lang="ru-RU" sz="2600" dirty="0" err="1" smtClean="0">
                <a:solidFill>
                  <a:srgbClr val="C00000"/>
                </a:solidFill>
              </a:rPr>
              <a:t>узконаправлена</a:t>
            </a:r>
            <a:r>
              <a:rPr lang="ru-RU" sz="2600" dirty="0" smtClean="0">
                <a:solidFill>
                  <a:srgbClr val="C00000"/>
                </a:solidFill>
              </a:rPr>
              <a:t>, неохотно рассказывает о ней. Компьютер выключает после нескольких напоминаний, перерывы воспринимает негативно. Аппетит заметно снижен или повышен, сон нарушен – спит то мало, то много, сон беспокойный. Учеба страдает, одежда часто неаккуратна, в комнате беспорядок. Несколько меняется круг общения и интересы.</a:t>
            </a:r>
          </a:p>
          <a:p>
            <a:pPr>
              <a:buFont typeface="+mj-lt"/>
              <a:buAutoNum type="arabicPeriod" startAt="3"/>
              <a:defRPr/>
            </a:pPr>
            <a:r>
              <a:rPr lang="ru-RU" sz="2600" dirty="0" smtClean="0">
                <a:solidFill>
                  <a:srgbClr val="C00000"/>
                </a:solidFill>
              </a:rPr>
              <a:t>Ребенок засиживается за компьютером более 3-х часов в день, ежедневно, не отрываясь. Компьютер старается не выключать вообще, на просьбы прерваться или рассказать, чем занят, реагирует агрессивно. Аппетит и сон сильно нарушены, успеваемость сильно упала, одежда и комната в беспорядке, круг общения и интересы сменились.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92088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Профилактика </a:t>
            </a:r>
            <a:r>
              <a:rPr lang="ru-RU" dirty="0" err="1" smtClean="0"/>
              <a:t>Интернет-зависимости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sz="2400" dirty="0" smtClean="0">
                <a:solidFill>
                  <a:srgbClr val="C00000"/>
                </a:solidFill>
              </a:rPr>
              <a:t>СОВЕТЫ РОДИТЕЛЯМ ПО ПРЕДОТВРАЩЕНИЮ РАЗВИТИЯ КОМПЬЮТЕРНОЙ ЗАВИСИМОСТИ У ДЕТЕЙ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С самого раннего возраста необходимо приучать детей к мысли, что компьютер и интернет – средства образования и работы, а не развлечения.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Участие родителей в жизни ребенка, включая и виртуальную реальность, «</a:t>
            </a:r>
            <a:r>
              <a:rPr lang="ru-RU" sz="2400" dirty="0" err="1" smtClean="0">
                <a:solidFill>
                  <a:srgbClr val="C00000"/>
                </a:solidFill>
              </a:rPr>
              <a:t>он-лайн</a:t>
            </a:r>
            <a:r>
              <a:rPr lang="ru-RU" sz="2400" dirty="0" smtClean="0">
                <a:solidFill>
                  <a:srgbClr val="C00000"/>
                </a:solidFill>
              </a:rPr>
              <a:t> мир» ребенка. Прежде чем читать нотации или запрещать необходимо понять, что же на самом деле делает ребенок, находясь за компьютером, чем предпочитает заниматься.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Часто причиной возникновения компьютерной зависимости у детей и подростков становятся неуверенность в себе и отсутствие возможности самовыражения. В таких случаях родители должны поддержать ребенка и помочь ему разобраться с возникшими проблемами.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C00000"/>
              </a:solidFill>
            </a:endParaRPr>
          </a:p>
          <a:p>
            <a:pPr fontAlgn="base"/>
            <a:endParaRPr lang="ru-RU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Что делать не нужно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764704"/>
            <a:ext cx="8640960" cy="32403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</a:rPr>
              <a:t>«Оградить, запретить, ограничить, отключить" — методы заведомо неэффективные (а порой даже вредные и опасные).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</a:rPr>
              <a:t>Вешать ярлыки на ребенка (например: "Да ты болен!")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</a:rPr>
              <a:t>Обвинять и стыдить ребенка (например:"Ты тратишь свою жизнь понапрасну!", «Лучше бы погулять сходил/почитал/поиграл» и т.д.)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</a:rPr>
              <a:t>Придираться и ругать 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</a:rPr>
              <a:t>Угрожать ребенку</a:t>
            </a:r>
          </a:p>
          <a:p>
            <a:endParaRPr lang="ru-RU" dirty="0"/>
          </a:p>
        </p:txBody>
      </p:sp>
      <p:pic>
        <p:nvPicPr>
          <p:cNvPr id="266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3378" r="5422"/>
          <a:stretch>
            <a:fillRect/>
          </a:stretch>
        </p:blipFill>
        <p:spPr bwMode="auto">
          <a:xfrm>
            <a:off x="5076056" y="3140968"/>
            <a:ext cx="3888432" cy="3097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9512" y="3501008"/>
            <a:ext cx="47525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</a:rPr>
              <a:t>Требовать от ребенка поспешных изменений</a:t>
            </a:r>
          </a:p>
          <a:p>
            <a:pPr lvl="0" indent="35560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</a:rPr>
              <a:t>Сравнивать ребенка с другими детьми (например, «Посмотри на Сашу, он не сидит сутками за компьютером!», «А вот Лена все успевает, потому что не играет в компьютерные игры!» и т.д.)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Что делать нужно: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Формировать культуру общения в Интернете с малых лет.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Проявлять внимание и интерес к тому, чем занят ребенок.</a:t>
            </a:r>
          </a:p>
          <a:p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 ответы на следующие вопросы: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Каким образом Интернет и </a:t>
            </a:r>
            <a:r>
              <a:rPr lang="ru-RU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онлайн-игры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служат моему ребенку?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ему/ ей нравится в виртуальном пространстве и играх?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в эмоциональном и психологическом плане привлекательно общение в виртуальном пространстве и игры для него /нее?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Чего он / она может пытаться избегать в мире реальном?</a:t>
            </a:r>
          </a:p>
          <a:p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собственном мире (например, проблемы со школой, семьей, друзьями, образом тела, отношениями)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эмоциональном мире (депрессия, тревога, низкая самооценка) 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Каковы могут быть другие причины обращения к Интернету?</a:t>
            </a:r>
          </a:p>
          <a:p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Доступ к </a:t>
            </a:r>
            <a:r>
              <a:rPr lang="ru-RU" dirty="0" err="1" smtClean="0"/>
              <a:t>Интернет-информации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3528" y="980728"/>
            <a:ext cx="4464496" cy="2808312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ru-RU" sz="2400" dirty="0" smtClean="0">
                <a:solidFill>
                  <a:srgbClr val="C00000"/>
                </a:solidFill>
              </a:rPr>
              <a:t>возможен через различные устройства:</a:t>
            </a:r>
          </a:p>
          <a:p>
            <a:pPr marL="450850" lvl="0" indent="1778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компьютер (ноутбук);</a:t>
            </a:r>
          </a:p>
          <a:p>
            <a:pPr marL="450850" lvl="0" indent="1778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мобильный телефон;</a:t>
            </a:r>
          </a:p>
          <a:p>
            <a:pPr marL="450850" lvl="0" indent="1778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смартфон;</a:t>
            </a:r>
          </a:p>
          <a:p>
            <a:pPr marL="450850" lvl="0" indent="1778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планшет;</a:t>
            </a:r>
          </a:p>
          <a:p>
            <a:pPr marL="450850" lvl="0" indent="1778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телевизор.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933056"/>
            <a:ext cx="43924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Формы присутствия:</a:t>
            </a:r>
          </a:p>
          <a:p>
            <a:pPr marL="273050" indent="3556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социальные сети, </a:t>
            </a:r>
          </a:p>
          <a:p>
            <a:pPr marL="273050" indent="3556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чаты и </a:t>
            </a:r>
            <a:r>
              <a:rPr lang="ru-RU" sz="2400" dirty="0" err="1" smtClean="0">
                <a:solidFill>
                  <a:srgbClr val="C00000"/>
                </a:solidFill>
              </a:rPr>
              <a:t>мессенджеры</a:t>
            </a:r>
            <a:r>
              <a:rPr lang="ru-RU" sz="2400" dirty="0" smtClean="0">
                <a:solidFill>
                  <a:srgbClr val="C00000"/>
                </a:solidFill>
              </a:rPr>
              <a:t>, </a:t>
            </a:r>
          </a:p>
          <a:p>
            <a:pPr marL="273050" indent="3556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игры,</a:t>
            </a:r>
          </a:p>
          <a:p>
            <a:pPr marL="273050" indent="355600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C00000"/>
                </a:solidFill>
              </a:rPr>
              <a:t>онлайн-видео</a:t>
            </a:r>
            <a:r>
              <a:rPr lang="ru-RU" sz="2400" dirty="0" smtClean="0">
                <a:solidFill>
                  <a:srgbClr val="C00000"/>
                </a:solidFill>
              </a:rPr>
              <a:t>, </a:t>
            </a:r>
          </a:p>
          <a:p>
            <a:pPr marL="273050" indent="3556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сайты, </a:t>
            </a:r>
            <a:r>
              <a:rPr lang="ru-RU" sz="2400" dirty="0" err="1" smtClean="0">
                <a:solidFill>
                  <a:srgbClr val="C00000"/>
                </a:solidFill>
              </a:rPr>
              <a:t>блоги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2226" name="Picture 2" descr="https://vladimir.xn--c1aaceockkwavod1ac.xn--p1ai/wp-content/uploads/2018/03/pr_1445326694_31723_34402-880x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5" y="1772816"/>
            <a:ext cx="451250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920880" cy="64807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Безопасное использование в соответствии с возрастом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1124744"/>
            <a:ext cx="8784976" cy="55446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Дети до 7 лет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Во время первого знакомства с Интернетом закладывается фундамент для его последующего использования и формирования хороших манер у детей. Детям дошкольного возраста нравится установленный порядок, и это является идеальным способом развития у детей навыков безопасного использования Интернета.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Дети до 7 лет могут не полностью понимать информацию, доступную в Интернете, и, например, не отличать рекламу от действительного содержимого. В этом возрасте родителям необходимо </a:t>
            </a:r>
            <a:r>
              <a:rPr lang="ru-RU" b="1" dirty="0" smtClean="0">
                <a:solidFill>
                  <a:srgbClr val="C00000"/>
                </a:solidFill>
              </a:rPr>
              <a:t>помогать детям в поиске подходящего материала</a:t>
            </a:r>
            <a:r>
              <a:rPr lang="ru-RU" dirty="0" smtClean="0">
                <a:solidFill>
                  <a:srgbClr val="C00000"/>
                </a:solidFill>
              </a:rPr>
              <a:t>. Дети часто не видят разницы между использованием Интернета и играми или рисованием на компьютере.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 этом этапе родители могут </a:t>
            </a:r>
            <a:r>
              <a:rPr lang="ru-RU" b="1" dirty="0" smtClean="0">
                <a:solidFill>
                  <a:srgbClr val="C00000"/>
                </a:solidFill>
              </a:rPr>
              <a:t>установить первые внутренние правила использования компьютера.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Время, проводимое за компьютером, необходимо ограничить </a:t>
            </a:r>
            <a:r>
              <a:rPr lang="ru-RU" dirty="0" smtClean="0">
                <a:solidFill>
                  <a:srgbClr val="C00000"/>
                </a:solidFill>
              </a:rPr>
              <a:t>по причинам, связанным со здоровьем.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Поместите компьютер, например, в гостиной. При использовании Интернета дошкольниками рекомендуется </a:t>
            </a:r>
            <a:r>
              <a:rPr lang="ru-RU" b="1" dirty="0" smtClean="0">
                <a:solidFill>
                  <a:srgbClr val="C00000"/>
                </a:solidFill>
              </a:rPr>
              <a:t>присутствие взрослого.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Доступ к Интернету </a:t>
            </a:r>
            <a:r>
              <a:rPr lang="ru-RU" dirty="0" smtClean="0">
                <a:solidFill>
                  <a:srgbClr val="C00000"/>
                </a:solidFill>
              </a:rPr>
              <a:t>для дошкольников необходимо ограничить </a:t>
            </a:r>
            <a:r>
              <a:rPr lang="ru-RU" b="1" dirty="0" smtClean="0">
                <a:solidFill>
                  <a:srgbClr val="C00000"/>
                </a:solidFill>
              </a:rPr>
              <a:t>до списка знакомых </a:t>
            </a:r>
            <a:r>
              <a:rPr lang="ru-RU" b="1" dirty="0" err="1" smtClean="0">
                <a:solidFill>
                  <a:srgbClr val="C00000"/>
                </a:solidFill>
              </a:rPr>
              <a:t>веб-сайтов</a:t>
            </a:r>
            <a:r>
              <a:rPr lang="ru-RU" b="1" dirty="0" smtClean="0">
                <a:solidFill>
                  <a:srgbClr val="C00000"/>
                </a:solidFill>
              </a:rPr>
              <a:t>, выбранных заранее.</a:t>
            </a:r>
            <a:r>
              <a:rPr lang="ru-RU" dirty="0" smtClean="0">
                <a:solidFill>
                  <a:srgbClr val="C00000"/>
                </a:solidFill>
              </a:rPr>
              <a:t> Более подготовленные дети могут найти знакомые сайты в </a:t>
            </a:r>
            <a:r>
              <a:rPr lang="ru-RU" b="1" dirty="0" smtClean="0">
                <a:solidFill>
                  <a:srgbClr val="C00000"/>
                </a:solidFill>
              </a:rPr>
              <a:t>меню «Избранное» </a:t>
            </a:r>
            <a:r>
              <a:rPr lang="ru-RU" dirty="0" smtClean="0">
                <a:solidFill>
                  <a:srgbClr val="C00000"/>
                </a:solidFill>
              </a:rPr>
              <a:t>обозревателя Интернета.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Самым безопасным решением является создание для ребенка персональной рабочей среды, в которой выбор сайтов ограничивается только указанными сайтами.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Дети 7–9 лет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980728"/>
            <a:ext cx="8964488" cy="4896544"/>
          </a:xfrm>
        </p:spPr>
        <p:txBody>
          <a:bodyPr>
            <a:noAutofit/>
          </a:bodyPr>
          <a:lstStyle/>
          <a:p>
            <a:r>
              <a:rPr lang="ru-RU" sz="1900" dirty="0" smtClean="0">
                <a:solidFill>
                  <a:srgbClr val="C00000"/>
                </a:solidFill>
              </a:rPr>
              <a:t>Дети 7–9 лет еще не готовы к обращению со всем материалом, доступным в Интернете, особенно с пугающим или неуместным материалом (изображения, текст или звук). </a:t>
            </a:r>
          </a:p>
          <a:p>
            <a:r>
              <a:rPr lang="ru-RU" sz="1900" dirty="0" smtClean="0">
                <a:solidFill>
                  <a:srgbClr val="C00000"/>
                </a:solidFill>
              </a:rPr>
              <a:t>В этом возрасте </a:t>
            </a:r>
            <a:r>
              <a:rPr lang="ru-RU" sz="1900" b="1" dirty="0" smtClean="0">
                <a:solidFill>
                  <a:srgbClr val="C00000"/>
                </a:solidFill>
              </a:rPr>
              <a:t>ограничения, защита и использование Интернета под присмотром по-прежнему являются первостепенными</a:t>
            </a:r>
            <a:r>
              <a:rPr lang="ru-RU" sz="1900" dirty="0" smtClean="0">
                <a:solidFill>
                  <a:srgbClr val="C00000"/>
                </a:solidFill>
              </a:rPr>
              <a:t>. Родителям и детям рекомендуется </a:t>
            </a:r>
            <a:r>
              <a:rPr lang="ru-RU" sz="1900" b="1" dirty="0" smtClean="0">
                <a:solidFill>
                  <a:srgbClr val="C00000"/>
                </a:solidFill>
              </a:rPr>
              <a:t>согласовать правила использования Интернета и пересматривать их по мере взросления детей.</a:t>
            </a:r>
          </a:p>
          <a:p>
            <a:pPr lvl="0"/>
            <a:r>
              <a:rPr lang="ru-RU" sz="1900" dirty="0" smtClean="0">
                <a:solidFill>
                  <a:srgbClr val="C00000"/>
                </a:solidFill>
              </a:rPr>
              <a:t>Использование Интернета дома по-прежнему рекомендуется разрешать </a:t>
            </a:r>
            <a:r>
              <a:rPr lang="ru-RU" sz="1900" b="1" dirty="0" smtClean="0">
                <a:solidFill>
                  <a:srgbClr val="C00000"/>
                </a:solidFill>
              </a:rPr>
              <a:t>в присутствии родителей. </a:t>
            </a:r>
            <a:r>
              <a:rPr lang="ru-RU" sz="1900" dirty="0" smtClean="0">
                <a:solidFill>
                  <a:srgbClr val="C00000"/>
                </a:solidFill>
              </a:rPr>
              <a:t>Это обеспечивает </a:t>
            </a:r>
            <a:r>
              <a:rPr lang="ru-RU" sz="1900" b="1" dirty="0" smtClean="0">
                <a:solidFill>
                  <a:srgbClr val="C00000"/>
                </a:solidFill>
              </a:rPr>
              <a:t>получение помощи в любой проблемной ситуации.</a:t>
            </a:r>
          </a:p>
          <a:p>
            <a:pPr lvl="0"/>
            <a:r>
              <a:rPr lang="ru-RU" sz="1900" dirty="0" smtClean="0">
                <a:solidFill>
                  <a:srgbClr val="C00000"/>
                </a:solidFill>
              </a:rPr>
              <a:t>Ребенок еще не может определить надежность </a:t>
            </a:r>
            <a:r>
              <a:rPr lang="ru-RU" sz="1900" dirty="0" err="1" smtClean="0">
                <a:solidFill>
                  <a:srgbClr val="C00000"/>
                </a:solidFill>
              </a:rPr>
              <a:t>веб-сайта</a:t>
            </a:r>
            <a:r>
              <a:rPr lang="ru-RU" sz="1900" dirty="0" smtClean="0">
                <a:solidFill>
                  <a:srgbClr val="C00000"/>
                </a:solidFill>
              </a:rPr>
              <a:t> самостоятельно, поэтому ему/ей всегда следует </a:t>
            </a:r>
            <a:r>
              <a:rPr lang="ru-RU" sz="1900" b="1" dirty="0" smtClean="0">
                <a:solidFill>
                  <a:srgbClr val="C00000"/>
                </a:solidFill>
              </a:rPr>
              <a:t>спрашивать разрешения у родителей перед публикацией личной информации.</a:t>
            </a:r>
          </a:p>
          <a:p>
            <a:pPr lvl="0"/>
            <a:r>
              <a:rPr lang="ru-RU" sz="1900" dirty="0" smtClean="0">
                <a:solidFill>
                  <a:srgbClr val="C00000"/>
                </a:solidFill>
              </a:rPr>
              <a:t>Чаты и другие общественные интерактивные обсуждения пока не подходят ребенку этого возраста. </a:t>
            </a:r>
          </a:p>
          <a:p>
            <a:pPr lvl="0"/>
            <a:r>
              <a:rPr lang="ru-RU" sz="1900" dirty="0" smtClean="0">
                <a:solidFill>
                  <a:srgbClr val="C00000"/>
                </a:solidFill>
              </a:rPr>
              <a:t>В качестве адреса электронной почты, который используется этой возрастной группой, должен использоваться </a:t>
            </a:r>
            <a:r>
              <a:rPr lang="ru-RU" sz="1900" b="1" dirty="0" smtClean="0">
                <a:solidFill>
                  <a:srgbClr val="C00000"/>
                </a:solidFill>
              </a:rPr>
              <a:t>общий семейный адрес электронной почты.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Дети 7–9 лет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Необходимо объяснить детям, что Интернет является не только надежным источником информации, но и опасным собеседником, а доверять следует родителям, педагогам и лучшим друзьям.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Установить с ребенком </a:t>
            </a:r>
            <a:r>
              <a:rPr lang="ru-RU" b="1" dirty="0" smtClean="0">
                <a:solidFill>
                  <a:srgbClr val="C00000"/>
                </a:solidFill>
              </a:rPr>
              <a:t>«правила» работы с компьютером и </a:t>
            </a:r>
            <a:r>
              <a:rPr lang="ru-RU" b="1" dirty="0" err="1" smtClean="0">
                <a:solidFill>
                  <a:srgbClr val="C00000"/>
                </a:solidFill>
              </a:rPr>
              <a:t>гаджетами</a:t>
            </a:r>
            <a:r>
              <a:rPr lang="ru-RU" b="1" dirty="0" smtClean="0">
                <a:solidFill>
                  <a:srgbClr val="C00000"/>
                </a:solidFill>
              </a:rPr>
              <a:t>, временные ограничения, определить ресурсы, которые можно и нужно посещать. </a:t>
            </a:r>
            <a:r>
              <a:rPr lang="ru-RU" dirty="0" smtClean="0">
                <a:solidFill>
                  <a:srgbClr val="C00000"/>
                </a:solidFill>
              </a:rPr>
              <a:t>Желательно договориться, что новые игры и программы будут устанавливаться совместно с родителями.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Запретить общение с незнакомыми людьми. </a:t>
            </a:r>
            <a:r>
              <a:rPr lang="ru-RU" dirty="0" smtClean="0">
                <a:solidFill>
                  <a:srgbClr val="C00000"/>
                </a:solidFill>
              </a:rPr>
              <a:t>Эта мера должна восприниматься так же, как и запрет общения с незнакомыми на улице!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Надлежащим образом настроить компьютерную технику ребенка. Использовать </a:t>
            </a:r>
            <a:r>
              <a:rPr lang="ru-RU" b="1" dirty="0" err="1" smtClean="0">
                <a:solidFill>
                  <a:srgbClr val="C00000"/>
                </a:solidFill>
              </a:rPr>
              <a:t>контент-фильтры</a:t>
            </a:r>
            <a:r>
              <a:rPr lang="ru-RU" dirty="0" smtClean="0">
                <a:solidFill>
                  <a:srgbClr val="C00000"/>
                </a:solidFill>
              </a:rPr>
              <a:t>, затрудняющие посещение определенных видов ресурсов на уровне оператора связи и на уровне операционной системы.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Контролировать деятельность ребенка с компьютером и </a:t>
            </a:r>
            <a:r>
              <a:rPr lang="ru-RU" dirty="0" err="1" smtClean="0">
                <a:solidFill>
                  <a:srgbClr val="C00000"/>
                </a:solidFill>
              </a:rPr>
              <a:t>гаджетами</a:t>
            </a:r>
            <a:r>
              <a:rPr lang="ru-RU" dirty="0" smtClean="0">
                <a:solidFill>
                  <a:srgbClr val="C00000"/>
                </a:solidFill>
              </a:rPr>
              <a:t>, в частности, </a:t>
            </a:r>
            <a:r>
              <a:rPr lang="ru-RU" b="1" dirty="0" smtClean="0">
                <a:solidFill>
                  <a:srgbClr val="C00000"/>
                </a:solidFill>
              </a:rPr>
              <a:t>при помощи средств родительского контроля. </a:t>
            </a:r>
            <a:r>
              <a:rPr lang="ru-RU" dirty="0" smtClean="0">
                <a:solidFill>
                  <a:srgbClr val="C00000"/>
                </a:solidFill>
              </a:rPr>
              <a:t>При этом, ребенку нужно объяснить, что Вы это делаете для того, чтобы предотвратить опасность, и что на это имеете полное право.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Дети способны удалять историю переписки и посещения сайтов, но существует множество средств родительского контроля, которые необходимо использовать для того, чтобы обезопасить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Дети 10–12 лет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836712"/>
            <a:ext cx="8784976" cy="352839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Школьники уже могут знать, как использовать Интернет в различных целях.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Родители могут </a:t>
            </a:r>
            <a:r>
              <a:rPr lang="ru-RU" b="1" dirty="0" smtClean="0">
                <a:solidFill>
                  <a:srgbClr val="C00000"/>
                </a:solidFill>
              </a:rPr>
              <a:t>поддержать ребенка, выяснив, какие сайты могут помочь с домашним заданием, содержат информацию о хобби или других увлечениях ребенка.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Интернет может также использоваться для </a:t>
            </a:r>
            <a:r>
              <a:rPr lang="ru-RU" b="1" dirty="0" smtClean="0">
                <a:solidFill>
                  <a:srgbClr val="C00000"/>
                </a:solidFill>
              </a:rPr>
              <a:t>планирования вопросов, касающихся всей семьи.</a:t>
            </a:r>
            <a:r>
              <a:rPr lang="ru-RU" dirty="0" smtClean="0">
                <a:solidFill>
                  <a:srgbClr val="C00000"/>
                </a:solidFill>
              </a:rPr>
              <a:t> Это дает возможность родителям и детям </a:t>
            </a:r>
            <a:r>
              <a:rPr lang="ru-RU" b="1" dirty="0" smtClean="0">
                <a:solidFill>
                  <a:srgbClr val="C00000"/>
                </a:solidFill>
              </a:rPr>
              <a:t>обсудить надежность разных сайтов</a:t>
            </a:r>
            <a:r>
              <a:rPr lang="ru-RU" dirty="0" smtClean="0">
                <a:solidFill>
                  <a:srgbClr val="C00000"/>
                </a:solidFill>
              </a:rPr>
              <a:t>, а также источники поиска полезной и качественной информации.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Ребенку необходим </a:t>
            </a:r>
            <a:r>
              <a:rPr lang="ru-RU" b="1" dirty="0" smtClean="0">
                <a:solidFill>
                  <a:srgbClr val="C00000"/>
                </a:solidFill>
              </a:rPr>
              <a:t>родительский присмотр </a:t>
            </a:r>
            <a:r>
              <a:rPr lang="ru-RU" dirty="0" smtClean="0">
                <a:solidFill>
                  <a:srgbClr val="C00000"/>
                </a:solidFill>
              </a:rPr>
              <a:t>и контроль, а также знание правил правильной работы в Сети.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Тем не менее, </a:t>
            </a:r>
            <a:r>
              <a:rPr lang="ru-RU" b="1" dirty="0" smtClean="0">
                <a:solidFill>
                  <a:srgbClr val="C00000"/>
                </a:solidFill>
              </a:rPr>
              <a:t>ребенок может узнать, как избавиться от присмотра и пересмотреть правила, если он будет считать их слишком ограничивающими или несоответствующими его потребностям.</a:t>
            </a:r>
          </a:p>
          <a:p>
            <a:endParaRPr lang="ru-RU" dirty="0"/>
          </a:p>
        </p:txBody>
      </p:sp>
      <p:sp>
        <p:nvSpPr>
          <p:cNvPr id="15362" name="AutoShape 2" descr="ÐÐ°ÑÑÐ¸Ð½ÐºÐ¸ Ð¿Ð¾ Ð·Ð°Ð¿ÑÐ¾ÑÑ Ð´ÐµÑÐ¸  Ð¸ ÐºÐ¾Ð¼Ð¿ÑÑÑÐµÑ ÑÐ¸ÑÑ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149080"/>
            <a:ext cx="3895849" cy="2429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Родительский контроль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400" b="1" dirty="0" smtClean="0"/>
              <a:t>Обзор программ родительского контроля </a:t>
            </a:r>
            <a:r>
              <a:rPr lang="en-US" sz="2400" b="1" dirty="0" smtClean="0">
                <a:solidFill>
                  <a:srgbClr val="002060"/>
                </a:solidFill>
                <a:hlinkClick r:id="rId2"/>
              </a:rPr>
              <a:t>http://schoolsix.ru/bezopasnost/mediabezopasnost/obzor-programm-roditelskogo-kontrolya/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err="1" smtClean="0"/>
              <a:t>Роскачество</a:t>
            </a:r>
            <a:r>
              <a:rPr lang="ru-RU" sz="2400" b="1" dirty="0" smtClean="0"/>
              <a:t> составило рейтинг приложений родительского контроля</a:t>
            </a:r>
          </a:p>
          <a:p>
            <a:r>
              <a:rPr lang="ru-RU" sz="2400" dirty="0" smtClean="0">
                <a:solidFill>
                  <a:srgbClr val="0066CC"/>
                </a:solidFill>
              </a:rPr>
              <a:t>	</a:t>
            </a:r>
            <a:r>
              <a:rPr lang="en-US" sz="2400" dirty="0" smtClean="0">
                <a:solidFill>
                  <a:srgbClr val="0066CC"/>
                </a:solidFill>
                <a:hlinkClick r:id="rId3"/>
              </a:rPr>
              <a:t>https://iz.ru/750880/2018-06-01/roskachestvo-sostavilo-reiting-prilozhenii-roditelskogo-kontrolia</a:t>
            </a:r>
            <a:endParaRPr lang="ru-RU" sz="2400" dirty="0" smtClean="0">
              <a:solidFill>
                <a:srgbClr val="0066CC"/>
              </a:solidFill>
            </a:endParaRPr>
          </a:p>
          <a:p>
            <a:endParaRPr lang="ru-RU" sz="2400" dirty="0" smtClean="0">
              <a:solidFill>
                <a:srgbClr val="0066CC"/>
              </a:solidFill>
            </a:endParaRPr>
          </a:p>
          <a:p>
            <a:r>
              <a:rPr lang="ru-RU" sz="2000" dirty="0" smtClean="0">
                <a:solidFill>
                  <a:srgbClr val="000099"/>
                </a:solidFill>
              </a:rPr>
              <a:t>	По результатам проверки в тройку «лучших» приложений для родительского контроля вошли </a:t>
            </a:r>
            <a:r>
              <a:rPr lang="ru-RU" sz="2000" dirty="0" err="1" smtClean="0">
                <a:solidFill>
                  <a:srgbClr val="000099"/>
                </a:solidFill>
              </a:rPr>
              <a:t>Kaspersky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err="1" smtClean="0">
                <a:solidFill>
                  <a:srgbClr val="000099"/>
                </a:solidFill>
              </a:rPr>
              <a:t>SafeKids</a:t>
            </a:r>
            <a:r>
              <a:rPr lang="ru-RU" sz="2000" dirty="0" smtClean="0">
                <a:solidFill>
                  <a:srgbClr val="000099"/>
                </a:solidFill>
              </a:rPr>
              <a:t>, </a:t>
            </a:r>
            <a:r>
              <a:rPr lang="ru-RU" sz="2000" dirty="0" err="1" smtClean="0">
                <a:solidFill>
                  <a:srgbClr val="000099"/>
                </a:solidFill>
              </a:rPr>
              <a:t>Kidslox</a:t>
            </a:r>
            <a:r>
              <a:rPr lang="ru-RU" sz="2000" dirty="0" smtClean="0">
                <a:solidFill>
                  <a:srgbClr val="000099"/>
                </a:solidFill>
              </a:rPr>
              <a:t>, </a:t>
            </a:r>
            <a:r>
              <a:rPr lang="ru-RU" sz="2000" dirty="0" err="1" smtClean="0">
                <a:solidFill>
                  <a:srgbClr val="000099"/>
                </a:solidFill>
              </a:rPr>
              <a:t>Mobile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err="1" smtClean="0">
                <a:solidFill>
                  <a:srgbClr val="000099"/>
                </a:solidFill>
              </a:rPr>
              <a:t>Fence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err="1" smtClean="0">
                <a:solidFill>
                  <a:srgbClr val="000099"/>
                </a:solidFill>
              </a:rPr>
              <a:t>Parental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err="1" smtClean="0">
                <a:solidFill>
                  <a:srgbClr val="000099"/>
                </a:solidFill>
              </a:rPr>
              <a:t>Control</a:t>
            </a:r>
            <a:r>
              <a:rPr lang="ru-RU" sz="2000" dirty="0" smtClean="0">
                <a:solidFill>
                  <a:srgbClr val="000099"/>
                </a:solidFill>
              </a:rPr>
              <a:t>, а также встроенный родительский контроль </a:t>
            </a:r>
            <a:r>
              <a:rPr lang="ru-RU" sz="2000" dirty="0" err="1" smtClean="0">
                <a:solidFill>
                  <a:srgbClr val="000099"/>
                </a:solidFill>
              </a:rPr>
              <a:t>iOS</a:t>
            </a:r>
            <a:r>
              <a:rPr lang="ru-RU" sz="2000" dirty="0" smtClean="0">
                <a:solidFill>
                  <a:srgbClr val="000099"/>
                </a:solidFill>
              </a:rPr>
              <a:t>.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Дети 13–15 лет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 этом возрасте Интернет становится частью социальной жизни детей: </a:t>
            </a:r>
            <a:r>
              <a:rPr lang="ru-RU" b="1" dirty="0" smtClean="0">
                <a:solidFill>
                  <a:srgbClr val="C00000"/>
                </a:solidFill>
              </a:rPr>
              <a:t>в Интернете они знакомятся и проводят время, ищут информацию, связанную с учебой или увлечениями.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При более высоком уровне грамотности использование Интернета открывает множество возможностей.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Родителям может быть о</a:t>
            </a:r>
            <a:r>
              <a:rPr lang="ru-RU" b="1" dirty="0" smtClean="0">
                <a:solidFill>
                  <a:srgbClr val="C00000"/>
                </a:solidFill>
              </a:rPr>
              <a:t>чень сложно узнать о том, чем их ребенок занимается в Интернете.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 этом возрасте дети также склонны к риску и выходу за пределы дозволенного. </a:t>
            </a:r>
            <a:r>
              <a:rPr lang="ru-RU" b="1" dirty="0" smtClean="0">
                <a:solidFill>
                  <a:srgbClr val="C00000"/>
                </a:solidFill>
              </a:rPr>
              <a:t>Технические ограничения и запреты могут оказаться неэффективным способом повышения уровня безопасности </a:t>
            </a:r>
            <a:r>
              <a:rPr lang="ru-RU" dirty="0" smtClean="0">
                <a:solidFill>
                  <a:srgbClr val="C00000"/>
                </a:solidFill>
              </a:rPr>
              <a:t>в Интернете.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Дети 13–15 лет </a:t>
            </a:r>
            <a:r>
              <a:rPr lang="ru-RU" b="1" dirty="0" smtClean="0">
                <a:solidFill>
                  <a:srgbClr val="C00000"/>
                </a:solidFill>
              </a:rPr>
              <a:t>могут захотеть сохранить свои действия в тайне, особенно если родители раньше не интересовались и не узнавали о способах использования Интернета ребенком.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Важным моментом для семьи становится </a:t>
            </a:r>
            <a:r>
              <a:rPr lang="ru-RU" b="1" dirty="0" smtClean="0">
                <a:solidFill>
                  <a:srgbClr val="C00000"/>
                </a:solidFill>
              </a:rPr>
              <a:t>участие в открытых дискуссиях</a:t>
            </a:r>
            <a:r>
              <a:rPr lang="ru-RU" dirty="0" smtClean="0">
                <a:solidFill>
                  <a:srgbClr val="C00000"/>
                </a:solidFill>
              </a:rPr>
              <a:t>, а для родителей — </a:t>
            </a:r>
            <a:r>
              <a:rPr lang="ru-RU" b="1" dirty="0" smtClean="0">
                <a:solidFill>
                  <a:srgbClr val="C00000"/>
                </a:solidFill>
              </a:rPr>
              <a:t>заинтересованность в том, что ребенок делает и с кем использует Интернет.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921625" cy="647700"/>
          </a:xfrm>
        </p:spPr>
        <p:txBody>
          <a:bodyPr/>
          <a:lstStyle/>
          <a:p>
            <a:pPr algn="ctr"/>
            <a:r>
              <a:rPr lang="ru-RU" smtClean="0"/>
              <a:t>Рекомендации: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388" y="981075"/>
            <a:ext cx="8785225" cy="56880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Чаще используйте приветливые фразы: </a:t>
            </a:r>
          </a:p>
          <a:p>
            <a:pPr marL="725488" indent="0"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"Мне хорошо с тобой",</a:t>
            </a:r>
          </a:p>
          <a:p>
            <a:pPr marL="725488" indent="0"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 "Я рада тебя видеть", </a:t>
            </a:r>
          </a:p>
          <a:p>
            <a:pPr marL="725488" indent="0"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"Мне нравится, как ты...", </a:t>
            </a:r>
          </a:p>
          <a:p>
            <a:pPr marL="725488" indent="0"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"Я по тебе соскучилась", </a:t>
            </a:r>
          </a:p>
          <a:p>
            <a:pPr marL="725488" indent="0"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"Давай (посидим, поделаем...) вместе",</a:t>
            </a:r>
          </a:p>
          <a:p>
            <a:pPr marL="725488" indent="0"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 "Ты, конечно, справишься", </a:t>
            </a:r>
          </a:p>
          <a:p>
            <a:pPr marL="725488" indent="0"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"Как хорошо, что ты у нас есть"...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Рекомендуемые информационные ресурсы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9024" y="980728"/>
            <a:ext cx="8784976" cy="5688632"/>
          </a:xfrm>
        </p:spPr>
        <p:txBody>
          <a:bodyPr/>
          <a:lstStyle/>
          <a:p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detionline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com</a:t>
            </a:r>
            <a:r>
              <a:rPr lang="ru-RU" u="sng" dirty="0" smtClean="0">
                <a:hlinkClick r:id="rId2"/>
              </a:rPr>
              <a:t>/</a:t>
            </a:r>
            <a:r>
              <a:rPr lang="ru-RU" dirty="0" smtClean="0"/>
              <a:t> бесплатная всероссийская служба телефонного и </a:t>
            </a:r>
            <a:r>
              <a:rPr lang="ru-RU" dirty="0" err="1" smtClean="0"/>
              <a:t>онлайн</a:t>
            </a:r>
            <a:r>
              <a:rPr lang="ru-RU" dirty="0" smtClean="0"/>
              <a:t> консультирования для детей и взрослых по проблемам безопасного использования интернета и мобильной связи. </a:t>
            </a:r>
          </a:p>
          <a:p>
            <a:endParaRPr lang="ru-RU" dirty="0" smtClean="0"/>
          </a:p>
          <a:p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err="1" smtClean="0">
                <a:hlinkClick r:id="rId3"/>
              </a:rPr>
              <a:t>telefon</a:t>
            </a:r>
            <a:r>
              <a:rPr lang="ru-RU" u="sng" dirty="0" smtClean="0">
                <a:hlinkClick r:id="rId3"/>
              </a:rPr>
              <a:t>-</a:t>
            </a:r>
            <a:r>
              <a:rPr lang="en-US" u="sng" dirty="0" err="1" smtClean="0">
                <a:hlinkClick r:id="rId3"/>
              </a:rPr>
              <a:t>doveria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u="sng" dirty="0" smtClean="0">
                <a:hlinkClick r:id="rId3"/>
              </a:rPr>
              <a:t>/</a:t>
            </a:r>
            <a:r>
              <a:rPr lang="ru-RU" dirty="0" smtClean="0"/>
              <a:t> сайт службы телефона доверия. С обратившимися за помощью работают прошедшие специальную подготовку психологи-консультанты. Их главная задача — снять остроту </a:t>
            </a:r>
            <a:r>
              <a:rPr lang="ru-RU" dirty="0" err="1" smtClean="0"/>
              <a:t>психоэмоционального</a:t>
            </a:r>
            <a:r>
              <a:rPr lang="ru-RU" dirty="0" smtClean="0"/>
              <a:t> напряжения, переживаний, которые испытывает звонящий в данный момент, и уберечь юного или взрослого собеседника от опрометчивых и опасных поступков.</a:t>
            </a:r>
          </a:p>
          <a:p>
            <a:endParaRPr lang="ru-RU" dirty="0" smtClean="0"/>
          </a:p>
          <a:p>
            <a:r>
              <a:rPr lang="ru-RU" u="sng" dirty="0" smtClean="0">
                <a:hlinkClick r:id="rId4"/>
              </a:rPr>
              <a:t>http://www.friendlyrunet.ru/hotline/</a:t>
            </a:r>
            <a:r>
              <a:rPr lang="ru-RU" dirty="0" smtClean="0"/>
              <a:t>  Горячая линия по приему сообщений о противоправном </a:t>
            </a:r>
            <a:r>
              <a:rPr lang="ru-RU" dirty="0" err="1" smtClean="0"/>
              <a:t>контенте</a:t>
            </a:r>
            <a:r>
              <a:rPr lang="ru-RU" dirty="0" smtClean="0"/>
              <a:t> в сети Интернет. Специалисты горячей линии принимают от пользователей сообщения и проводят их анализ по нескольким видам критериев оценки </a:t>
            </a:r>
            <a:r>
              <a:rPr lang="ru-RU" dirty="0" err="1" smtClean="0"/>
              <a:t>интернет-ресурса</a:t>
            </a:r>
            <a:r>
              <a:rPr lang="ru-RU" dirty="0" smtClean="0"/>
              <a:t>. </a:t>
            </a:r>
          </a:p>
          <a:p>
            <a:endParaRPr lang="ru-RU" dirty="0" smtClean="0"/>
          </a:p>
          <a:p>
            <a:r>
              <a:rPr lang="ru-RU" u="sng" dirty="0" smtClean="0">
                <a:hlinkClick r:id="rId5"/>
              </a:rPr>
              <a:t>http://www.saferunet.org/</a:t>
            </a:r>
            <a:r>
              <a:rPr lang="ru-RU" dirty="0" smtClean="0"/>
              <a:t> Центр безопасного Интернета в России. На сайте действует горячая линия для сообщений о противоправном </a:t>
            </a:r>
            <a:r>
              <a:rPr lang="ru-RU" dirty="0" err="1" smtClean="0"/>
              <a:t>контенте</a:t>
            </a:r>
            <a:r>
              <a:rPr lang="ru-RU" dirty="0" smtClean="0"/>
              <a:t> </a:t>
            </a:r>
            <a:r>
              <a:rPr lang="ru-RU" u="sng" dirty="0" smtClean="0">
                <a:hlinkClick r:id="rId6"/>
              </a:rPr>
              <a:t>http://www.saferunet.org/post/hot_line.php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Рекомендуемые информационные ресурсы</a:t>
            </a:r>
            <a:br>
              <a:rPr lang="ru-RU" sz="3100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400" dirty="0" smtClean="0"/>
              <a:t> </a:t>
            </a:r>
            <a:r>
              <a:rPr lang="ru-RU" sz="6400" dirty="0" smtClean="0">
                <a:solidFill>
                  <a:srgbClr val="C00000"/>
                </a:solidFill>
              </a:rPr>
              <a:t>Сайт ФГБНУ «Центр защиты прав и интересов детей». На специализированной странице сайта представлена информация по профилактике суицидального поведения несовершеннолетних. </a:t>
            </a:r>
            <a:r>
              <a:rPr lang="ru-RU" sz="6400" u="sng" dirty="0" smtClean="0">
                <a:solidFill>
                  <a:srgbClr val="C00000"/>
                </a:solidFill>
              </a:rPr>
              <a:t>http://www</a:t>
            </a:r>
            <a:r>
              <a:rPr lang="ru-RU" sz="6400" dirty="0" smtClean="0">
                <a:solidFill>
                  <a:srgbClr val="C00000"/>
                </a:solidFill>
              </a:rPr>
              <a:t> </a:t>
            </a:r>
            <a:r>
              <a:rPr lang="ru-RU" sz="6400" u="sng" dirty="0" err="1" smtClean="0">
                <a:solidFill>
                  <a:srgbClr val="C00000"/>
                </a:solidFill>
              </a:rPr>
              <a:t>fcprc.ru</a:t>
            </a:r>
            <a:endParaRPr lang="ru-RU" sz="6400" dirty="0" smtClean="0">
              <a:solidFill>
                <a:srgbClr val="C00000"/>
              </a:solidFill>
            </a:endParaRPr>
          </a:p>
          <a:p>
            <a:r>
              <a:rPr lang="ru-RU" sz="6400" dirty="0" smtClean="0">
                <a:solidFill>
                  <a:srgbClr val="C00000"/>
                </a:solidFill>
              </a:rPr>
              <a:t> </a:t>
            </a:r>
          </a:p>
          <a:p>
            <a:pPr lvl="0"/>
            <a:r>
              <a:rPr lang="ru-RU" sz="6400" dirty="0" smtClean="0">
                <a:solidFill>
                  <a:srgbClr val="C00000"/>
                </a:solidFill>
              </a:rPr>
              <a:t>Видео-выступление Ефимовой О.И. доцента, кандидата психологических наук, с.н.с. ФГБНУ «Центр защиты прав и интересов детей» Психологическая газета. </a:t>
            </a:r>
            <a:r>
              <a:rPr lang="ru-RU" sz="6400" u="sng" dirty="0" smtClean="0">
                <a:solidFill>
                  <a:srgbClr val="C00000"/>
                </a:solidFill>
              </a:rPr>
              <a:t>http://www </a:t>
            </a:r>
            <a:r>
              <a:rPr lang="ru-RU" sz="6400" u="sng" dirty="0" err="1" smtClean="0">
                <a:solidFill>
                  <a:srgbClr val="C00000"/>
                </a:solidFill>
              </a:rPr>
              <a:t>psy.su</a:t>
            </a:r>
            <a:endParaRPr lang="ru-RU" sz="6400" dirty="0" smtClean="0">
              <a:solidFill>
                <a:srgbClr val="C00000"/>
              </a:solidFill>
            </a:endParaRPr>
          </a:p>
          <a:p>
            <a:r>
              <a:rPr lang="ru-RU" sz="6400" dirty="0" smtClean="0">
                <a:solidFill>
                  <a:srgbClr val="C00000"/>
                </a:solidFill>
              </a:rPr>
              <a:t> </a:t>
            </a:r>
          </a:p>
          <a:p>
            <a:pPr lvl="0"/>
            <a:r>
              <a:rPr lang="ru-RU" sz="6400" dirty="0" smtClean="0">
                <a:solidFill>
                  <a:srgbClr val="C00000"/>
                </a:solidFill>
              </a:rPr>
              <a:t>Влияние </a:t>
            </a:r>
            <a:r>
              <a:rPr lang="ru-RU" sz="6400" dirty="0" err="1" smtClean="0">
                <a:solidFill>
                  <a:srgbClr val="C00000"/>
                </a:solidFill>
              </a:rPr>
              <a:t>соцсетей</a:t>
            </a:r>
            <a:r>
              <a:rPr lang="ru-RU" sz="6400" dirty="0" smtClean="0">
                <a:solidFill>
                  <a:srgbClr val="C00000"/>
                </a:solidFill>
              </a:rPr>
              <a:t> на поведение подростков представлено на сайте. </a:t>
            </a:r>
            <a:r>
              <a:rPr lang="ru-RU" sz="6400" u="sng" dirty="0" smtClean="0">
                <a:solidFill>
                  <a:srgbClr val="C00000"/>
                </a:solidFill>
              </a:rPr>
              <a:t>http://www 62ru.ru/news1.php</a:t>
            </a:r>
            <a:r>
              <a:rPr lang="ru-RU" sz="6400" dirty="0" smtClean="0">
                <a:solidFill>
                  <a:srgbClr val="C00000"/>
                </a:solidFill>
              </a:rPr>
              <a:t> Спасение детей от </a:t>
            </a:r>
            <a:r>
              <a:rPr lang="ru-RU" sz="6400" dirty="0" err="1" smtClean="0">
                <a:solidFill>
                  <a:srgbClr val="C00000"/>
                </a:solidFill>
              </a:rPr>
              <a:t>кибер</a:t>
            </a:r>
            <a:r>
              <a:rPr lang="ru-RU" sz="6400" dirty="0" smtClean="0">
                <a:solidFill>
                  <a:srgbClr val="C00000"/>
                </a:solidFill>
              </a:rPr>
              <a:t> преступлений.</a:t>
            </a:r>
          </a:p>
          <a:p>
            <a:r>
              <a:rPr lang="ru-RU" sz="6400" baseline="30000" dirty="0" smtClean="0">
                <a:solidFill>
                  <a:srgbClr val="C00000"/>
                </a:solidFill>
              </a:rPr>
              <a:t> </a:t>
            </a:r>
            <a:endParaRPr lang="ru-RU" sz="6400" dirty="0" smtClean="0">
              <a:solidFill>
                <a:srgbClr val="C00000"/>
              </a:solidFill>
            </a:endParaRPr>
          </a:p>
          <a:p>
            <a:pPr lvl="0"/>
            <a:r>
              <a:rPr lang="ru-RU" sz="6400" dirty="0" smtClean="0">
                <a:solidFill>
                  <a:srgbClr val="C00000"/>
                </a:solidFill>
              </a:rPr>
              <a:t>Сайт «Я – родитель» На сайте представлены полезные советы, указания и подсказки для родителей по воспитанию, обучению и развитию детей. Решение психологических проблем детей </a:t>
            </a:r>
            <a:r>
              <a:rPr lang="ru-RU" sz="6400" u="sng" dirty="0" smtClean="0">
                <a:solidFill>
                  <a:srgbClr val="C00000"/>
                </a:solidFill>
              </a:rPr>
              <a:t>http://www.ya-roditel.ru</a:t>
            </a:r>
            <a:endParaRPr lang="ru-RU" sz="6400" dirty="0" smtClean="0">
              <a:solidFill>
                <a:srgbClr val="C00000"/>
              </a:solidFill>
            </a:endParaRPr>
          </a:p>
          <a:p>
            <a:r>
              <a:rPr lang="ru-RU" sz="6400" dirty="0" smtClean="0">
                <a:solidFill>
                  <a:srgbClr val="C00000"/>
                </a:solidFill>
              </a:rPr>
              <a:t>  </a:t>
            </a:r>
          </a:p>
          <a:p>
            <a:pPr lvl="0"/>
            <a:r>
              <a:rPr lang="ru-RU" sz="6400" dirty="0" smtClean="0">
                <a:solidFill>
                  <a:srgbClr val="C00000"/>
                </a:solidFill>
              </a:rPr>
              <a:t>Научно-практический журнал «Профилактика зависимостей» </a:t>
            </a:r>
            <a:r>
              <a:rPr lang="ru-RU" sz="6400" u="sng" dirty="0" smtClean="0">
                <a:solidFill>
                  <a:srgbClr val="C00000"/>
                </a:solidFill>
              </a:rPr>
              <a:t>http://профилактика-зависимостей.рф</a:t>
            </a:r>
            <a:endParaRPr lang="ru-RU" sz="6400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Картинки по запросу интерн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0" cy="3552825"/>
          </a:xfrm>
          <a:prstGeom prst="rect">
            <a:avLst/>
          </a:prstGeom>
          <a:noFill/>
        </p:spPr>
      </p:pic>
      <p:pic>
        <p:nvPicPr>
          <p:cNvPr id="54276" name="Picture 4" descr="Картинки по запросу семь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7" y="3005334"/>
            <a:ext cx="5143504" cy="38526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43636" y="1071546"/>
            <a:ext cx="24720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Интернет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4357694"/>
            <a:ext cx="33859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только часть </a:t>
            </a:r>
          </a:p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Жизни</a:t>
            </a:r>
          </a:p>
        </p:txBody>
      </p:sp>
    </p:spTree>
    <p:extLst>
      <p:ext uri="{BB962C8B-B14F-4D97-AF65-F5344CB8AC3E}">
        <p14:creationId xmlns:p14="http://schemas.microsoft.com/office/powerpoint/2010/main" xmlns="" val="315591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71543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699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79388" y="981075"/>
            <a:ext cx="8640762" cy="4464050"/>
          </a:xfrm>
        </p:spPr>
        <p:txBody>
          <a:bodyPr/>
          <a:lstStyle/>
          <a:p>
            <a:pPr algn="ctr"/>
            <a:r>
              <a:rPr lang="ru-RU" smtClean="0"/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92088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Данные «Лаборатория Касперского» получила в результате исследования «Растим детей в эпоху Интернета»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1844824"/>
            <a:ext cx="8784976" cy="4824536"/>
          </a:xfrm>
        </p:spPr>
        <p:txBody>
          <a:bodyPr>
            <a:normAutofit/>
          </a:bodyPr>
          <a:lstStyle/>
          <a:p>
            <a:pPr fontAlgn="base"/>
            <a:r>
              <a:rPr lang="ru-RU" sz="3200" dirty="0" smtClean="0">
                <a:solidFill>
                  <a:srgbClr val="C00000"/>
                </a:solidFill>
              </a:rPr>
              <a:t>56% всех опрошенных несовершеннолетних пользователей в России находятся в Сети почти постоянно, из них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</a:rPr>
              <a:t>40% пользователи младшей возрастной группы (8-10лет)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</a:rPr>
              <a:t>68% подростки 14-16 лет.</a:t>
            </a:r>
          </a:p>
          <a:p>
            <a:pPr fontAlgn="base"/>
            <a:r>
              <a:rPr lang="ru-RU" sz="3200" dirty="0" smtClean="0">
                <a:solidFill>
                  <a:srgbClr val="C00000"/>
                </a:solidFill>
              </a:rPr>
              <a:t>56% несовершеннолетних пользователей в России говорят, что не могут обойтись без Интернета.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Исследования Фонда Развития Интернет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980728"/>
            <a:ext cx="5112568" cy="56886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В 2010 году каждый день выходили в сеть 82% подростков, а в 2016-м — уже 92%.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При этом около 80% детей проводят в Сети в среднем три часа в день, а каждый седьмой – 8 часов и более.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7106" name="Picture 2" descr="ÐÐ°ÑÑÐ¸Ð½ÐºÐ¸ Ð¿Ð¾ Ð·Ð°Ð¿ÑÐ¾ÑÑ Ð¸Ð½ÑÐµÑÐ½ÐµÑ Ð¸ Ð¿Ð¾Ð´ÑÐ¾ÑÑÐ¾Ðº ÐºÐ°ÑÑÐ¸Ð½ÐºÐ¸"/>
          <p:cNvPicPr>
            <a:picLocks noChangeAspect="1" noChangeArrowheads="1"/>
          </p:cNvPicPr>
          <p:nvPr/>
        </p:nvPicPr>
        <p:blipFill>
          <a:blip r:embed="rId2" cstate="print"/>
          <a:srcRect l="42531" r="9071" b="10635"/>
          <a:stretch>
            <a:fillRect/>
          </a:stretch>
        </p:blipFill>
        <p:spPr bwMode="auto">
          <a:xfrm>
            <a:off x="5364088" y="1340768"/>
            <a:ext cx="357717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Подростки: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980728"/>
            <a:ext cx="7128792" cy="5688632"/>
          </a:xfrm>
        </p:spPr>
        <p:txBody>
          <a:bodyPr>
            <a:normAutofit fontScale="85000"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C00000"/>
                </a:solidFill>
              </a:rPr>
              <a:t>выходят в сеть дома более 70%, от друзей - 50%;</a:t>
            </a:r>
            <a:endParaRPr lang="ru-RU" sz="2600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C00000"/>
                </a:solidFill>
              </a:rPr>
              <a:t>выходят в сеть без контроля взрослых - 90%;</a:t>
            </a:r>
            <a:endParaRPr lang="ru-RU" sz="2600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C00000"/>
                </a:solidFill>
              </a:rPr>
              <a:t>указывают Интернет в ряду своих увлечений – более 50 %;</a:t>
            </a:r>
            <a:r>
              <a:rPr lang="ru-RU" sz="2600" baseline="30000" dirty="0" smtClean="0">
                <a:solidFill>
                  <a:srgbClr val="C00000"/>
                </a:solidFill>
              </a:rPr>
              <a:t> </a:t>
            </a:r>
            <a:endParaRPr lang="ru-RU" sz="2600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C00000"/>
                </a:solidFill>
              </a:rPr>
              <a:t>считают самым модным занятием общение в социальных сетях – более 30%.</a:t>
            </a:r>
            <a:endParaRPr lang="ru-RU" sz="2600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 </a:t>
            </a:r>
          </a:p>
          <a:p>
            <a:r>
              <a:rPr lang="ru-RU" sz="3900" b="1" dirty="0" smtClean="0"/>
              <a:t>Родители:</a:t>
            </a:r>
            <a:endParaRPr lang="ru-RU" sz="3900" dirty="0" smtClean="0"/>
          </a:p>
          <a:p>
            <a:r>
              <a:rPr lang="ru-RU" dirty="0" smtClean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C00000"/>
                </a:solidFill>
              </a:rPr>
              <a:t>Чувствуют себя неуверенными пользователями интернета – более 50%;</a:t>
            </a:r>
            <a:endParaRPr lang="ru-RU" sz="2600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C00000"/>
                </a:solidFill>
              </a:rPr>
              <a:t>Используют меры запретительного характера- 52%</a:t>
            </a:r>
            <a:endParaRPr lang="ru-RU" sz="2600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C00000"/>
                </a:solidFill>
              </a:rPr>
              <a:t>Контролируют время работы детей в сети – около 20%;</a:t>
            </a:r>
            <a:endParaRPr lang="ru-RU" sz="2600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C00000"/>
                </a:solidFill>
              </a:rPr>
              <a:t>Используют средства технического контроля – 16 %.</a:t>
            </a:r>
            <a:endParaRPr lang="ru-RU" sz="26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7" name="Picture 1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 l="69687" t="10100" b="39500"/>
          <a:stretch>
            <a:fillRect/>
          </a:stretch>
        </p:blipFill>
        <p:spPr bwMode="auto">
          <a:xfrm>
            <a:off x="7308304" y="2276872"/>
            <a:ext cx="169168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92088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Информационная социализация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dirty="0" smtClean="0">
                <a:solidFill>
                  <a:schemeClr val="tx2"/>
                </a:solidFill>
              </a:rPr>
              <a:t>– новые возможности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s://ds04.infourok.ru/uploads/ex/0958/0019f9f7-088fe09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156176" cy="4617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92088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Новое время – новые формы общения: новые возможности и новые риски</a:t>
            </a:r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0"/>
          </p:nvPr>
        </p:nvSpPr>
        <p:spPr>
          <a:xfrm>
            <a:off x="359024" y="1169368"/>
            <a:ext cx="8784976" cy="568863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dirty="0" smtClean="0">
                <a:solidFill>
                  <a:schemeClr val="hlink"/>
                </a:solidFill>
              </a:rPr>
              <a:t>Вверх по лестнице, ведущей вниз?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349500"/>
            <a:ext cx="6000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Особенности общения в социальных сетях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980728"/>
            <a:ext cx="8496944" cy="547260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100" dirty="0" err="1" smtClean="0">
                <a:solidFill>
                  <a:srgbClr val="C00000"/>
                </a:solidFill>
                <a:cs typeface="Aharoni" pitchFamily="2" charset="-79"/>
              </a:rPr>
              <a:t>Оффлайн</a:t>
            </a:r>
            <a:r>
              <a:rPr lang="ru-RU" sz="3100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sz="3100" dirty="0" smtClean="0">
                <a:solidFill>
                  <a:srgbClr val="C00000"/>
                </a:solidFill>
                <a:cs typeface="Aharoni" pitchFamily="2" charset="-79"/>
              </a:rPr>
              <a:t>(вне сети) и </a:t>
            </a:r>
            <a:r>
              <a:rPr lang="ru-RU" sz="3100" dirty="0" err="1" smtClean="0">
                <a:solidFill>
                  <a:srgbClr val="C00000"/>
                </a:solidFill>
                <a:cs typeface="Aharoni" pitchFamily="2" charset="-79"/>
              </a:rPr>
              <a:t>онлайн</a:t>
            </a:r>
            <a:r>
              <a:rPr lang="ru-RU" sz="3100" dirty="0" smtClean="0">
                <a:solidFill>
                  <a:srgbClr val="C00000"/>
                </a:solidFill>
                <a:cs typeface="Aharoni" pitchFamily="2" charset="-79"/>
              </a:rPr>
              <a:t> (в сети) пространства для современного ребенка нераздели</a:t>
            </a:r>
            <a:r>
              <a:rPr lang="ru-RU" sz="3100" dirty="0" smtClean="0">
                <a:solidFill>
                  <a:srgbClr val="C00000"/>
                </a:solidFill>
              </a:rPr>
              <a:t>мы. Они составляют единое целое.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100" dirty="0" err="1" smtClean="0">
                <a:solidFill>
                  <a:srgbClr val="C00000"/>
                </a:solidFill>
                <a:cs typeface="Aharoni" pitchFamily="2" charset="-79"/>
              </a:rPr>
              <a:t>Самопрезентация</a:t>
            </a:r>
            <a:r>
              <a:rPr lang="ru-RU" sz="3100" dirty="0" smtClean="0">
                <a:solidFill>
                  <a:srgbClr val="C00000"/>
                </a:solidFill>
                <a:cs typeface="Aharoni" pitchFamily="2" charset="-79"/>
              </a:rPr>
              <a:t>, самоутверждение.</a:t>
            </a:r>
          </a:p>
          <a:p>
            <a:pPr>
              <a:buFont typeface="Arial" pitchFamily="34" charset="0"/>
              <a:buChar char="•"/>
            </a:pPr>
            <a:r>
              <a:rPr lang="ru-RU" sz="3100" dirty="0" err="1" smtClean="0">
                <a:solidFill>
                  <a:srgbClr val="C00000"/>
                </a:solidFill>
                <a:cs typeface="Aharoni" pitchFamily="2" charset="-79"/>
              </a:rPr>
              <a:t>Фатический</a:t>
            </a:r>
            <a:r>
              <a:rPr lang="ru-RU" sz="3100" dirty="0" smtClean="0">
                <a:solidFill>
                  <a:srgbClr val="C00000"/>
                </a:solidFill>
                <a:cs typeface="Aharoni" pitchFamily="2" charset="-79"/>
              </a:rPr>
              <a:t> характер общения (от лат. </a:t>
            </a:r>
            <a:r>
              <a:rPr lang="ru-RU" sz="3100" dirty="0" err="1" smtClean="0">
                <a:solidFill>
                  <a:srgbClr val="C00000"/>
                </a:solidFill>
                <a:cs typeface="Aharoni" pitchFamily="2" charset="-79"/>
              </a:rPr>
              <a:t>fatuus</a:t>
            </a:r>
            <a:r>
              <a:rPr lang="ru-RU" sz="3100" dirty="0" smtClean="0">
                <a:solidFill>
                  <a:srgbClr val="C00000"/>
                </a:solidFill>
                <a:cs typeface="Aharoni" pitchFamily="2" charset="-79"/>
              </a:rPr>
              <a:t> — глупый) — бессодержательное общение («пустая» болтовня, простая и примитивная речь).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1940</Words>
  <Application>Microsoft Office PowerPoint</Application>
  <PresentationFormat>Экран (4:3)</PresentationFormat>
  <Paragraphs>191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Доступ к Интернет-информации</vt:lpstr>
      <vt:lpstr>Слайд 3</vt:lpstr>
      <vt:lpstr>Данные «Лаборатория Касперского» получила в результате исследования «Растим детей в эпоху Интернета»</vt:lpstr>
      <vt:lpstr>Исследования Фонда Развития Интернет</vt:lpstr>
      <vt:lpstr> Подростки: </vt:lpstr>
      <vt:lpstr>Информационная социализация  – новые возможности</vt:lpstr>
      <vt:lpstr>Новое время – новые формы общения: новые возможности и новые риски</vt:lpstr>
      <vt:lpstr>Особенности общения в социальных сетях</vt:lpstr>
      <vt:lpstr>Коммуникативная деятельность в Интернете</vt:lpstr>
      <vt:lpstr>Современные информационные риски</vt:lpstr>
      <vt:lpstr>Интернет-зависимость</vt:lpstr>
      <vt:lpstr>Современные информационные риски</vt:lpstr>
      <vt:lpstr>ПРИЗНАКИ КОМПЬЮТЕРНОЙ ЗАВИСИМОСТИ:</vt:lpstr>
      <vt:lpstr>Четыре степени компьютерной (Интернет) зависимости: </vt:lpstr>
      <vt:lpstr>Четыре степени Интернет-зависимости:</vt:lpstr>
      <vt:lpstr>Профилактика Интернет-зависимости </vt:lpstr>
      <vt:lpstr>Что делать не нужно</vt:lpstr>
      <vt:lpstr>Что делать нужно:</vt:lpstr>
      <vt:lpstr>Безопасное использование в соответствии с возрастом </vt:lpstr>
      <vt:lpstr>Дети 7–9 лет</vt:lpstr>
      <vt:lpstr>Дети 7–9 лет</vt:lpstr>
      <vt:lpstr> Дети 10–12 лет </vt:lpstr>
      <vt:lpstr>Родительский контроль</vt:lpstr>
      <vt:lpstr> Дети 13–15 лет </vt:lpstr>
      <vt:lpstr>Рекомендации:</vt:lpstr>
      <vt:lpstr>Рекомендуемые информационные ресурсы</vt:lpstr>
      <vt:lpstr> Рекомендуемые информационные ресурсы </vt:lpstr>
      <vt:lpstr>Слайд 29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FirstUser</cp:lastModifiedBy>
  <cp:revision>89</cp:revision>
  <dcterms:created xsi:type="dcterms:W3CDTF">2017-05-02T05:07:46Z</dcterms:created>
  <dcterms:modified xsi:type="dcterms:W3CDTF">2019-03-06T02:43:30Z</dcterms:modified>
</cp:coreProperties>
</file>