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5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548680"/>
            <a:ext cx="5904656" cy="1152127"/>
          </a:xfrm>
        </p:spPr>
        <p:txBody>
          <a:bodyPr/>
          <a:lstStyle/>
          <a:p>
            <a:r>
              <a:rPr lang="ru-RU" sz="4000" dirty="0" smtClean="0">
                <a:latin typeface="Palatino Linotype" pitchFamily="18" charset="0"/>
              </a:rPr>
              <a:t>Гиперактивность</a:t>
            </a:r>
            <a:endParaRPr lang="ru-RU" sz="4000" dirty="0">
              <a:latin typeface="Palatino Linotype" pitchFamily="18" charset="0"/>
            </a:endParaRPr>
          </a:p>
        </p:txBody>
      </p:sp>
      <p:pic>
        <p:nvPicPr>
          <p:cNvPr id="1026" name="Picture 2" descr="C:\Users\User\Desktop\article-2316560-198A87BC000005DC-820_634x3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288" y="3212976"/>
            <a:ext cx="4772690" cy="36126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967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legendaireballswim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496944" cy="5517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253717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908720"/>
          </a:xfrm>
        </p:spPr>
        <p:txBody>
          <a:bodyPr/>
          <a:lstStyle/>
          <a:p>
            <a:r>
              <a:rPr lang="ru-RU" sz="2400" dirty="0">
                <a:latin typeface="+mn-lt"/>
              </a:rPr>
              <a:t>Шпаргалка для взрослых или правила </a:t>
            </a:r>
            <a:r>
              <a:rPr lang="ru-RU" sz="2400" dirty="0" smtClean="0">
                <a:latin typeface="+mn-lt"/>
              </a:rPr>
              <a:t>работы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</a:t>
            </a:r>
            <a:r>
              <a:rPr lang="ru-RU" sz="2400" dirty="0">
                <a:latin typeface="+mn-lt"/>
              </a:rPr>
              <a:t>с гиперактивными детьми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832648"/>
          </a:xfrm>
        </p:spPr>
        <p:txBody>
          <a:bodyPr>
            <a:noAutofit/>
          </a:bodyPr>
          <a:lstStyle/>
          <a:p>
            <a:r>
              <a:rPr lang="ru-RU" sz="1800" b="0" dirty="0"/>
              <a:t>1. Работать с ребенком в начале дня, а не вечером</a:t>
            </a:r>
            <a:r>
              <a:rPr lang="ru-RU" sz="1800" b="0" dirty="0" smtClean="0"/>
              <a:t>.</a:t>
            </a:r>
            <a:endParaRPr lang="ru-RU" sz="1800" b="0" dirty="0"/>
          </a:p>
          <a:p>
            <a:r>
              <a:rPr lang="ru-RU" sz="1800" b="0" dirty="0"/>
              <a:t>2. Уменьшить рабочую нагрузку ребенка</a:t>
            </a:r>
            <a:r>
              <a:rPr lang="ru-RU" sz="1800" b="0" dirty="0" smtClean="0"/>
              <a:t>.</a:t>
            </a:r>
            <a:endParaRPr lang="ru-RU" sz="1800" b="0" dirty="0"/>
          </a:p>
          <a:p>
            <a:r>
              <a:rPr lang="ru-RU" sz="1800" b="0" dirty="0"/>
              <a:t>3. Делить работу на более короткие, но более частые периоды. </a:t>
            </a:r>
            <a:r>
              <a:rPr lang="ru-RU" sz="1800" b="0" dirty="0" smtClean="0"/>
              <a:t>Использовать </a:t>
            </a:r>
            <a:r>
              <a:rPr lang="ru-RU" sz="1800" b="0" dirty="0"/>
              <a:t>физкультминутки</a:t>
            </a:r>
            <a:r>
              <a:rPr lang="ru-RU" sz="1800" b="0" dirty="0" smtClean="0"/>
              <a:t>.</a:t>
            </a:r>
            <a:endParaRPr lang="ru-RU" sz="1800" b="0" dirty="0"/>
          </a:p>
          <a:p>
            <a:r>
              <a:rPr lang="ru-RU" sz="1800" b="0" dirty="0"/>
              <a:t>4. Быть драматичным, экспрессивным педагогом</a:t>
            </a:r>
            <a:r>
              <a:rPr lang="ru-RU" sz="1800" b="0" dirty="0" smtClean="0"/>
              <a:t>.</a:t>
            </a:r>
            <a:endParaRPr lang="ru-RU" sz="1800" b="0" dirty="0"/>
          </a:p>
          <a:p>
            <a:r>
              <a:rPr lang="ru-RU" sz="1800" b="0" dirty="0"/>
              <a:t>5. Снизить требования к аккуратности в начале работы, чтобы сформировать чувство успеха</a:t>
            </a:r>
            <a:r>
              <a:rPr lang="ru-RU" sz="1800" b="0" dirty="0" smtClean="0"/>
              <a:t>.</a:t>
            </a:r>
            <a:endParaRPr lang="ru-RU" sz="1800" b="0" dirty="0"/>
          </a:p>
          <a:p>
            <a:r>
              <a:rPr lang="ru-RU" sz="1800" b="0" dirty="0"/>
              <a:t>6. Посадить ребенка во время занятий рядом с взрослым</a:t>
            </a:r>
            <a:r>
              <a:rPr lang="ru-RU" sz="1800" b="0" dirty="0" smtClean="0"/>
              <a:t>.</a:t>
            </a:r>
            <a:endParaRPr lang="ru-RU" sz="1800" b="0" dirty="0"/>
          </a:p>
          <a:p>
            <a:r>
              <a:rPr lang="ru-RU" sz="1800" b="0" dirty="0"/>
              <a:t>7. Использовать тактильный контакт (элементы массажа, прикосновения, поглаживания</a:t>
            </a:r>
            <a:r>
              <a:rPr lang="ru-RU" sz="1800" b="0" dirty="0" smtClean="0"/>
              <a:t>).</a:t>
            </a:r>
            <a:endParaRPr lang="ru-RU" sz="1800" b="0" dirty="0"/>
          </a:p>
          <a:p>
            <a:r>
              <a:rPr lang="ru-RU" sz="1800" b="0" dirty="0"/>
              <a:t>8. </a:t>
            </a:r>
            <a:r>
              <a:rPr lang="ru-RU" sz="1800" b="0" dirty="0" smtClean="0"/>
              <a:t>Договариваться </a:t>
            </a:r>
            <a:r>
              <a:rPr lang="ru-RU" sz="1800" b="0" dirty="0"/>
              <a:t>с ребенком о тех или иных действиях заранее</a:t>
            </a:r>
            <a:r>
              <a:rPr lang="ru-RU" sz="1800" b="0" dirty="0" smtClean="0"/>
              <a:t>.</a:t>
            </a:r>
            <a:endParaRPr lang="ru-RU" sz="1800" b="0" dirty="0"/>
          </a:p>
          <a:p>
            <a:r>
              <a:rPr lang="ru-RU" sz="1800" b="0" dirty="0"/>
              <a:t>9. Давать короткие, четкие и конкретные инструкции</a:t>
            </a:r>
            <a:r>
              <a:rPr lang="ru-RU" sz="1800" b="0" dirty="0" smtClean="0"/>
              <a:t>.</a:t>
            </a:r>
            <a:endParaRPr lang="ru-RU" sz="1800" b="0" dirty="0"/>
          </a:p>
          <a:p>
            <a:r>
              <a:rPr lang="ru-RU" sz="1800" b="0" dirty="0"/>
              <a:t>10. Использовать гибкую систему поощрений и наказаний</a:t>
            </a:r>
            <a:r>
              <a:rPr lang="ru-RU" sz="1800" b="0" dirty="0" smtClean="0"/>
              <a:t>.</a:t>
            </a:r>
            <a:endParaRPr lang="ru-RU" sz="1800" b="0" dirty="0"/>
          </a:p>
          <a:p>
            <a:r>
              <a:rPr lang="ru-RU" sz="1800" b="0" dirty="0"/>
              <a:t>11. Поощрять ребенка сразу же, не откладывая на  будущее</a:t>
            </a:r>
            <a:r>
              <a:rPr lang="ru-RU" sz="1800" b="0" dirty="0" smtClean="0"/>
              <a:t>.</a:t>
            </a:r>
            <a:endParaRPr lang="ru-RU" sz="1800" b="0" dirty="0"/>
          </a:p>
          <a:p>
            <a:r>
              <a:rPr lang="ru-RU" sz="1800" b="0" dirty="0"/>
              <a:t>12. Предоставлять ребенку возможность выбора</a:t>
            </a:r>
            <a:r>
              <a:rPr lang="ru-RU" sz="1800" b="0" dirty="0" smtClean="0"/>
              <a:t>.</a:t>
            </a:r>
            <a:endParaRPr lang="ru-RU" sz="1800" b="0" dirty="0"/>
          </a:p>
          <a:p>
            <a:r>
              <a:rPr lang="ru-RU" sz="1800" b="0" dirty="0"/>
              <a:t>13. Оставаться спокойным. </a:t>
            </a:r>
          </a:p>
        </p:txBody>
      </p:sp>
    </p:spTree>
    <p:extLst>
      <p:ext uri="{BB962C8B-B14F-4D97-AF65-F5344CB8AC3E}">
        <p14:creationId xmlns:p14="http://schemas.microsoft.com/office/powerpoint/2010/main" val="974202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4608512"/>
          </a:xfrm>
        </p:spPr>
        <p:txBody>
          <a:bodyPr>
            <a:normAutofit/>
          </a:bodyPr>
          <a:lstStyle/>
          <a:p>
            <a:pPr algn="ctr"/>
            <a:r>
              <a:rPr lang="ru-RU" sz="9600" dirty="0" smtClean="0">
                <a:latin typeface="Palatino Linotype" pitchFamily="18" charset="0"/>
              </a:rPr>
              <a:t>Спасибо </a:t>
            </a:r>
          </a:p>
          <a:p>
            <a:pPr algn="ctr">
              <a:lnSpc>
                <a:spcPct val="150000"/>
              </a:lnSpc>
            </a:pPr>
            <a:r>
              <a:rPr lang="ru-RU" sz="9600" dirty="0" smtClean="0">
                <a:latin typeface="Palatino Linotype" pitchFamily="18" charset="0"/>
              </a:rPr>
              <a:t>за внимание!</a:t>
            </a:r>
            <a:endParaRPr lang="ru-RU" sz="96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432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Bookman Old Style" pitchFamily="18" charset="0"/>
              </a:rPr>
              <a:t>Основные проявления гиперактивности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3"/>
            <a:ext cx="8640960" cy="295232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4000" b="0" dirty="0" smtClean="0"/>
              <a:t>дефицит </a:t>
            </a:r>
            <a:r>
              <a:rPr lang="ru-RU" sz="4000" b="0" dirty="0"/>
              <a:t>активного </a:t>
            </a:r>
            <a:r>
              <a:rPr lang="ru-RU" sz="4000" b="0" dirty="0" smtClean="0"/>
              <a:t>внимания; </a:t>
            </a:r>
          </a:p>
          <a:p>
            <a:pPr>
              <a:buFontTx/>
              <a:buChar char="-"/>
            </a:pPr>
            <a:r>
              <a:rPr lang="ru-RU" sz="4000" b="0" dirty="0" smtClean="0"/>
              <a:t>двигательная расторможенность;</a:t>
            </a:r>
          </a:p>
          <a:p>
            <a:pPr marL="0" indent="0">
              <a:buNone/>
            </a:pPr>
            <a:r>
              <a:rPr lang="ru-RU" sz="4000" b="0" dirty="0" smtClean="0"/>
              <a:t>- импульсивность.</a:t>
            </a:r>
            <a:endParaRPr lang="ru-RU" sz="4000" b="0" dirty="0"/>
          </a:p>
        </p:txBody>
      </p:sp>
    </p:spTree>
    <p:extLst>
      <p:ext uri="{BB962C8B-B14F-4D97-AF65-F5344CB8AC3E}">
        <p14:creationId xmlns:p14="http://schemas.microsoft.com/office/powerpoint/2010/main" val="3943348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496944" cy="720080"/>
          </a:xfrm>
        </p:spPr>
        <p:txBody>
          <a:bodyPr/>
          <a:lstStyle/>
          <a:p>
            <a:r>
              <a:rPr lang="ru-RU" sz="3200" dirty="0">
                <a:latin typeface="Palatino Linotype" pitchFamily="18" charset="0"/>
              </a:rPr>
              <a:t>Дефицит активного внимания</a:t>
            </a:r>
            <a:r>
              <a:rPr lang="ru-RU" dirty="0">
                <a:latin typeface="Palatino Linotype" pitchFamily="18" charset="0"/>
              </a:rPr>
              <a:t>:</a:t>
            </a:r>
            <a:br>
              <a:rPr lang="ru-RU" dirty="0">
                <a:latin typeface="Palatino Linotype" pitchFamily="18" charset="0"/>
              </a:rPr>
            </a:br>
            <a:endParaRPr lang="ru-RU" dirty="0">
              <a:latin typeface="Palatino Linotyp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529052" cy="4320481"/>
          </a:xfrm>
        </p:spPr>
        <p:txBody>
          <a:bodyPr>
            <a:normAutofit/>
          </a:bodyPr>
          <a:lstStyle/>
          <a:p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sz="2400" b="0" dirty="0" smtClean="0"/>
              <a:t>Непоследователен</a:t>
            </a:r>
            <a:r>
              <a:rPr lang="ru-RU" sz="2400" b="0" dirty="0"/>
              <a:t>, ему трудно долго удерживать внимание</a:t>
            </a:r>
            <a:r>
              <a:rPr lang="ru-RU" sz="2400" b="0" dirty="0" smtClean="0"/>
              <a:t>.</a:t>
            </a:r>
            <a:endParaRPr lang="ru-RU" sz="2400" b="0" dirty="0"/>
          </a:p>
          <a:p>
            <a:pPr>
              <a:buFont typeface="Wingdings" pitchFamily="2" charset="2"/>
              <a:buChar char="Ø"/>
            </a:pPr>
            <a:r>
              <a:rPr lang="ru-RU" sz="2400" b="0" dirty="0" smtClean="0"/>
              <a:t>Не </a:t>
            </a:r>
            <a:r>
              <a:rPr lang="ru-RU" sz="2400" b="0" dirty="0"/>
              <a:t>слушает, когда к нему обращаются</a:t>
            </a:r>
            <a:r>
              <a:rPr lang="ru-RU" sz="2400" b="0" dirty="0" smtClean="0"/>
              <a:t>.</a:t>
            </a:r>
            <a:endParaRPr lang="ru-RU" sz="2400" b="0" dirty="0"/>
          </a:p>
          <a:p>
            <a:pPr>
              <a:buFont typeface="Wingdings" pitchFamily="2" charset="2"/>
              <a:buChar char="Ø"/>
            </a:pPr>
            <a:r>
              <a:rPr lang="ru-RU" sz="2400" b="0" dirty="0" smtClean="0"/>
              <a:t>С </a:t>
            </a:r>
            <a:r>
              <a:rPr lang="ru-RU" sz="2400" b="0" dirty="0"/>
              <a:t>большим энтузиазмом берется за задание, но так и не заканчивает его</a:t>
            </a:r>
            <a:r>
              <a:rPr lang="ru-RU" sz="2400" b="0" dirty="0" smtClean="0"/>
              <a:t>.</a:t>
            </a:r>
            <a:endParaRPr lang="ru-RU" sz="2400" b="0" dirty="0"/>
          </a:p>
          <a:p>
            <a:pPr>
              <a:buFont typeface="Wingdings" pitchFamily="2" charset="2"/>
              <a:buChar char="Ø"/>
            </a:pPr>
            <a:r>
              <a:rPr lang="ru-RU" sz="2400" b="0" dirty="0" smtClean="0"/>
              <a:t>Испытывает </a:t>
            </a:r>
            <a:r>
              <a:rPr lang="ru-RU" sz="2400" b="0" dirty="0"/>
              <a:t>трудности в </a:t>
            </a:r>
            <a:r>
              <a:rPr lang="ru-RU" sz="2400" b="0" dirty="0" smtClean="0"/>
              <a:t>организации</a:t>
            </a:r>
            <a:r>
              <a:rPr lang="ru-RU" sz="2400" b="0" dirty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2400" b="0" dirty="0" smtClean="0"/>
              <a:t>Часто </a:t>
            </a:r>
            <a:r>
              <a:rPr lang="ru-RU" sz="2400" b="0" dirty="0"/>
              <a:t>теряет вещи</a:t>
            </a:r>
            <a:r>
              <a:rPr lang="ru-RU" sz="2400" b="0" dirty="0" smtClean="0"/>
              <a:t>.</a:t>
            </a:r>
            <a:endParaRPr lang="ru-RU" sz="2400" b="0" dirty="0"/>
          </a:p>
          <a:p>
            <a:pPr>
              <a:buFont typeface="Arial" pitchFamily="34" charset="0"/>
              <a:buChar char="•"/>
            </a:pPr>
            <a:r>
              <a:rPr lang="ru-RU" sz="2400" b="0" dirty="0" smtClean="0"/>
              <a:t>Избегает скучных </a:t>
            </a:r>
            <a:r>
              <a:rPr lang="ru-RU" sz="2400" b="0" dirty="0"/>
              <a:t>и требующих умственных усилий заданий</a:t>
            </a:r>
            <a:r>
              <a:rPr lang="ru-RU" sz="2400" b="0" dirty="0" smtClean="0"/>
              <a:t>.</a:t>
            </a:r>
            <a:endParaRPr lang="ru-RU" sz="2400" b="0" dirty="0"/>
          </a:p>
          <a:p>
            <a:pPr>
              <a:buFont typeface="Arial" pitchFamily="34" charset="0"/>
              <a:buChar char="•"/>
            </a:pPr>
            <a:r>
              <a:rPr lang="ru-RU" sz="2400" b="0" dirty="0" smtClean="0"/>
              <a:t>Часто </a:t>
            </a:r>
            <a:r>
              <a:rPr lang="ru-RU" sz="2400" b="0" dirty="0"/>
              <a:t>бывает забывчив.</a:t>
            </a:r>
          </a:p>
        </p:txBody>
      </p:sp>
    </p:spTree>
    <p:extLst>
      <p:ext uri="{BB962C8B-B14F-4D97-AF65-F5344CB8AC3E}">
        <p14:creationId xmlns:p14="http://schemas.microsoft.com/office/powerpoint/2010/main" val="3851297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04448" cy="1080120"/>
          </a:xfrm>
        </p:spPr>
        <p:txBody>
          <a:bodyPr/>
          <a:lstStyle/>
          <a:p>
            <a:r>
              <a:rPr lang="ru-RU" sz="3200" dirty="0">
                <a:latin typeface="Palatino Linotype" pitchFamily="18" charset="0"/>
              </a:rPr>
              <a:t>Двигательная </a:t>
            </a:r>
            <a:r>
              <a:rPr lang="ru-RU" sz="3200" dirty="0" smtClean="0">
                <a:latin typeface="Palatino Linotype" pitchFamily="18" charset="0"/>
              </a:rPr>
              <a:t>расторможенность</a:t>
            </a:r>
            <a:endParaRPr lang="ru-RU" sz="3200" dirty="0">
              <a:latin typeface="Palatino Linotyp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092380" cy="3960440"/>
          </a:xfrm>
        </p:spPr>
        <p:txBody>
          <a:bodyPr/>
          <a:lstStyle/>
          <a:p>
            <a:endParaRPr lang="ru-RU" dirty="0"/>
          </a:p>
          <a:p>
            <a:pPr algn="just"/>
            <a:r>
              <a:rPr lang="ru-RU" sz="2000" b="0" dirty="0"/>
              <a:t>-</a:t>
            </a:r>
            <a:r>
              <a:rPr lang="ru-RU" sz="2000" dirty="0" smtClean="0"/>
              <a:t> </a:t>
            </a:r>
            <a:r>
              <a:rPr lang="ru-RU" sz="2800" b="0" dirty="0"/>
              <a:t>Постоянно ерзает.</a:t>
            </a:r>
          </a:p>
          <a:p>
            <a:r>
              <a:rPr lang="ru-RU" sz="2800" b="0" dirty="0"/>
              <a:t>- Проявляет признаки беспокойства (барабанит пальцами, двигается в кресле, бегает, забирается куда-либо).</a:t>
            </a:r>
          </a:p>
          <a:p>
            <a:pPr algn="just"/>
            <a:r>
              <a:rPr lang="ru-RU" sz="2800" b="0" dirty="0"/>
              <a:t>- Спит намного меньше, чем другие дети, даже во младенчестве.</a:t>
            </a:r>
          </a:p>
          <a:p>
            <a:pPr algn="just"/>
            <a:r>
              <a:rPr lang="ru-RU" sz="2800" b="0" dirty="0"/>
              <a:t>- Очень говорлив</a:t>
            </a:r>
            <a:r>
              <a:rPr lang="ru-RU" sz="2400" dirty="0"/>
              <a:t>.</a:t>
            </a:r>
          </a:p>
        </p:txBody>
      </p:sp>
      <p:pic>
        <p:nvPicPr>
          <p:cNvPr id="2050" name="Picture 2" descr="C:\Users\User\Desktop\o-CHILDREN-faceboo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05064"/>
            <a:ext cx="3672408" cy="27105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796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948364" cy="792088"/>
          </a:xfrm>
        </p:spPr>
        <p:txBody>
          <a:bodyPr/>
          <a:lstStyle/>
          <a:p>
            <a:pPr algn="ctr"/>
            <a:r>
              <a:rPr lang="ru-RU" dirty="0">
                <a:latin typeface="Palatino Linotype" pitchFamily="18" charset="0"/>
              </a:rPr>
              <a:t>Импульсивность:</a:t>
            </a:r>
            <a:br>
              <a:rPr lang="ru-RU" dirty="0">
                <a:latin typeface="Palatino Linotype" pitchFamily="18" charset="0"/>
              </a:rPr>
            </a:br>
            <a:endParaRPr lang="ru-RU" dirty="0">
              <a:latin typeface="Palatino Linotyp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164388" cy="4320480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r>
              <a:rPr lang="ru-RU" dirty="0"/>
              <a:t>1. </a:t>
            </a:r>
            <a:r>
              <a:rPr lang="ru-RU" sz="2400" b="0" dirty="0"/>
              <a:t>Начинает отвечать, не дослушав вопроса</a:t>
            </a:r>
            <a:r>
              <a:rPr lang="ru-RU" sz="2400" b="0" dirty="0" smtClean="0"/>
              <a:t>.</a:t>
            </a:r>
            <a:endParaRPr lang="ru-RU" sz="2400" b="0" dirty="0"/>
          </a:p>
          <a:p>
            <a:r>
              <a:rPr lang="ru-RU" sz="2400" b="0" dirty="0"/>
              <a:t>2. Не способен дождаться своей очереди, часто вмешивается, прерывает</a:t>
            </a:r>
            <a:r>
              <a:rPr lang="ru-RU" sz="2400" b="0" dirty="0" smtClean="0"/>
              <a:t>.</a:t>
            </a:r>
            <a:endParaRPr lang="ru-RU" sz="2400" b="0" dirty="0"/>
          </a:p>
          <a:p>
            <a:r>
              <a:rPr lang="ru-RU" sz="2400" b="0" dirty="0"/>
              <a:t>3. Плохо сосредоточивает внимание</a:t>
            </a:r>
            <a:r>
              <a:rPr lang="ru-RU" sz="2400" b="0" dirty="0" smtClean="0"/>
              <a:t>.</a:t>
            </a:r>
            <a:endParaRPr lang="ru-RU" sz="2400" b="0" dirty="0"/>
          </a:p>
          <a:p>
            <a:r>
              <a:rPr lang="ru-RU" sz="2400" b="0" dirty="0"/>
              <a:t>4. Не может дожидаться вознаграждения (если между действием и вознаграждением есть пауза</a:t>
            </a:r>
            <a:r>
              <a:rPr lang="ru-RU" sz="2400" b="0" dirty="0" smtClean="0"/>
              <a:t>).</a:t>
            </a:r>
            <a:endParaRPr lang="ru-RU" sz="2400" b="0" dirty="0"/>
          </a:p>
          <a:p>
            <a:r>
              <a:rPr lang="ru-RU" sz="2400" b="0" dirty="0"/>
              <a:t>5. Не может контролировать и регулировать свои действия. Поведение слабо управляемо правилами</a:t>
            </a:r>
            <a:r>
              <a:rPr lang="ru-RU" sz="2400" b="0" dirty="0" smtClean="0"/>
              <a:t>.</a:t>
            </a:r>
            <a:endParaRPr lang="ru-RU" sz="2400" b="0" dirty="0"/>
          </a:p>
          <a:p>
            <a:r>
              <a:rPr lang="ru-RU" sz="2400" b="0" dirty="0"/>
              <a:t>6. При </a:t>
            </a:r>
            <a:r>
              <a:rPr lang="ru-RU" sz="2400" b="0" dirty="0" smtClean="0"/>
              <a:t>выполнении </a:t>
            </a:r>
            <a:r>
              <a:rPr lang="ru-RU" sz="2400" b="0" dirty="0"/>
              <a:t>заданий ведет себя по-разному и показывает очень разные результаты. (На некоторых занятиях ребенок спокоен, на других — нет, на одних уроках он успешен, на других — нет).</a:t>
            </a:r>
          </a:p>
        </p:txBody>
      </p:sp>
    </p:spTree>
    <p:extLst>
      <p:ext uri="{BB962C8B-B14F-4D97-AF65-F5344CB8AC3E}">
        <p14:creationId xmlns:p14="http://schemas.microsoft.com/office/powerpoint/2010/main" val="2820886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797768"/>
          </a:xfrm>
        </p:spPr>
        <p:txBody>
          <a:bodyPr/>
          <a:lstStyle/>
          <a:p>
            <a:r>
              <a:rPr lang="ru-RU" dirty="0"/>
              <a:t>Коррекционно-развивающая работа с детьми</a:t>
            </a:r>
          </a:p>
        </p:txBody>
      </p:sp>
      <p:pic>
        <p:nvPicPr>
          <p:cNvPr id="4098" name="Picture 2" descr="C:\Users\User\Desktop\o-SOOTHING-NANNY-PARENT-FRICTIONS-faceboo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836712"/>
            <a:ext cx="6480720" cy="43450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714959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439248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0" dirty="0" smtClean="0"/>
              <a:t>Растяжки </a:t>
            </a:r>
            <a:r>
              <a:rPr lang="ru-RU" sz="2800" b="0" dirty="0"/>
              <a:t>- для нормализации </a:t>
            </a:r>
            <a:r>
              <a:rPr lang="ru-RU" sz="2800" b="0" dirty="0" err="1"/>
              <a:t>гипертонуса</a:t>
            </a:r>
            <a:r>
              <a:rPr lang="ru-RU" sz="2800" b="0" dirty="0"/>
              <a:t> и </a:t>
            </a:r>
            <a:r>
              <a:rPr lang="ru-RU" sz="2800" b="0" dirty="0" err="1"/>
              <a:t>гипотонуса</a:t>
            </a:r>
            <a:r>
              <a:rPr lang="ru-RU" sz="2800" b="0" dirty="0"/>
              <a:t> мышц( “ Лучики”, “ Травинка на ветру”,  “ Кошечка”, “Половинка</a:t>
            </a:r>
            <a:r>
              <a:rPr lang="ru-RU" sz="2800" b="0" dirty="0" smtClean="0"/>
              <a:t>”;</a:t>
            </a:r>
          </a:p>
          <a:p>
            <a:pPr>
              <a:buFont typeface="Wingdings" pitchFamily="2" charset="2"/>
              <a:buChar char="Ø"/>
            </a:pPr>
            <a:r>
              <a:rPr lang="ru-RU" sz="2800" b="0" dirty="0" smtClean="0"/>
              <a:t>Дыхательные </a:t>
            </a:r>
            <a:r>
              <a:rPr lang="ru-RU" sz="2800" b="0" dirty="0"/>
              <a:t>упражнения – для улучшения </a:t>
            </a:r>
            <a:r>
              <a:rPr lang="ru-RU" sz="2800" b="0" dirty="0" err="1"/>
              <a:t>ритмирования</a:t>
            </a:r>
            <a:r>
              <a:rPr lang="ru-RU" sz="2800" b="0" dirty="0"/>
              <a:t> </a:t>
            </a:r>
            <a:r>
              <a:rPr lang="ru-RU" sz="2800" b="0" dirty="0" smtClean="0"/>
              <a:t>организма, развития </a:t>
            </a:r>
            <a:r>
              <a:rPr lang="ru-RU" sz="2800" b="0" dirty="0"/>
              <a:t>самоконтроля и произвольности ;</a:t>
            </a:r>
          </a:p>
          <a:p>
            <a:pPr>
              <a:buFont typeface="Wingdings" pitchFamily="2" charset="2"/>
              <a:buChar char="Ø"/>
            </a:pPr>
            <a:r>
              <a:rPr lang="ru-RU" sz="2800" b="0" dirty="0" smtClean="0"/>
              <a:t>Глазодвигательные </a:t>
            </a:r>
            <a:r>
              <a:rPr lang="ru-RU" sz="2800" b="0" dirty="0"/>
              <a:t>упражнения - для расширения поля зрения и улучшения восприятия ;</a:t>
            </a:r>
          </a:p>
          <a:p>
            <a:pPr>
              <a:buFont typeface="Wingdings" pitchFamily="2" charset="2"/>
              <a:buChar char="Ø"/>
            </a:pPr>
            <a:r>
              <a:rPr lang="ru-RU" sz="2800" b="0" dirty="0" smtClean="0"/>
              <a:t>Функциональные </a:t>
            </a:r>
            <a:r>
              <a:rPr lang="ru-RU" sz="2800" b="0" dirty="0"/>
              <a:t>упражнения- для развитие внимания, произвольности и самоконтроля ( “ Черепаха”, “ Руки-ноги”. “ Считалочки - </a:t>
            </a:r>
            <a:r>
              <a:rPr lang="ru-RU" sz="2800" b="0" dirty="0" err="1"/>
              <a:t>бормоталочки</a:t>
            </a:r>
            <a:r>
              <a:rPr lang="ru-RU" sz="2800" b="0" dirty="0"/>
              <a:t>”, “ Буратино” . “ Шалуны</a:t>
            </a:r>
            <a:r>
              <a:rPr lang="ru-RU" sz="2800" b="0" dirty="0" smtClean="0"/>
              <a:t>”).</a:t>
            </a:r>
            <a:endParaRPr lang="ru-RU" sz="2800" b="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948364" cy="576064"/>
          </a:xfrm>
        </p:spPr>
        <p:txBody>
          <a:bodyPr/>
          <a:lstStyle/>
          <a:p>
            <a:pPr algn="ctr"/>
            <a:r>
              <a:rPr lang="ru-RU" dirty="0" smtClean="0">
                <a:latin typeface="Palatino Linotype" pitchFamily="18" charset="0"/>
              </a:rPr>
              <a:t>Упражнения :</a:t>
            </a:r>
            <a:r>
              <a:rPr lang="ru-RU" dirty="0">
                <a:latin typeface="Palatino Linotype" pitchFamily="18" charset="0"/>
              </a:rPr>
              <a:t/>
            </a:r>
            <a:br>
              <a:rPr lang="ru-RU" dirty="0">
                <a:latin typeface="Palatino Linotype" pitchFamily="18" charset="0"/>
              </a:rPr>
            </a:br>
            <a:endParaRPr lang="ru-RU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340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568952" cy="4896544"/>
          </a:xfrm>
        </p:spPr>
        <p:txBody>
          <a:bodyPr>
            <a:normAutofit/>
          </a:bodyPr>
          <a:lstStyle/>
          <a:p>
            <a:pPr marL="0" indent="0"/>
            <a:r>
              <a:rPr lang="ru-RU" sz="2400" b="0" dirty="0" smtClean="0"/>
              <a:t>     </a:t>
            </a:r>
          </a:p>
          <a:p>
            <a:pPr>
              <a:buFont typeface="Wingdings" pitchFamily="2" charset="2"/>
              <a:buChar char="Ø"/>
            </a:pPr>
            <a:r>
              <a:rPr lang="ru-RU" sz="2400" b="0" dirty="0" smtClean="0"/>
              <a:t> </a:t>
            </a:r>
            <a:r>
              <a:rPr lang="ru-RU" sz="2400" b="0" dirty="0"/>
              <a:t>Упражнения для развития мелкой моторики рук ( “ Колечки”, “ Кулак-ребро-ладонь”, “Лезгинка”, “ Ухо-нос”, “ Зайцы</a:t>
            </a:r>
            <a:r>
              <a:rPr lang="ru-RU" sz="2400" b="0" dirty="0" smtClean="0"/>
              <a:t>”);</a:t>
            </a:r>
            <a:endParaRPr lang="ru-RU" sz="2400" b="0" dirty="0"/>
          </a:p>
          <a:p>
            <a:pPr>
              <a:buFont typeface="Wingdings" pitchFamily="2" charset="2"/>
              <a:buChar char="Ø"/>
            </a:pPr>
            <a:r>
              <a:rPr lang="ru-RU" sz="2400" b="0" dirty="0" smtClean="0"/>
              <a:t>Коммуникативные </a:t>
            </a:r>
            <a:r>
              <a:rPr lang="ru-RU" sz="2400" b="0" dirty="0"/>
              <a:t>упражнения- восстановление и дальнейшее углубление контакта с собственным телом (“ Тряпичная кукла”, “Животные”, “</a:t>
            </a:r>
            <a:r>
              <a:rPr lang="ru-RU" sz="2400" b="0" dirty="0" err="1"/>
              <a:t>Головомяч</a:t>
            </a:r>
            <a:r>
              <a:rPr lang="ru-RU" sz="2400" b="0" dirty="0" smtClean="0"/>
              <a:t>”);</a:t>
            </a:r>
            <a:endParaRPr lang="ru-RU" sz="2400" b="0" dirty="0"/>
          </a:p>
          <a:p>
            <a:pPr>
              <a:buFont typeface="Wingdings" pitchFamily="2" charset="2"/>
              <a:buChar char="Ø"/>
            </a:pPr>
            <a:r>
              <a:rPr lang="ru-RU" sz="2400" b="0" dirty="0" smtClean="0"/>
              <a:t>Массаж </a:t>
            </a:r>
            <a:r>
              <a:rPr lang="ru-RU" sz="2400" b="0" dirty="0"/>
              <a:t>– рассказывание сказки, стихотворения на спине</a:t>
            </a:r>
            <a:r>
              <a:rPr lang="ru-RU" sz="2400" b="0" dirty="0" smtClean="0"/>
              <a:t>;</a:t>
            </a:r>
            <a:endParaRPr lang="ru-RU" sz="2400" b="0" dirty="0"/>
          </a:p>
          <a:p>
            <a:pPr>
              <a:buFont typeface="Wingdings" pitchFamily="2" charset="2"/>
              <a:buChar char="Ø"/>
            </a:pPr>
            <a:r>
              <a:rPr lang="ru-RU" sz="2400" b="0" dirty="0" smtClean="0"/>
              <a:t>Музыкальные </a:t>
            </a:r>
            <a:r>
              <a:rPr lang="ru-RU" sz="2400" b="0" dirty="0"/>
              <a:t>игры -  упражнения с  лентами, хороводные игры.</a:t>
            </a:r>
          </a:p>
        </p:txBody>
      </p:sp>
    </p:spTree>
    <p:extLst>
      <p:ext uri="{BB962C8B-B14F-4D97-AF65-F5344CB8AC3E}">
        <p14:creationId xmlns:p14="http://schemas.microsoft.com/office/powerpoint/2010/main" val="3396315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020372" cy="737320"/>
          </a:xfrm>
        </p:spPr>
        <p:txBody>
          <a:bodyPr/>
          <a:lstStyle/>
          <a:p>
            <a:pPr algn="ctr"/>
            <a:r>
              <a:rPr lang="ru-RU" dirty="0">
                <a:latin typeface="+mn-lt"/>
              </a:rPr>
              <a:t>Правила поведения родителей 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с </a:t>
            </a:r>
            <a:r>
              <a:rPr lang="ru-RU" dirty="0">
                <a:latin typeface="+mn-lt"/>
              </a:rPr>
              <a:t>гиперактивным ребенком: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712968" cy="5616624"/>
          </a:xfrm>
        </p:spPr>
        <p:txBody>
          <a:bodyPr>
            <a:normAutofit fontScale="70000" lnSpcReduction="20000"/>
          </a:bodyPr>
          <a:lstStyle/>
          <a:p>
            <a:pPr marL="0" indent="0"/>
            <a:r>
              <a:rPr lang="ru-RU" sz="1400" dirty="0" smtClean="0"/>
              <a:t>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b="0" dirty="0" smtClean="0"/>
              <a:t>поддерживать </a:t>
            </a:r>
            <a:r>
              <a:rPr lang="ru-RU" sz="2800" b="0" dirty="0"/>
              <a:t>дома четкий распорядок </a:t>
            </a:r>
            <a:r>
              <a:rPr lang="ru-RU" sz="2800" b="0" dirty="0" smtClean="0"/>
              <a:t>дня;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b="0" dirty="0" smtClean="0"/>
              <a:t>выслушивать </a:t>
            </a:r>
            <a:r>
              <a:rPr lang="ru-RU" sz="2800" b="0" dirty="0"/>
              <a:t>то, что хочет сказать ребенок (в противном случае он не услышит вас</a:t>
            </a:r>
            <a:r>
              <a:rPr lang="ru-RU" sz="2800" b="0" dirty="0" smtClean="0"/>
              <a:t>);</a:t>
            </a:r>
            <a:endParaRPr lang="ru-RU" sz="2800" b="0" dirty="0"/>
          </a:p>
          <a:p>
            <a:pPr marL="457200" indent="-457200">
              <a:buFont typeface="Wingdings" pitchFamily="2" charset="2"/>
              <a:buChar char="v"/>
            </a:pPr>
            <a:r>
              <a:rPr lang="ru-RU" sz="2800" b="0" dirty="0" smtClean="0"/>
              <a:t>автоматически </a:t>
            </a:r>
            <a:r>
              <a:rPr lang="ru-RU" sz="2800" b="0" dirty="0"/>
              <a:t>одними и теми же словами повторять многократно свою просьбу (нейтральным тоном</a:t>
            </a:r>
            <a:r>
              <a:rPr lang="ru-RU" sz="2800" b="0" dirty="0" smtClean="0"/>
              <a:t>);</a:t>
            </a:r>
            <a:endParaRPr lang="ru-RU" sz="2800" b="0" dirty="0"/>
          </a:p>
          <a:p>
            <a:pPr marL="457200" indent="-457200">
              <a:buFont typeface="Wingdings" pitchFamily="2" charset="2"/>
              <a:buChar char="v"/>
            </a:pPr>
            <a:r>
              <a:rPr lang="ru-RU" sz="2800" b="0" dirty="0" smtClean="0"/>
              <a:t>отвлекать </a:t>
            </a:r>
            <a:r>
              <a:rPr lang="ru-RU" sz="2800" b="0" dirty="0"/>
              <a:t>ребенка в случае капризов: предложить на выбор другую возможную в данный момент деятельность; задать неожиданный вопрос; отреагировать неожиданным для ребенка образом (пошутить, повторить его действия</a:t>
            </a:r>
            <a:r>
              <a:rPr lang="ru-RU" sz="2800" b="0" dirty="0" smtClean="0"/>
              <a:t>);</a:t>
            </a:r>
            <a:endParaRPr lang="ru-RU" sz="2800" b="0" dirty="0"/>
          </a:p>
          <a:p>
            <a:pPr marL="457200" indent="-457200">
              <a:buFont typeface="Wingdings" pitchFamily="2" charset="2"/>
              <a:buChar char="v"/>
            </a:pPr>
            <a:r>
              <a:rPr lang="ru-RU" sz="2800" b="0" dirty="0" smtClean="0"/>
              <a:t>сфотографировать </a:t>
            </a:r>
            <a:r>
              <a:rPr lang="ru-RU" sz="2800" b="0" dirty="0"/>
              <a:t>ребенка или подвести его к зеркалу в тот момент, когда он капризничает</a:t>
            </a:r>
            <a:r>
              <a:rPr lang="ru-RU" sz="2800" b="0" dirty="0" smtClean="0"/>
              <a:t>;</a:t>
            </a:r>
            <a:endParaRPr lang="ru-RU" sz="2800" b="0" dirty="0"/>
          </a:p>
          <a:p>
            <a:pPr marL="457200" indent="-457200">
              <a:buFont typeface="Wingdings" pitchFamily="2" charset="2"/>
              <a:buChar char="v"/>
            </a:pPr>
            <a:r>
              <a:rPr lang="ru-RU" sz="2800" b="0" dirty="0" smtClean="0"/>
              <a:t>оставить </a:t>
            </a:r>
            <a:r>
              <a:rPr lang="ru-RU" sz="2800" b="0" dirty="0"/>
              <a:t>в комнате одного (если это безопасно для его здоровья</a:t>
            </a:r>
            <a:r>
              <a:rPr lang="ru-RU" sz="2800" b="0" dirty="0" smtClean="0"/>
              <a:t>);</a:t>
            </a:r>
            <a:endParaRPr lang="ru-RU" sz="2800" b="0" dirty="0"/>
          </a:p>
          <a:p>
            <a:pPr marL="457200" indent="-457200">
              <a:buFont typeface="Wingdings" pitchFamily="2" charset="2"/>
              <a:buChar char="v"/>
            </a:pPr>
            <a:r>
              <a:rPr lang="ru-RU" sz="2800" b="0" dirty="0" smtClean="0"/>
              <a:t>не </a:t>
            </a:r>
            <a:r>
              <a:rPr lang="ru-RU" sz="2800" b="0" dirty="0"/>
              <a:t>запрещать действие ребенка в категоричной форме</a:t>
            </a:r>
            <a:r>
              <a:rPr lang="ru-RU" sz="2800" b="0" dirty="0" smtClean="0"/>
              <a:t>;</a:t>
            </a:r>
            <a:endParaRPr lang="ru-RU" sz="2800" b="0" dirty="0"/>
          </a:p>
          <a:p>
            <a:pPr marL="457200" indent="-457200">
              <a:buFont typeface="Wingdings" pitchFamily="2" charset="2"/>
              <a:buChar char="v"/>
            </a:pPr>
            <a:r>
              <a:rPr lang="ru-RU" sz="2800" b="0" dirty="0" smtClean="0"/>
              <a:t>не </a:t>
            </a:r>
            <a:r>
              <a:rPr lang="ru-RU" sz="2800" b="0" dirty="0"/>
              <a:t>читать нотаций (ребенок все равно их не слышит</a:t>
            </a:r>
            <a:r>
              <a:rPr lang="ru-RU" sz="2800" b="0" dirty="0" smtClean="0"/>
              <a:t>);</a:t>
            </a:r>
            <a:endParaRPr lang="ru-RU" sz="2800" b="0" dirty="0"/>
          </a:p>
          <a:p>
            <a:pPr marL="457200" indent="-457200">
              <a:buFont typeface="Wingdings" pitchFamily="2" charset="2"/>
              <a:buChar char="v"/>
            </a:pPr>
            <a:r>
              <a:rPr lang="ru-RU" sz="2800" b="0" dirty="0" smtClean="0"/>
              <a:t>не </a:t>
            </a:r>
            <a:r>
              <a:rPr lang="ru-RU" sz="2800" b="0" dirty="0"/>
              <a:t>приказывать, а просить (но не заискивать</a:t>
            </a:r>
            <a:r>
              <a:rPr lang="ru-RU" sz="2800" b="0" dirty="0" smtClean="0"/>
              <a:t>);</a:t>
            </a:r>
            <a:endParaRPr lang="ru-RU" sz="2800" b="0" dirty="0"/>
          </a:p>
          <a:p>
            <a:pPr marL="457200" indent="-457200">
              <a:buFont typeface="Wingdings" pitchFamily="2" charset="2"/>
              <a:buChar char="v"/>
            </a:pPr>
            <a:r>
              <a:rPr lang="ru-RU" sz="2800" b="0" dirty="0" smtClean="0"/>
              <a:t>не </a:t>
            </a:r>
            <a:r>
              <a:rPr lang="ru-RU" sz="2800" b="0" dirty="0"/>
              <a:t>настаивать на том, чтобы ребенок во что бы то ни стало принес </a:t>
            </a:r>
            <a:r>
              <a:rPr lang="ru-RU" sz="2800" b="0" dirty="0" smtClean="0"/>
              <a:t>извинения.</a:t>
            </a:r>
            <a:endParaRPr lang="ru-RU" sz="2800" b="0" dirty="0"/>
          </a:p>
        </p:txBody>
      </p:sp>
    </p:spTree>
    <p:extLst>
      <p:ext uri="{BB962C8B-B14F-4D97-AF65-F5344CB8AC3E}">
        <p14:creationId xmlns:p14="http://schemas.microsoft.com/office/powerpoint/2010/main" val="3630767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191</TotalTime>
  <Words>642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Углы</vt:lpstr>
      <vt:lpstr>Гиперактивность</vt:lpstr>
      <vt:lpstr>Основные проявления гиперактивности </vt:lpstr>
      <vt:lpstr>Дефицит активного внимания: </vt:lpstr>
      <vt:lpstr>Двигательная расторможенность</vt:lpstr>
      <vt:lpstr>Импульсивность: </vt:lpstr>
      <vt:lpstr>Коррекционно-развивающая работа с детьми</vt:lpstr>
      <vt:lpstr>Упражнения : </vt:lpstr>
      <vt:lpstr>Презентация PowerPoint</vt:lpstr>
      <vt:lpstr>Правила поведения родителей  с гиперактивным ребенком:</vt:lpstr>
      <vt:lpstr>Презентация PowerPoint</vt:lpstr>
      <vt:lpstr>Шпаргалка для взрослых или правила работы  с гиперактивными детьми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Гиперактивность.</dc:title>
  <dc:creator>User</dc:creator>
  <cp:lastModifiedBy>User</cp:lastModifiedBy>
  <cp:revision>17</cp:revision>
  <dcterms:created xsi:type="dcterms:W3CDTF">2015-11-25T03:58:57Z</dcterms:created>
  <dcterms:modified xsi:type="dcterms:W3CDTF">2015-11-25T07:22:21Z</dcterms:modified>
</cp:coreProperties>
</file>